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1318" r:id="rId2"/>
    <p:sldId id="1282" r:id="rId3"/>
    <p:sldId id="1319" r:id="rId4"/>
    <p:sldId id="1320" r:id="rId5"/>
    <p:sldId id="1325" r:id="rId6"/>
    <p:sldId id="1335" r:id="rId7"/>
    <p:sldId id="1352" r:id="rId8"/>
    <p:sldId id="1353" r:id="rId9"/>
    <p:sldId id="1354" r:id="rId10"/>
    <p:sldId id="1355" r:id="rId11"/>
    <p:sldId id="1341" r:id="rId12"/>
    <p:sldId id="1342" r:id="rId13"/>
    <p:sldId id="1343" r:id="rId14"/>
    <p:sldId id="1344" r:id="rId15"/>
    <p:sldId id="1345" r:id="rId16"/>
    <p:sldId id="1346" r:id="rId17"/>
    <p:sldId id="1314" r:id="rId18"/>
    <p:sldId id="1321" r:id="rId19"/>
    <p:sldId id="1222" r:id="rId20"/>
    <p:sldId id="1347" r:id="rId21"/>
    <p:sldId id="1349" r:id="rId22"/>
    <p:sldId id="1350" r:id="rId23"/>
    <p:sldId id="1334" r:id="rId24"/>
    <p:sldId id="1336" r:id="rId25"/>
    <p:sldId id="1338" r:id="rId26"/>
    <p:sldId id="1339" r:id="rId27"/>
    <p:sldId id="1315" r:id="rId28"/>
    <p:sldId id="1323" r:id="rId29"/>
    <p:sldId id="1324" r:id="rId30"/>
    <p:sldId id="1328" r:id="rId31"/>
    <p:sldId id="1316" r:id="rId32"/>
    <p:sldId id="1356" r:id="rId33"/>
    <p:sldId id="1364" r:id="rId34"/>
    <p:sldId id="1369" r:id="rId35"/>
    <p:sldId id="1357" r:id="rId36"/>
    <p:sldId id="1358" r:id="rId37"/>
    <p:sldId id="1359" r:id="rId38"/>
    <p:sldId id="1361" r:id="rId39"/>
    <p:sldId id="1360" r:id="rId40"/>
    <p:sldId id="1363" r:id="rId41"/>
    <p:sldId id="1370" r:id="rId42"/>
    <p:sldId id="1368" r:id="rId43"/>
    <p:sldId id="1378" r:id="rId44"/>
    <p:sldId id="1374" r:id="rId45"/>
    <p:sldId id="1317" r:id="rId46"/>
    <p:sldId id="1371" r:id="rId47"/>
    <p:sldId id="137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7E"/>
    <a:srgbClr val="00405C"/>
    <a:srgbClr val="3A589A"/>
    <a:srgbClr val="BD0090"/>
    <a:srgbClr val="FF6362"/>
    <a:srgbClr val="FFA601"/>
    <a:srgbClr val="2E65F0"/>
    <a:srgbClr val="BD4F90"/>
    <a:srgbClr val="FFFFFF"/>
    <a:srgbClr val="2EC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289070-F76A-C964-6C65-CB6BE8184C8A}" v="939" dt="2023-04-22T18:30:18.766"/>
    <p1510:client id="{CBC8BE01-4DED-ECC0-2588-32707EF7E22A}" v="727" dt="2023-04-23T09:58:30.683"/>
    <p1510:client id="{D40B5D4D-F7E5-CE4B-30B3-0DEFF353FC02}" v="2" dt="2023-04-22T19:21:29.403"/>
    <p1510:client id="{D9C93BE1-0184-8D47-9ECF-F13988BADF35}" v="13933" dt="2023-04-23T13:40:48.249"/>
    <p1510:client id="{F5103707-C74A-9C45-947D-E0CF01CF261B}" v="10100" dt="2023-04-23T14:20:38.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412"/>
    <p:restoredTop sz="91461"/>
  </p:normalViewPr>
  <p:slideViewPr>
    <p:cSldViewPr snapToGrid="0">
      <p:cViewPr>
        <p:scale>
          <a:sx n="140" d="100"/>
          <a:sy n="140" d="100"/>
        </p:scale>
        <p:origin x="96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03B49-8202-E845-8C33-EA47C7B07F6E}" type="datetimeFigureOut">
              <a:rPr lang="en-US" smtClean="0"/>
              <a:t>4/22/23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0B295-D06B-424E-AF2E-0BF8528A0268}" type="slidenum">
              <a:rPr lang="en-US" smtClean="0"/>
              <a:t>‹#›</a:t>
            </a:fld>
            <a:endParaRPr lang="en-US"/>
          </a:p>
        </p:txBody>
      </p:sp>
    </p:spTree>
    <p:extLst>
      <p:ext uri="{BB962C8B-B14F-4D97-AF65-F5344CB8AC3E}">
        <p14:creationId xmlns:p14="http://schemas.microsoft.com/office/powerpoint/2010/main" val="222671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effectLst/>
                <a:latin typeface="Helvetica Neue" panose="02000503000000020004" pitchFamily="2" charset="0"/>
              </a:rPr>
              <a:t>Celebrating diversity, embracing multiculturalism, representing the </a:t>
            </a:r>
            <a:r>
              <a:rPr lang="en-SG" err="1">
                <a:effectLst/>
                <a:latin typeface="Helvetica Neue" panose="02000503000000020004" pitchFamily="2" charset="0"/>
              </a:rPr>
              <a:t>unrperesented</a:t>
            </a:r>
            <a:r>
              <a:rPr lang="en-SG">
                <a:effectLst/>
                <a:latin typeface="Helvetica Neue" panose="02000503000000020004" pitchFamily="2" charset="0"/>
              </a:rPr>
              <a:t>. This is a the dream of every immigrant. Trust me, I know. Ladies and gentlemen a very good morning. My name is </a:t>
            </a:r>
            <a:r>
              <a:rPr lang="en-SG" err="1">
                <a:effectLst/>
                <a:latin typeface="Helvetica Neue" panose="02000503000000020004" pitchFamily="2" charset="0"/>
              </a:rPr>
              <a:t>shubham</a:t>
            </a:r>
            <a:r>
              <a:rPr lang="en-SG">
                <a:effectLst/>
                <a:latin typeface="Helvetica Neue" panose="02000503000000020004" pitchFamily="2" charset="0"/>
              </a:rPr>
              <a:t> and I am a second generation immigrant from </a:t>
            </a:r>
            <a:r>
              <a:rPr lang="en-SG" err="1">
                <a:effectLst/>
                <a:latin typeface="Helvetica Neue" panose="02000503000000020004" pitchFamily="2" charset="0"/>
              </a:rPr>
              <a:t>india</a:t>
            </a:r>
            <a:r>
              <a:rPr lang="en-SG">
                <a:effectLst/>
                <a:latin typeface="Helvetica Neue" panose="02000503000000020004" pitchFamily="2" charset="0"/>
              </a:rPr>
              <a:t> and it brings me immense joy to work with you in spreading this message of multiculturalism to the masses. Through this presentation I hope you understand us, I hope </a:t>
            </a:r>
            <a:r>
              <a:rPr lang="en-SG" err="1">
                <a:effectLst/>
                <a:latin typeface="Helvetica Neue" panose="02000503000000020004" pitchFamily="2" charset="0"/>
              </a:rPr>
              <a:t>thtat</a:t>
            </a:r>
            <a:r>
              <a:rPr lang="en-SG">
                <a:effectLst/>
                <a:latin typeface="Helvetica Neue" panose="02000503000000020004" pitchFamily="2" charset="0"/>
              </a:rPr>
              <a:t> we’ve understood you and in this shared understanding, together we can be something more. Without further ado, let’s begin</a:t>
            </a:r>
          </a:p>
          <a:p>
            <a:r>
              <a:rPr lang="en-SG">
                <a:effectLst/>
                <a:latin typeface="Helvetica Neue" panose="02000503000000020004" pitchFamily="2" charset="0"/>
              </a:rPr>
              <a:t>Is </a:t>
            </a:r>
          </a:p>
        </p:txBody>
      </p:sp>
      <p:sp>
        <p:nvSpPr>
          <p:cNvPr id="4" name="Slide Number Placeholder 3"/>
          <p:cNvSpPr>
            <a:spLocks noGrp="1"/>
          </p:cNvSpPr>
          <p:nvPr>
            <p:ph type="sldNum" sz="quarter" idx="5"/>
          </p:nvPr>
        </p:nvSpPr>
        <p:spPr/>
        <p:txBody>
          <a:bodyPr/>
          <a:lstStyle/>
          <a:p>
            <a:fld id="{A0A2C57F-181A-41E9-AD9C-3CCBCA03E2EF}" type="slidenum">
              <a:rPr lang="en-SG" smtClean="0"/>
              <a:t>1</a:t>
            </a:fld>
            <a:endParaRPr lang="en-SG"/>
          </a:p>
        </p:txBody>
      </p:sp>
    </p:spTree>
    <p:extLst>
      <p:ext uri="{BB962C8B-B14F-4D97-AF65-F5344CB8AC3E}">
        <p14:creationId xmlns:p14="http://schemas.microsoft.com/office/powerpoint/2010/main" val="768891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10</a:t>
            </a:fld>
            <a:endParaRPr lang="en-SG"/>
          </a:p>
        </p:txBody>
      </p:sp>
    </p:spTree>
    <p:extLst>
      <p:ext uri="{BB962C8B-B14F-4D97-AF65-F5344CB8AC3E}">
        <p14:creationId xmlns:p14="http://schemas.microsoft.com/office/powerpoint/2010/main" val="107048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11</a:t>
            </a:fld>
            <a:endParaRPr lang="en-SG"/>
          </a:p>
        </p:txBody>
      </p:sp>
    </p:spTree>
    <p:extLst>
      <p:ext uri="{BB962C8B-B14F-4D97-AF65-F5344CB8AC3E}">
        <p14:creationId xmlns:p14="http://schemas.microsoft.com/office/powerpoint/2010/main" val="116296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12</a:t>
            </a:fld>
            <a:endParaRPr lang="en-SG"/>
          </a:p>
        </p:txBody>
      </p:sp>
    </p:spTree>
    <p:extLst>
      <p:ext uri="{BB962C8B-B14F-4D97-AF65-F5344CB8AC3E}">
        <p14:creationId xmlns:p14="http://schemas.microsoft.com/office/powerpoint/2010/main" val="2947347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13</a:t>
            </a:fld>
            <a:endParaRPr lang="en-SG"/>
          </a:p>
        </p:txBody>
      </p:sp>
    </p:spTree>
    <p:extLst>
      <p:ext uri="{BB962C8B-B14F-4D97-AF65-F5344CB8AC3E}">
        <p14:creationId xmlns:p14="http://schemas.microsoft.com/office/powerpoint/2010/main" val="397696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14</a:t>
            </a:fld>
            <a:endParaRPr lang="en-SG"/>
          </a:p>
        </p:txBody>
      </p:sp>
    </p:spTree>
    <p:extLst>
      <p:ext uri="{BB962C8B-B14F-4D97-AF65-F5344CB8AC3E}">
        <p14:creationId xmlns:p14="http://schemas.microsoft.com/office/powerpoint/2010/main" val="692481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15</a:t>
            </a:fld>
            <a:endParaRPr lang="en-SG"/>
          </a:p>
        </p:txBody>
      </p:sp>
    </p:spTree>
    <p:extLst>
      <p:ext uri="{BB962C8B-B14F-4D97-AF65-F5344CB8AC3E}">
        <p14:creationId xmlns:p14="http://schemas.microsoft.com/office/powerpoint/2010/main" val="3615315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16</a:t>
            </a:fld>
            <a:endParaRPr lang="en-SG"/>
          </a:p>
        </p:txBody>
      </p:sp>
    </p:spTree>
    <p:extLst>
      <p:ext uri="{BB962C8B-B14F-4D97-AF65-F5344CB8AC3E}">
        <p14:creationId xmlns:p14="http://schemas.microsoft.com/office/powerpoint/2010/main" val="225789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first start off with our data cleaning and feature engineering </a:t>
            </a:r>
          </a:p>
        </p:txBody>
      </p:sp>
      <p:sp>
        <p:nvSpPr>
          <p:cNvPr id="4" name="Slide Number Placeholder 3"/>
          <p:cNvSpPr>
            <a:spLocks noGrp="1"/>
          </p:cNvSpPr>
          <p:nvPr>
            <p:ph type="sldNum" sz="quarter" idx="5"/>
          </p:nvPr>
        </p:nvSpPr>
        <p:spPr/>
        <p:txBody>
          <a:bodyPr/>
          <a:lstStyle/>
          <a:p>
            <a:fld id="{A0A2C57F-181A-41E9-AD9C-3CCBCA03E2EF}" type="slidenum">
              <a:rPr lang="en-SG" smtClean="0"/>
              <a:t>17</a:t>
            </a:fld>
            <a:endParaRPr lang="en-SG"/>
          </a:p>
        </p:txBody>
      </p:sp>
    </p:spTree>
    <p:extLst>
      <p:ext uri="{BB962C8B-B14F-4D97-AF65-F5344CB8AC3E}">
        <p14:creationId xmlns:p14="http://schemas.microsoft.com/office/powerpoint/2010/main" val="2370304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consideration for identity talks about the growing confusion between EHF and days. This confusion has been around for a while because of K-Days misrepresentation as heritage days. It is further compounded by the fact that both events are happening in the same location, one after the other which only increases confusion. While we recognize this, we must also highlight just how vastly different these two events are. </a:t>
            </a:r>
            <a:r>
              <a:rPr lang="en-US" err="1"/>
              <a:t>HeritageFest</a:t>
            </a:r>
            <a:r>
              <a:rPr lang="en-US"/>
              <a:t> is a celebration of multiculturalism whereas K-Days is an extravaganza with little to no link with multiculturalism. So we need to find ways to differentiate ourselves from K Days. So how do we differentiate ourselves</a:t>
            </a:r>
          </a:p>
        </p:txBody>
      </p:sp>
      <p:sp>
        <p:nvSpPr>
          <p:cNvPr id="4" name="Slide Number Placeholder 3"/>
          <p:cNvSpPr>
            <a:spLocks noGrp="1"/>
          </p:cNvSpPr>
          <p:nvPr>
            <p:ph type="sldNum" sz="quarter" idx="5"/>
          </p:nvPr>
        </p:nvSpPr>
        <p:spPr/>
        <p:txBody>
          <a:bodyPr/>
          <a:lstStyle/>
          <a:p>
            <a:fld id="{A0A2C57F-181A-41E9-AD9C-3CCBCA03E2EF}" type="slidenum">
              <a:rPr lang="en-SG" smtClean="0"/>
              <a:t>18</a:t>
            </a:fld>
            <a:endParaRPr lang="en-SG"/>
          </a:p>
        </p:txBody>
      </p:sp>
    </p:spTree>
    <p:extLst>
      <p:ext uri="{BB962C8B-B14F-4D97-AF65-F5344CB8AC3E}">
        <p14:creationId xmlns:p14="http://schemas.microsoft.com/office/powerpoint/2010/main" val="2677360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consideration for identity talks about the growing confusion between EHF and days. This confusion has been around for a while because of K-Days misrepresentation as heritage days. It is further compounded by the fact that both events are happening in the same location, one after the other which only increases confusion. While we recognize this, we must also highlight just how vastly different these two events are. </a:t>
            </a:r>
            <a:r>
              <a:rPr lang="en-US" err="1"/>
              <a:t>HeritageFest</a:t>
            </a:r>
            <a:r>
              <a:rPr lang="en-US"/>
              <a:t> is a celebration of multiculturalism whereas K-Days is an extravaganza with little to no link with multiculturalism. So we need to find ways to differentiate ourselves from K Days. So how do we differentiate ourselves</a:t>
            </a:r>
          </a:p>
        </p:txBody>
      </p:sp>
      <p:sp>
        <p:nvSpPr>
          <p:cNvPr id="4" name="Slide Number Placeholder 3"/>
          <p:cNvSpPr>
            <a:spLocks noGrp="1"/>
          </p:cNvSpPr>
          <p:nvPr>
            <p:ph type="sldNum" sz="quarter" idx="5"/>
          </p:nvPr>
        </p:nvSpPr>
        <p:spPr/>
        <p:txBody>
          <a:bodyPr/>
          <a:lstStyle/>
          <a:p>
            <a:fld id="{A0A2C57F-181A-41E9-AD9C-3CCBCA03E2EF}" type="slidenum">
              <a:rPr lang="en-SG" smtClean="0"/>
              <a:t>19</a:t>
            </a:fld>
            <a:endParaRPr lang="en-SG"/>
          </a:p>
        </p:txBody>
      </p:sp>
    </p:spTree>
    <p:extLst>
      <p:ext uri="{BB962C8B-B14F-4D97-AF65-F5344CB8AC3E}">
        <p14:creationId xmlns:p14="http://schemas.microsoft.com/office/powerpoint/2010/main" val="1363284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first start off with our analysis</a:t>
            </a:r>
          </a:p>
        </p:txBody>
      </p:sp>
      <p:sp>
        <p:nvSpPr>
          <p:cNvPr id="4" name="Slide Number Placeholder 3"/>
          <p:cNvSpPr>
            <a:spLocks noGrp="1"/>
          </p:cNvSpPr>
          <p:nvPr>
            <p:ph type="sldNum" sz="quarter" idx="5"/>
          </p:nvPr>
        </p:nvSpPr>
        <p:spPr/>
        <p:txBody>
          <a:bodyPr/>
          <a:lstStyle/>
          <a:p>
            <a:fld id="{A0A2C57F-181A-41E9-AD9C-3CCBCA03E2EF}" type="slidenum">
              <a:rPr lang="en-SG" smtClean="0"/>
              <a:t>2</a:t>
            </a:fld>
            <a:endParaRPr lang="en-SG"/>
          </a:p>
        </p:txBody>
      </p:sp>
    </p:spTree>
    <p:extLst>
      <p:ext uri="{BB962C8B-B14F-4D97-AF65-F5344CB8AC3E}">
        <p14:creationId xmlns:p14="http://schemas.microsoft.com/office/powerpoint/2010/main" val="2520258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consideration for identity talks about the growing confusion between EHF and days. This confusion has been around for a while because of K-Days misrepresentation as heritage days. It is further compounded by the fact that both events are happening in the same location, one after the other which only increases confusion. While we recognize this, we must also highlight just how vastly different these two events are. </a:t>
            </a:r>
            <a:r>
              <a:rPr lang="en-US" err="1"/>
              <a:t>HeritageFest</a:t>
            </a:r>
            <a:r>
              <a:rPr lang="en-US"/>
              <a:t> is a celebration of multiculturalism whereas K-Days is an extravaganza with little to no link with multiculturalism. So we need to find ways to differentiate ourselves from K Days. So how do we differentiate ourselves</a:t>
            </a:r>
          </a:p>
        </p:txBody>
      </p:sp>
      <p:sp>
        <p:nvSpPr>
          <p:cNvPr id="4" name="Slide Number Placeholder 3"/>
          <p:cNvSpPr>
            <a:spLocks noGrp="1"/>
          </p:cNvSpPr>
          <p:nvPr>
            <p:ph type="sldNum" sz="quarter" idx="5"/>
          </p:nvPr>
        </p:nvSpPr>
        <p:spPr/>
        <p:txBody>
          <a:bodyPr/>
          <a:lstStyle/>
          <a:p>
            <a:fld id="{A0A2C57F-181A-41E9-AD9C-3CCBCA03E2EF}" type="slidenum">
              <a:rPr lang="en-SG" smtClean="0"/>
              <a:t>20</a:t>
            </a:fld>
            <a:endParaRPr lang="en-SG"/>
          </a:p>
        </p:txBody>
      </p:sp>
    </p:spTree>
    <p:extLst>
      <p:ext uri="{BB962C8B-B14F-4D97-AF65-F5344CB8AC3E}">
        <p14:creationId xmlns:p14="http://schemas.microsoft.com/office/powerpoint/2010/main" val="1417153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consideration for identity talks about the growing confusion between EHF and days. This confusion has been around for a while because of K-Days misrepresentation as heritage days. It is further compounded by the fact that both events are happening in the same location, one after the other which only increases confusion. While we recognize this, we must also highlight just how vastly different these two events are. </a:t>
            </a:r>
            <a:r>
              <a:rPr lang="en-US" err="1"/>
              <a:t>HeritageFest</a:t>
            </a:r>
            <a:r>
              <a:rPr lang="en-US"/>
              <a:t> is a celebration of multiculturalism whereas K-Days is an extravaganza with little to no link with multiculturalism. So we need to find ways to differentiate ourselves from K Days. So how do we differentiate ourselves</a:t>
            </a:r>
          </a:p>
        </p:txBody>
      </p:sp>
      <p:sp>
        <p:nvSpPr>
          <p:cNvPr id="4" name="Slide Number Placeholder 3"/>
          <p:cNvSpPr>
            <a:spLocks noGrp="1"/>
          </p:cNvSpPr>
          <p:nvPr>
            <p:ph type="sldNum" sz="quarter" idx="5"/>
          </p:nvPr>
        </p:nvSpPr>
        <p:spPr/>
        <p:txBody>
          <a:bodyPr/>
          <a:lstStyle/>
          <a:p>
            <a:fld id="{A0A2C57F-181A-41E9-AD9C-3CCBCA03E2EF}" type="slidenum">
              <a:rPr lang="en-SG" smtClean="0"/>
              <a:t>21</a:t>
            </a:fld>
            <a:endParaRPr lang="en-SG"/>
          </a:p>
        </p:txBody>
      </p:sp>
    </p:spTree>
    <p:extLst>
      <p:ext uri="{BB962C8B-B14F-4D97-AF65-F5344CB8AC3E}">
        <p14:creationId xmlns:p14="http://schemas.microsoft.com/office/powerpoint/2010/main" val="304088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consideration for identity talks about the growing confusion between EHF and days. This confusion has been around for a while because of K-Days misrepresentation as heritage days. It is further compounded by the fact that both events are happening in the same location, one after the other which only increases confusion. While we recognize this, we must also highlight just how vastly different these two events are. </a:t>
            </a:r>
            <a:r>
              <a:rPr lang="en-US" err="1"/>
              <a:t>HeritageFest</a:t>
            </a:r>
            <a:r>
              <a:rPr lang="en-US"/>
              <a:t> is a celebration of multiculturalism whereas K-Days is an extravaganza with little to no link with multiculturalism. So we need to find ways to differentiate ourselves from K Days. So how do we differentiate ourselves</a:t>
            </a:r>
          </a:p>
        </p:txBody>
      </p:sp>
      <p:sp>
        <p:nvSpPr>
          <p:cNvPr id="4" name="Slide Number Placeholder 3"/>
          <p:cNvSpPr>
            <a:spLocks noGrp="1"/>
          </p:cNvSpPr>
          <p:nvPr>
            <p:ph type="sldNum" sz="quarter" idx="5"/>
          </p:nvPr>
        </p:nvSpPr>
        <p:spPr/>
        <p:txBody>
          <a:bodyPr/>
          <a:lstStyle/>
          <a:p>
            <a:fld id="{A0A2C57F-181A-41E9-AD9C-3CCBCA03E2EF}" type="slidenum">
              <a:rPr lang="en-SG" smtClean="0"/>
              <a:t>22</a:t>
            </a:fld>
            <a:endParaRPr lang="en-SG"/>
          </a:p>
        </p:txBody>
      </p:sp>
    </p:spTree>
    <p:extLst>
      <p:ext uri="{BB962C8B-B14F-4D97-AF65-F5344CB8AC3E}">
        <p14:creationId xmlns:p14="http://schemas.microsoft.com/office/powerpoint/2010/main" val="2935009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consideration for identity talks about the growing confusion between EHF and days. This confusion has been around for a while because of K-Days misrepresentation as heritage days. It is further compounded by the fact that both events are happening in the same location, one after the other which only increases confusion. While we recognize this, we must also highlight just how vastly different these two events are. </a:t>
            </a:r>
            <a:r>
              <a:rPr lang="en-US" err="1"/>
              <a:t>HeritageFest</a:t>
            </a:r>
            <a:r>
              <a:rPr lang="en-US"/>
              <a:t> is a celebration of multiculturalism whereas K-Days is an extravaganza with little to no link with multiculturalism. So we need to find ways to differentiate ourselves from K Days. So how do we differentiate ourselves</a:t>
            </a:r>
          </a:p>
        </p:txBody>
      </p:sp>
      <p:sp>
        <p:nvSpPr>
          <p:cNvPr id="4" name="Slide Number Placeholder 3"/>
          <p:cNvSpPr>
            <a:spLocks noGrp="1"/>
          </p:cNvSpPr>
          <p:nvPr>
            <p:ph type="sldNum" sz="quarter" idx="5"/>
          </p:nvPr>
        </p:nvSpPr>
        <p:spPr/>
        <p:txBody>
          <a:bodyPr/>
          <a:lstStyle/>
          <a:p>
            <a:fld id="{A0A2C57F-181A-41E9-AD9C-3CCBCA03E2EF}" type="slidenum">
              <a:rPr lang="en-SG" smtClean="0"/>
              <a:t>23</a:t>
            </a:fld>
            <a:endParaRPr lang="en-SG"/>
          </a:p>
        </p:txBody>
      </p:sp>
    </p:spTree>
    <p:extLst>
      <p:ext uri="{BB962C8B-B14F-4D97-AF65-F5344CB8AC3E}">
        <p14:creationId xmlns:p14="http://schemas.microsoft.com/office/powerpoint/2010/main" val="1033500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consideration for identity talks about the growing confusion between EHF and days. This confusion has been around for a while because of K-Days misrepresentation as heritage days. It is further compounded by the fact that both events are happening in the same location, one after the other which only increases confusion. While we recognize this, we must also highlight just how vastly different these two events are. </a:t>
            </a:r>
            <a:r>
              <a:rPr lang="en-US" err="1"/>
              <a:t>HeritageFest</a:t>
            </a:r>
            <a:r>
              <a:rPr lang="en-US"/>
              <a:t> is a celebration of multiculturalism whereas K-Days is an extravaganza with little to no link with multiculturalism. So we need to find ways to differentiate ourselves from K Days. So how do we differentiate ourselves</a:t>
            </a:r>
          </a:p>
        </p:txBody>
      </p:sp>
      <p:sp>
        <p:nvSpPr>
          <p:cNvPr id="4" name="Slide Number Placeholder 3"/>
          <p:cNvSpPr>
            <a:spLocks noGrp="1"/>
          </p:cNvSpPr>
          <p:nvPr>
            <p:ph type="sldNum" sz="quarter" idx="5"/>
          </p:nvPr>
        </p:nvSpPr>
        <p:spPr/>
        <p:txBody>
          <a:bodyPr/>
          <a:lstStyle/>
          <a:p>
            <a:fld id="{A0A2C57F-181A-41E9-AD9C-3CCBCA03E2EF}" type="slidenum">
              <a:rPr lang="en-SG" smtClean="0"/>
              <a:t>24</a:t>
            </a:fld>
            <a:endParaRPr lang="en-SG"/>
          </a:p>
        </p:txBody>
      </p:sp>
    </p:spTree>
    <p:extLst>
      <p:ext uri="{BB962C8B-B14F-4D97-AF65-F5344CB8AC3E}">
        <p14:creationId xmlns:p14="http://schemas.microsoft.com/office/powerpoint/2010/main" val="317572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consideration for identity talks about the growing confusion between EHF and days. This confusion has been around for a while because of K-Days misrepresentation as heritage days. It is further compounded by the fact that both events are happening in the same location, one after the other which only increases confusion. While we recognize this, we must also highlight just how vastly different these two events are. </a:t>
            </a:r>
            <a:r>
              <a:rPr lang="en-US" err="1"/>
              <a:t>HeritageFest</a:t>
            </a:r>
            <a:r>
              <a:rPr lang="en-US"/>
              <a:t> is a celebration of multiculturalism whereas K-Days is an extravaganza with little to no link with multiculturalism. So we need to find ways to differentiate ourselves from K Days. So how do we differentiate ourselves</a:t>
            </a:r>
          </a:p>
        </p:txBody>
      </p:sp>
      <p:sp>
        <p:nvSpPr>
          <p:cNvPr id="4" name="Slide Number Placeholder 3"/>
          <p:cNvSpPr>
            <a:spLocks noGrp="1"/>
          </p:cNvSpPr>
          <p:nvPr>
            <p:ph type="sldNum" sz="quarter" idx="5"/>
          </p:nvPr>
        </p:nvSpPr>
        <p:spPr/>
        <p:txBody>
          <a:bodyPr/>
          <a:lstStyle/>
          <a:p>
            <a:fld id="{A0A2C57F-181A-41E9-AD9C-3CCBCA03E2EF}" type="slidenum">
              <a:rPr lang="en-SG" smtClean="0"/>
              <a:t>25</a:t>
            </a:fld>
            <a:endParaRPr lang="en-SG"/>
          </a:p>
        </p:txBody>
      </p:sp>
    </p:spTree>
    <p:extLst>
      <p:ext uri="{BB962C8B-B14F-4D97-AF65-F5344CB8AC3E}">
        <p14:creationId xmlns:p14="http://schemas.microsoft.com/office/powerpoint/2010/main" val="1222397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consideration for identity talks about the growing confusion between EHF and days. This confusion has been around for a while because of K-Days misrepresentation as heritage days. It is further compounded by the fact that both events are happening in the same location, one after the other which only increases confusion. While we recognize this, we must also highlight just how vastly different these two events are. </a:t>
            </a:r>
            <a:r>
              <a:rPr lang="en-US" err="1"/>
              <a:t>HeritageFest</a:t>
            </a:r>
            <a:r>
              <a:rPr lang="en-US"/>
              <a:t> is a celebration of multiculturalism whereas K-Days is an extravaganza with little to no link with multiculturalism. So we need to find ways to differentiate ourselves from K Days. So how do we differentiate ourselves</a:t>
            </a:r>
          </a:p>
        </p:txBody>
      </p:sp>
      <p:sp>
        <p:nvSpPr>
          <p:cNvPr id="4" name="Slide Number Placeholder 3"/>
          <p:cNvSpPr>
            <a:spLocks noGrp="1"/>
          </p:cNvSpPr>
          <p:nvPr>
            <p:ph type="sldNum" sz="quarter" idx="5"/>
          </p:nvPr>
        </p:nvSpPr>
        <p:spPr/>
        <p:txBody>
          <a:bodyPr/>
          <a:lstStyle/>
          <a:p>
            <a:fld id="{A0A2C57F-181A-41E9-AD9C-3CCBCA03E2EF}" type="slidenum">
              <a:rPr lang="en-SG" smtClean="0"/>
              <a:t>26</a:t>
            </a:fld>
            <a:endParaRPr lang="en-SG"/>
          </a:p>
        </p:txBody>
      </p:sp>
    </p:spTree>
    <p:extLst>
      <p:ext uri="{BB962C8B-B14F-4D97-AF65-F5344CB8AC3E}">
        <p14:creationId xmlns:p14="http://schemas.microsoft.com/office/powerpoint/2010/main" val="1275575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first start off with our analysis</a:t>
            </a:r>
          </a:p>
        </p:txBody>
      </p:sp>
      <p:sp>
        <p:nvSpPr>
          <p:cNvPr id="4" name="Slide Number Placeholder 3"/>
          <p:cNvSpPr>
            <a:spLocks noGrp="1"/>
          </p:cNvSpPr>
          <p:nvPr>
            <p:ph type="sldNum" sz="quarter" idx="5"/>
          </p:nvPr>
        </p:nvSpPr>
        <p:spPr/>
        <p:txBody>
          <a:bodyPr/>
          <a:lstStyle/>
          <a:p>
            <a:fld id="{A0A2C57F-181A-41E9-AD9C-3CCBCA03E2EF}" type="slidenum">
              <a:rPr lang="en-SG" smtClean="0"/>
              <a:t>27</a:t>
            </a:fld>
            <a:endParaRPr lang="en-SG"/>
          </a:p>
        </p:txBody>
      </p:sp>
    </p:spTree>
    <p:extLst>
      <p:ext uri="{BB962C8B-B14F-4D97-AF65-F5344CB8AC3E}">
        <p14:creationId xmlns:p14="http://schemas.microsoft.com/office/powerpoint/2010/main" val="587345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first start off with our analysis</a:t>
            </a:r>
          </a:p>
        </p:txBody>
      </p:sp>
      <p:sp>
        <p:nvSpPr>
          <p:cNvPr id="4" name="Slide Number Placeholder 3"/>
          <p:cNvSpPr>
            <a:spLocks noGrp="1"/>
          </p:cNvSpPr>
          <p:nvPr>
            <p:ph type="sldNum" sz="quarter" idx="5"/>
          </p:nvPr>
        </p:nvSpPr>
        <p:spPr/>
        <p:txBody>
          <a:bodyPr/>
          <a:lstStyle/>
          <a:p>
            <a:fld id="{A0A2C57F-181A-41E9-AD9C-3CCBCA03E2EF}" type="slidenum">
              <a:rPr lang="en-SG" smtClean="0"/>
              <a:t>31</a:t>
            </a:fld>
            <a:endParaRPr lang="en-SG"/>
          </a:p>
        </p:txBody>
      </p:sp>
    </p:spTree>
    <p:extLst>
      <p:ext uri="{BB962C8B-B14F-4D97-AF65-F5344CB8AC3E}">
        <p14:creationId xmlns:p14="http://schemas.microsoft.com/office/powerpoint/2010/main" val="293531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50B295-D06B-424E-AF2E-0BF8528A0268}" type="slidenum">
              <a:rPr lang="en-US" smtClean="0"/>
              <a:t>32</a:t>
            </a:fld>
            <a:endParaRPr lang="en-US"/>
          </a:p>
        </p:txBody>
      </p:sp>
    </p:spTree>
    <p:extLst>
      <p:ext uri="{BB962C8B-B14F-4D97-AF65-F5344CB8AC3E}">
        <p14:creationId xmlns:p14="http://schemas.microsoft.com/office/powerpoint/2010/main" val="3232554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3</a:t>
            </a:fld>
            <a:endParaRPr lang="en-SG"/>
          </a:p>
        </p:txBody>
      </p:sp>
    </p:spTree>
    <p:extLst>
      <p:ext uri="{BB962C8B-B14F-4D97-AF65-F5344CB8AC3E}">
        <p14:creationId xmlns:p14="http://schemas.microsoft.com/office/powerpoint/2010/main" val="3827598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0B295-D06B-424E-AF2E-0BF8528A0268}" type="slidenum">
              <a:rPr lang="en-US" smtClean="0"/>
              <a:t>36</a:t>
            </a:fld>
            <a:endParaRPr lang="en-US"/>
          </a:p>
        </p:txBody>
      </p:sp>
    </p:spTree>
    <p:extLst>
      <p:ext uri="{BB962C8B-B14F-4D97-AF65-F5344CB8AC3E}">
        <p14:creationId xmlns:p14="http://schemas.microsoft.com/office/powerpoint/2010/main" val="1511381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0B295-D06B-424E-AF2E-0BF8528A0268}" type="slidenum">
              <a:rPr lang="en-US" smtClean="0"/>
              <a:t>37</a:t>
            </a:fld>
            <a:endParaRPr lang="en-US"/>
          </a:p>
        </p:txBody>
      </p:sp>
    </p:spTree>
    <p:extLst>
      <p:ext uri="{BB962C8B-B14F-4D97-AF65-F5344CB8AC3E}">
        <p14:creationId xmlns:p14="http://schemas.microsoft.com/office/powerpoint/2010/main" val="1516196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0B295-D06B-424E-AF2E-0BF8528A0268}" type="slidenum">
              <a:rPr lang="en-US" smtClean="0"/>
              <a:t>38</a:t>
            </a:fld>
            <a:endParaRPr lang="en-US"/>
          </a:p>
        </p:txBody>
      </p:sp>
    </p:spTree>
    <p:extLst>
      <p:ext uri="{BB962C8B-B14F-4D97-AF65-F5344CB8AC3E}">
        <p14:creationId xmlns:p14="http://schemas.microsoft.com/office/powerpoint/2010/main" val="3259487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0B295-D06B-424E-AF2E-0BF8528A0268}" type="slidenum">
              <a:rPr lang="en-US" smtClean="0"/>
              <a:t>39</a:t>
            </a:fld>
            <a:endParaRPr lang="en-US"/>
          </a:p>
        </p:txBody>
      </p:sp>
    </p:spTree>
    <p:extLst>
      <p:ext uri="{BB962C8B-B14F-4D97-AF65-F5344CB8AC3E}">
        <p14:creationId xmlns:p14="http://schemas.microsoft.com/office/powerpoint/2010/main" val="2455023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0B295-D06B-424E-AF2E-0BF8528A0268}" type="slidenum">
              <a:rPr lang="en-US" smtClean="0"/>
              <a:t>40</a:t>
            </a:fld>
            <a:endParaRPr lang="en-US"/>
          </a:p>
        </p:txBody>
      </p:sp>
    </p:spTree>
    <p:extLst>
      <p:ext uri="{BB962C8B-B14F-4D97-AF65-F5344CB8AC3E}">
        <p14:creationId xmlns:p14="http://schemas.microsoft.com/office/powerpoint/2010/main" val="3957420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first start off with our analysis</a:t>
            </a:r>
          </a:p>
        </p:txBody>
      </p:sp>
      <p:sp>
        <p:nvSpPr>
          <p:cNvPr id="4" name="Slide Number Placeholder 3"/>
          <p:cNvSpPr>
            <a:spLocks noGrp="1"/>
          </p:cNvSpPr>
          <p:nvPr>
            <p:ph type="sldNum" sz="quarter" idx="5"/>
          </p:nvPr>
        </p:nvSpPr>
        <p:spPr/>
        <p:txBody>
          <a:bodyPr/>
          <a:lstStyle/>
          <a:p>
            <a:fld id="{A0A2C57F-181A-41E9-AD9C-3CCBCA03E2EF}" type="slidenum">
              <a:rPr lang="en-SG" smtClean="0"/>
              <a:t>45</a:t>
            </a:fld>
            <a:endParaRPr lang="en-SG"/>
          </a:p>
        </p:txBody>
      </p:sp>
    </p:spTree>
    <p:extLst>
      <p:ext uri="{BB962C8B-B14F-4D97-AF65-F5344CB8AC3E}">
        <p14:creationId xmlns:p14="http://schemas.microsoft.com/office/powerpoint/2010/main" val="35188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4</a:t>
            </a:fld>
            <a:endParaRPr lang="en-SG"/>
          </a:p>
        </p:txBody>
      </p:sp>
    </p:spTree>
    <p:extLst>
      <p:ext uri="{BB962C8B-B14F-4D97-AF65-F5344CB8AC3E}">
        <p14:creationId xmlns:p14="http://schemas.microsoft.com/office/powerpoint/2010/main" val="3788411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5</a:t>
            </a:fld>
            <a:endParaRPr lang="en-SG"/>
          </a:p>
        </p:txBody>
      </p:sp>
    </p:spTree>
    <p:extLst>
      <p:ext uri="{BB962C8B-B14F-4D97-AF65-F5344CB8AC3E}">
        <p14:creationId xmlns:p14="http://schemas.microsoft.com/office/powerpoint/2010/main" val="157040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6</a:t>
            </a:fld>
            <a:endParaRPr lang="en-SG"/>
          </a:p>
        </p:txBody>
      </p:sp>
    </p:spTree>
    <p:extLst>
      <p:ext uri="{BB962C8B-B14F-4D97-AF65-F5344CB8AC3E}">
        <p14:creationId xmlns:p14="http://schemas.microsoft.com/office/powerpoint/2010/main" val="2882948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7</a:t>
            </a:fld>
            <a:endParaRPr lang="en-SG"/>
          </a:p>
        </p:txBody>
      </p:sp>
    </p:spTree>
    <p:extLst>
      <p:ext uri="{BB962C8B-B14F-4D97-AF65-F5344CB8AC3E}">
        <p14:creationId xmlns:p14="http://schemas.microsoft.com/office/powerpoint/2010/main" val="149746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8</a:t>
            </a:fld>
            <a:endParaRPr lang="en-SG"/>
          </a:p>
        </p:txBody>
      </p:sp>
    </p:spTree>
    <p:extLst>
      <p:ext uri="{BB962C8B-B14F-4D97-AF65-F5344CB8AC3E}">
        <p14:creationId xmlns:p14="http://schemas.microsoft.com/office/powerpoint/2010/main" val="4249646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EHF is a vital event for the city of Edmonton and its people because of three key reasons. The experience it provides, the platform it gives and the contributions it’s made to the economy. This is amazing and we want this to continue but we recognize that EHF 2023 is not as smooth sailing</a:t>
            </a:r>
          </a:p>
        </p:txBody>
      </p:sp>
      <p:sp>
        <p:nvSpPr>
          <p:cNvPr id="4" name="Slide Number Placeholder 3"/>
          <p:cNvSpPr>
            <a:spLocks noGrp="1"/>
          </p:cNvSpPr>
          <p:nvPr>
            <p:ph type="sldNum" sz="quarter" idx="5"/>
          </p:nvPr>
        </p:nvSpPr>
        <p:spPr/>
        <p:txBody>
          <a:bodyPr/>
          <a:lstStyle/>
          <a:p>
            <a:fld id="{A0A2C57F-181A-41E9-AD9C-3CCBCA03E2EF}" type="slidenum">
              <a:rPr lang="en-SG" smtClean="0"/>
              <a:t>9</a:t>
            </a:fld>
            <a:endParaRPr lang="en-SG"/>
          </a:p>
        </p:txBody>
      </p:sp>
    </p:spTree>
    <p:extLst>
      <p:ext uri="{BB962C8B-B14F-4D97-AF65-F5344CB8AC3E}">
        <p14:creationId xmlns:p14="http://schemas.microsoft.com/office/powerpoint/2010/main" val="148414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5445-45A9-EB3B-8B99-CE3F2E4621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3F5E6A2-FC5E-1F96-464E-73BEFD36F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B9EEAE-E971-4BCB-6D95-53DEA554DFE6}"/>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5" name="Footer Placeholder 4">
            <a:extLst>
              <a:ext uri="{FF2B5EF4-FFF2-40B4-BE49-F238E27FC236}">
                <a16:creationId xmlns:a16="http://schemas.microsoft.com/office/drawing/2014/main" id="{AFE93499-EFBA-DE77-DF17-38787229F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5C1C60-4587-D6E9-0F75-97F4DF723966}"/>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52769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A011-BBAA-9E5A-831F-D7FC8D09BAC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1A7066-88C0-64D1-BC98-518BCAC4AF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0BD456F-563D-FE26-9DBA-EFA36B9AB46C}"/>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5" name="Footer Placeholder 4">
            <a:extLst>
              <a:ext uri="{FF2B5EF4-FFF2-40B4-BE49-F238E27FC236}">
                <a16:creationId xmlns:a16="http://schemas.microsoft.com/office/drawing/2014/main" id="{7443C2BB-82E2-DEFE-2DC8-C3B9B37413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25192-57AB-5AE0-5D69-2A0199E4DF71}"/>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2093631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82A5C8-2AA1-53A6-9093-1DC8DA16CE3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3757E2D-736E-3FFF-A7AB-E630D977798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2E360F-CE66-905A-AB4D-4E62C5F4083E}"/>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5" name="Footer Placeholder 4">
            <a:extLst>
              <a:ext uri="{FF2B5EF4-FFF2-40B4-BE49-F238E27FC236}">
                <a16:creationId xmlns:a16="http://schemas.microsoft.com/office/drawing/2014/main" id="{25F2500C-802C-E4A4-66C0-36AB895F05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B6650-5CD5-7002-C5C9-61689278DE2D}"/>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1171681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DFE35-F3C7-A538-5B39-3B3852694252}"/>
              </a:ext>
            </a:extLst>
          </p:cNvPr>
          <p:cNvSpPr>
            <a:spLocks noGrp="1"/>
          </p:cNvSpPr>
          <p:nvPr>
            <p:ph type="title"/>
          </p:nvPr>
        </p:nvSpPr>
        <p:spPr>
          <a:xfrm>
            <a:off x="686461" y="2117804"/>
            <a:ext cx="4571370" cy="1885792"/>
          </a:xfrm>
          <a:prstGeom prst="rect">
            <a:avLst/>
          </a:prstGeom>
        </p:spPr>
        <p:txBody>
          <a:bodyPr anchor="ctr"/>
          <a:lstStyle/>
          <a:p>
            <a:r>
              <a:rPr lang="en-US"/>
              <a:t>Click to edit Master title style</a:t>
            </a:r>
            <a:endParaRPr lang="en-SG"/>
          </a:p>
        </p:txBody>
      </p:sp>
      <p:sp>
        <p:nvSpPr>
          <p:cNvPr id="4" name="Rectangle 3">
            <a:extLst>
              <a:ext uri="{FF2B5EF4-FFF2-40B4-BE49-F238E27FC236}">
                <a16:creationId xmlns:a16="http://schemas.microsoft.com/office/drawing/2014/main" id="{FF0E7EDD-49F0-5D3B-1FC8-AB7FD2F157EF}"/>
              </a:ext>
            </a:extLst>
          </p:cNvPr>
          <p:cNvSpPr/>
          <p:nvPr userDrawn="1"/>
        </p:nvSpPr>
        <p:spPr>
          <a:xfrm flipH="1">
            <a:off x="7658100" y="0"/>
            <a:ext cx="2806700" cy="6858000"/>
          </a:xfrm>
          <a:prstGeom prst="rect">
            <a:avLst/>
          </a:prstGeom>
          <a:gradFill flip="none" rotWithShape="1">
            <a:gsLst>
              <a:gs pos="0">
                <a:schemeClr val="bg1"/>
              </a:gs>
              <a:gs pos="100000">
                <a:schemeClr val="bg2">
                  <a:alpha val="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 Placeholder 6">
            <a:extLst>
              <a:ext uri="{FF2B5EF4-FFF2-40B4-BE49-F238E27FC236}">
                <a16:creationId xmlns:a16="http://schemas.microsoft.com/office/drawing/2014/main" id="{3EA0BB1A-4FB2-361A-44E0-893D7AF61640}"/>
              </a:ext>
            </a:extLst>
          </p:cNvPr>
          <p:cNvSpPr>
            <a:spLocks noGrp="1"/>
          </p:cNvSpPr>
          <p:nvPr>
            <p:ph type="body" sz="quarter" idx="10" hasCustomPrompt="1"/>
          </p:nvPr>
        </p:nvSpPr>
        <p:spPr>
          <a:xfrm>
            <a:off x="685800" y="4003596"/>
            <a:ext cx="4572000" cy="762000"/>
          </a:xfrm>
          <a:prstGeom prst="rect">
            <a:avLst/>
          </a:prstGeom>
        </p:spPr>
        <p:txBody>
          <a:bodyPr/>
          <a:lstStyle>
            <a:lvl1pPr marL="0" indent="0">
              <a:buNone/>
              <a:defRPr/>
            </a:lvl1pPr>
          </a:lstStyle>
          <a:p>
            <a:pPr lvl="0"/>
            <a:r>
              <a:rPr lang="en-US"/>
              <a:t>Insert subtitle here</a:t>
            </a:r>
            <a:endParaRPr lang="en-SG"/>
          </a:p>
        </p:txBody>
      </p:sp>
      <p:sp>
        <p:nvSpPr>
          <p:cNvPr id="10" name="Picture Placeholder 8">
            <a:extLst>
              <a:ext uri="{FF2B5EF4-FFF2-40B4-BE49-F238E27FC236}">
                <a16:creationId xmlns:a16="http://schemas.microsoft.com/office/drawing/2014/main" id="{076E99FC-8031-09B6-9728-CF232E2CD845}"/>
              </a:ext>
            </a:extLst>
          </p:cNvPr>
          <p:cNvSpPr>
            <a:spLocks noGrp="1"/>
          </p:cNvSpPr>
          <p:nvPr>
            <p:ph type="pic" sz="quarter" idx="11" hasCustomPrompt="1"/>
          </p:nvPr>
        </p:nvSpPr>
        <p:spPr>
          <a:xfrm>
            <a:off x="7620000" y="0"/>
            <a:ext cx="4572000" cy="6858000"/>
          </a:xfrm>
          <a:prstGeom prst="rect">
            <a:avLst/>
          </a:prstGeom>
        </p:spPr>
        <p:txBody>
          <a:bodyPr/>
          <a:lstStyle>
            <a:lvl1pPr marL="0" indent="0">
              <a:buNone/>
              <a:defRPr/>
            </a:lvl1pPr>
          </a:lstStyle>
          <a:p>
            <a:r>
              <a:rPr lang="en-US"/>
              <a:t>Insert cover photo here</a:t>
            </a:r>
            <a:endParaRPr lang="en-SG"/>
          </a:p>
        </p:txBody>
      </p:sp>
    </p:spTree>
    <p:extLst>
      <p:ext uri="{BB962C8B-B14F-4D97-AF65-F5344CB8AC3E}">
        <p14:creationId xmlns:p14="http://schemas.microsoft.com/office/powerpoint/2010/main" val="3238335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F140-E2C2-8D58-F9F9-3E9364AB5400}"/>
              </a:ext>
            </a:extLst>
          </p:cNvPr>
          <p:cNvSpPr>
            <a:spLocks noGrp="1"/>
          </p:cNvSpPr>
          <p:nvPr userDrawn="1">
            <p:ph type="title"/>
          </p:nvPr>
        </p:nvSpPr>
        <p:spPr>
          <a:xfrm>
            <a:off x="406265" y="84040"/>
            <a:ext cx="10896830" cy="562168"/>
          </a:xfrm>
          <a:prstGeom prst="rect">
            <a:avLst/>
          </a:prstGeom>
        </p:spPr>
        <p:txBody>
          <a:bodyPr anchor="ctr">
            <a:noAutofit/>
          </a:bodyPr>
          <a:lstStyle>
            <a:lvl1pPr>
              <a:defRPr sz="1800" b="1">
                <a:latin typeface="Arial" panose="020B0604020202020204" pitchFamily="34" charset="0"/>
                <a:cs typeface="Arial" panose="020B0604020202020204" pitchFamily="34" charset="0"/>
              </a:defRPr>
            </a:lvl1pPr>
          </a:lstStyle>
          <a:p>
            <a:r>
              <a:rPr lang="en-US"/>
              <a:t>Click to edit Master title style</a:t>
            </a:r>
            <a:endParaRPr lang="en-SG"/>
          </a:p>
        </p:txBody>
      </p:sp>
      <p:sp>
        <p:nvSpPr>
          <p:cNvPr id="5" name="Slide Number Placeholder 4">
            <a:extLst>
              <a:ext uri="{FF2B5EF4-FFF2-40B4-BE49-F238E27FC236}">
                <a16:creationId xmlns:a16="http://schemas.microsoft.com/office/drawing/2014/main" id="{6B031CBA-DEC8-3F40-A0C3-4347BD1CB069}"/>
              </a:ext>
            </a:extLst>
          </p:cNvPr>
          <p:cNvSpPr>
            <a:spLocks noGrp="1"/>
          </p:cNvSpPr>
          <p:nvPr userDrawn="1">
            <p:ph type="sldNum" sz="quarter" idx="12"/>
          </p:nvPr>
        </p:nvSpPr>
        <p:spPr>
          <a:xfrm>
            <a:off x="9448800" y="6492875"/>
            <a:ext cx="2743200" cy="365125"/>
          </a:xfrm>
          <a:prstGeom prst="rect">
            <a:avLst/>
          </a:prstGeom>
        </p:spPr>
        <p:txBody>
          <a:bodyPr anchor="ctr"/>
          <a:lstStyle>
            <a:lvl1pPr algn="r">
              <a:defRPr sz="1200">
                <a:solidFill>
                  <a:schemeClr val="bg1">
                    <a:lumMod val="50000"/>
                  </a:schemeClr>
                </a:solidFill>
              </a:defRPr>
            </a:lvl1pPr>
          </a:lstStyle>
          <a:p>
            <a:fld id="{3EBFDD7E-5B5F-4327-8588-9680ADE11BC9}" type="slidenum">
              <a:rPr lang="en-SG" smtClean="0"/>
              <a:pPr/>
              <a:t>‹#›</a:t>
            </a:fld>
            <a:endParaRPr lang="en-SG"/>
          </a:p>
        </p:txBody>
      </p:sp>
      <p:sp>
        <p:nvSpPr>
          <p:cNvPr id="6" name="Content Placeholder 5">
            <a:extLst>
              <a:ext uri="{FF2B5EF4-FFF2-40B4-BE49-F238E27FC236}">
                <a16:creationId xmlns:a16="http://schemas.microsoft.com/office/drawing/2014/main" id="{29BF62C1-FF8F-C9AA-06CA-C7257FE37381}"/>
              </a:ext>
            </a:extLst>
          </p:cNvPr>
          <p:cNvSpPr>
            <a:spLocks noGrp="1"/>
          </p:cNvSpPr>
          <p:nvPr userDrawn="1">
            <p:ph sz="quarter" idx="13" hasCustomPrompt="1"/>
          </p:nvPr>
        </p:nvSpPr>
        <p:spPr>
          <a:xfrm>
            <a:off x="0" y="6267878"/>
            <a:ext cx="5241943" cy="264650"/>
          </a:xfrm>
          <a:prstGeom prst="rect">
            <a:avLst/>
          </a:prstGeom>
        </p:spPr>
        <p:txBody>
          <a:bodyPr anchor="ctr"/>
          <a:lstStyle>
            <a:lvl1pPr marL="0" indent="0" algn="l">
              <a:buNone/>
              <a:defRPr sz="900" i="1"/>
            </a:lvl1pPr>
          </a:lstStyle>
          <a:p>
            <a:pPr lvl="0"/>
            <a:r>
              <a:rPr lang="en-SG"/>
              <a:t>Sources:</a:t>
            </a:r>
          </a:p>
        </p:txBody>
      </p:sp>
      <p:cxnSp>
        <p:nvCxnSpPr>
          <p:cNvPr id="4" name="Straight Connector 3">
            <a:extLst>
              <a:ext uri="{FF2B5EF4-FFF2-40B4-BE49-F238E27FC236}">
                <a16:creationId xmlns:a16="http://schemas.microsoft.com/office/drawing/2014/main" id="{8D79E864-9882-8D35-35D7-8E7ECC659E51}"/>
              </a:ext>
            </a:extLst>
          </p:cNvPr>
          <p:cNvCxnSpPr>
            <a:cxnSpLocks/>
          </p:cNvCxnSpPr>
          <p:nvPr userDrawn="1"/>
        </p:nvCxnSpPr>
        <p:spPr>
          <a:xfrm>
            <a:off x="0" y="6492875"/>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B312217-1E66-6E21-501F-2FAF4AADD21F}"/>
              </a:ext>
            </a:extLst>
          </p:cNvPr>
          <p:cNvGrpSpPr/>
          <p:nvPr userDrawn="1"/>
        </p:nvGrpSpPr>
        <p:grpSpPr>
          <a:xfrm>
            <a:off x="1747503" y="6541698"/>
            <a:ext cx="8696995" cy="264650"/>
            <a:chOff x="406265" y="6541698"/>
            <a:chExt cx="8696995" cy="264650"/>
          </a:xfrm>
        </p:grpSpPr>
        <p:sp>
          <p:nvSpPr>
            <p:cNvPr id="10" name="Rectangle 9">
              <a:extLst>
                <a:ext uri="{FF2B5EF4-FFF2-40B4-BE49-F238E27FC236}">
                  <a16:creationId xmlns:a16="http://schemas.microsoft.com/office/drawing/2014/main" id="{C9547C30-DF98-4606-C7F2-36AF029B316E}"/>
                </a:ext>
              </a:extLst>
            </p:cNvPr>
            <p:cNvSpPr/>
            <p:nvPr userDrawn="1"/>
          </p:nvSpPr>
          <p:spPr>
            <a:xfrm>
              <a:off x="406265"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Problem</a:t>
              </a:r>
            </a:p>
          </p:txBody>
        </p:sp>
        <p:sp>
          <p:nvSpPr>
            <p:cNvPr id="15" name="Rectangle 14">
              <a:extLst>
                <a:ext uri="{FF2B5EF4-FFF2-40B4-BE49-F238E27FC236}">
                  <a16:creationId xmlns:a16="http://schemas.microsoft.com/office/drawing/2014/main" id="{DA7B0191-96E8-A5CE-C3BE-5F7FA0AE9E8F}"/>
                </a:ext>
              </a:extLst>
            </p:cNvPr>
            <p:cNvSpPr/>
            <p:nvPr userDrawn="1"/>
          </p:nvSpPr>
          <p:spPr>
            <a:xfrm>
              <a:off x="2389312"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Setting the Stage</a:t>
              </a:r>
            </a:p>
          </p:txBody>
        </p:sp>
        <p:sp>
          <p:nvSpPr>
            <p:cNvPr id="17" name="Rectangle 16">
              <a:extLst>
                <a:ext uri="{FF2B5EF4-FFF2-40B4-BE49-F238E27FC236}">
                  <a16:creationId xmlns:a16="http://schemas.microsoft.com/office/drawing/2014/main" id="{8D76B2D7-166C-5795-955E-4BAA4C99B4CE}"/>
                </a:ext>
              </a:extLst>
            </p:cNvPr>
            <p:cNvSpPr/>
            <p:nvPr userDrawn="1"/>
          </p:nvSpPr>
          <p:spPr>
            <a:xfrm>
              <a:off x="4673301"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Core Analysis</a:t>
              </a:r>
            </a:p>
          </p:txBody>
        </p:sp>
        <p:sp>
          <p:nvSpPr>
            <p:cNvPr id="18" name="Rectangle 17">
              <a:extLst>
                <a:ext uri="{FF2B5EF4-FFF2-40B4-BE49-F238E27FC236}">
                  <a16:creationId xmlns:a16="http://schemas.microsoft.com/office/drawing/2014/main" id="{35D74B3D-4553-93EF-74A7-A020D84D830F}"/>
                </a:ext>
              </a:extLst>
            </p:cNvPr>
            <p:cNvSpPr/>
            <p:nvPr userDrawn="1"/>
          </p:nvSpPr>
          <p:spPr>
            <a:xfrm>
              <a:off x="6957290" y="6541698"/>
              <a:ext cx="2145970"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Insights</a:t>
              </a:r>
            </a:p>
          </p:txBody>
        </p:sp>
        <p:pic>
          <p:nvPicPr>
            <p:cNvPr id="14" name="Graphic 13" descr="Research with solid fill">
              <a:extLst>
                <a:ext uri="{FF2B5EF4-FFF2-40B4-BE49-F238E27FC236}">
                  <a16:creationId xmlns:a16="http://schemas.microsoft.com/office/drawing/2014/main" id="{ABCC93B1-9BB0-3018-4F17-4F744CBD44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265" y="6565558"/>
              <a:ext cx="240790" cy="240790"/>
            </a:xfrm>
            <a:prstGeom prst="rect">
              <a:avLst/>
            </a:prstGeom>
          </p:spPr>
        </p:pic>
      </p:grpSp>
      <p:sp>
        <p:nvSpPr>
          <p:cNvPr id="13" name="Rectangle 12">
            <a:extLst>
              <a:ext uri="{FF2B5EF4-FFF2-40B4-BE49-F238E27FC236}">
                <a16:creationId xmlns:a16="http://schemas.microsoft.com/office/drawing/2014/main" id="{83368979-C738-A514-E88B-3A72F0692417}"/>
              </a:ext>
            </a:extLst>
          </p:cNvPr>
          <p:cNvSpPr/>
          <p:nvPr userDrawn="1"/>
        </p:nvSpPr>
        <p:spPr>
          <a:xfrm>
            <a:off x="3515506" y="6472496"/>
            <a:ext cx="8676494" cy="322622"/>
          </a:xfrm>
          <a:prstGeom prst="rect">
            <a:avLst/>
          </a:prstGeom>
          <a:solidFill>
            <a:schemeClr val="bg1">
              <a:alpha val="7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grpSp>
        <p:nvGrpSpPr>
          <p:cNvPr id="28" name="Group 27">
            <a:extLst>
              <a:ext uri="{FF2B5EF4-FFF2-40B4-BE49-F238E27FC236}">
                <a16:creationId xmlns:a16="http://schemas.microsoft.com/office/drawing/2014/main" id="{2FF2380D-C323-72FD-DCDD-718FC04BBAA7}"/>
              </a:ext>
            </a:extLst>
          </p:cNvPr>
          <p:cNvGrpSpPr/>
          <p:nvPr userDrawn="1"/>
        </p:nvGrpSpPr>
        <p:grpSpPr>
          <a:xfrm>
            <a:off x="93845" y="141604"/>
            <a:ext cx="254882" cy="447040"/>
            <a:chOff x="0" y="259907"/>
            <a:chExt cx="254882" cy="447040"/>
          </a:xfrm>
        </p:grpSpPr>
        <p:sp>
          <p:nvSpPr>
            <p:cNvPr id="22" name="Rectangle 21">
              <a:extLst>
                <a:ext uri="{FF2B5EF4-FFF2-40B4-BE49-F238E27FC236}">
                  <a16:creationId xmlns:a16="http://schemas.microsoft.com/office/drawing/2014/main" id="{6248F78D-0C50-1AF3-F331-2849BC569575}"/>
                </a:ext>
              </a:extLst>
            </p:cNvPr>
            <p:cNvSpPr/>
            <p:nvPr userDrawn="1"/>
          </p:nvSpPr>
          <p:spPr>
            <a:xfrm>
              <a:off x="0" y="259907"/>
              <a:ext cx="254882" cy="116925"/>
            </a:xfrm>
            <a:prstGeom prst="rect">
              <a:avLst/>
            </a:prstGeom>
            <a:solidFill>
              <a:srgbClr val="FFA6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B9DEBF13-1FBF-9796-DB77-032DCF03100A}"/>
                </a:ext>
              </a:extLst>
            </p:cNvPr>
            <p:cNvSpPr/>
            <p:nvPr userDrawn="1"/>
          </p:nvSpPr>
          <p:spPr>
            <a:xfrm>
              <a:off x="0" y="424964"/>
              <a:ext cx="254882" cy="116925"/>
            </a:xfrm>
            <a:prstGeom prst="rect">
              <a:avLst/>
            </a:prstGeom>
            <a:solidFill>
              <a:srgbClr val="FF636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A923AFDB-D29F-D0C3-E6CB-0B2780AED8C1}"/>
                </a:ext>
              </a:extLst>
            </p:cNvPr>
            <p:cNvSpPr/>
            <p:nvPr userDrawn="1"/>
          </p:nvSpPr>
          <p:spPr>
            <a:xfrm>
              <a:off x="0" y="590022"/>
              <a:ext cx="254882" cy="116925"/>
            </a:xfrm>
            <a:prstGeom prst="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026" name="Picture 2" descr="Automatic Equidistant Color Palette Generator | Domestika">
            <a:extLst>
              <a:ext uri="{FF2B5EF4-FFF2-40B4-BE49-F238E27FC236}">
                <a16:creationId xmlns:a16="http://schemas.microsoft.com/office/drawing/2014/main" id="{99261796-8319-7A4C-B6C2-B885956BDC7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6200000">
            <a:off x="-2945896" y="2369655"/>
            <a:ext cx="3643559" cy="190540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63985DE-E242-D764-D4EF-F7967CC93DB3}"/>
              </a:ext>
            </a:extLst>
          </p:cNvPr>
          <p:cNvGrpSpPr>
            <a:grpSpLocks noChangeAspect="1"/>
          </p:cNvGrpSpPr>
          <p:nvPr userDrawn="1"/>
        </p:nvGrpSpPr>
        <p:grpSpPr>
          <a:xfrm>
            <a:off x="11557792" y="98013"/>
            <a:ext cx="540363" cy="548195"/>
            <a:chOff x="5835749" y="2665978"/>
            <a:chExt cx="1369508" cy="1389356"/>
          </a:xfrm>
        </p:grpSpPr>
        <p:sp>
          <p:nvSpPr>
            <p:cNvPr id="12" name="Freeform 11">
              <a:extLst>
                <a:ext uri="{FF2B5EF4-FFF2-40B4-BE49-F238E27FC236}">
                  <a16:creationId xmlns:a16="http://schemas.microsoft.com/office/drawing/2014/main" id="{55369576-81D4-99CE-C640-6CE30DC8E8D9}"/>
                </a:ext>
              </a:extLst>
            </p:cNvPr>
            <p:cNvSpPr/>
            <p:nvPr/>
          </p:nvSpPr>
          <p:spPr>
            <a:xfrm>
              <a:off x="5835749" y="2665978"/>
              <a:ext cx="1369508" cy="1389356"/>
            </a:xfrm>
            <a:custGeom>
              <a:avLst/>
              <a:gdLst>
                <a:gd name="connsiteX0" fmla="*/ 119088 w 1369508"/>
                <a:gd name="connsiteY0" fmla="*/ 0 h 1389356"/>
                <a:gd name="connsiteX1" fmla="*/ 0 w 1369508"/>
                <a:gd name="connsiteY1" fmla="*/ 0 h 1389356"/>
                <a:gd name="connsiteX2" fmla="*/ 0 w 1369508"/>
                <a:gd name="connsiteY2" fmla="*/ 1389356 h 1389356"/>
                <a:gd name="connsiteX3" fmla="*/ 1369508 w 1369508"/>
                <a:gd name="connsiteY3" fmla="*/ 1389356 h 1389356"/>
                <a:gd name="connsiteX4" fmla="*/ 1369508 w 1369508"/>
                <a:gd name="connsiteY4" fmla="*/ 1270269 h 1389356"/>
                <a:gd name="connsiteX5" fmla="*/ 119088 w 1369508"/>
                <a:gd name="connsiteY5" fmla="*/ 1270269 h 1389356"/>
                <a:gd name="connsiteX6" fmla="*/ 119088 w 1369508"/>
                <a:gd name="connsiteY6" fmla="*/ 0 h 138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9508" h="1389356">
                  <a:moveTo>
                    <a:pt x="119088" y="0"/>
                  </a:moveTo>
                  <a:lnTo>
                    <a:pt x="0" y="0"/>
                  </a:lnTo>
                  <a:lnTo>
                    <a:pt x="0" y="1389356"/>
                  </a:lnTo>
                  <a:lnTo>
                    <a:pt x="1369508" y="1389356"/>
                  </a:lnTo>
                  <a:lnTo>
                    <a:pt x="1369508" y="1270269"/>
                  </a:lnTo>
                  <a:lnTo>
                    <a:pt x="119088" y="1270269"/>
                  </a:lnTo>
                  <a:lnTo>
                    <a:pt x="119088" y="0"/>
                  </a:lnTo>
                  <a:close/>
                </a:path>
              </a:pathLst>
            </a:custGeom>
            <a:solidFill>
              <a:srgbClr val="000000"/>
            </a:solidFill>
            <a:ln w="198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3591C7C-B3A9-AF29-6AF2-ABCBC6C7A710}"/>
                </a:ext>
              </a:extLst>
            </p:cNvPr>
            <p:cNvSpPr/>
            <p:nvPr/>
          </p:nvSpPr>
          <p:spPr>
            <a:xfrm rot="10800000">
              <a:off x="6907538" y="2665978"/>
              <a:ext cx="297719" cy="1151180"/>
            </a:xfrm>
            <a:custGeom>
              <a:avLst/>
              <a:gdLst>
                <a:gd name="connsiteX0" fmla="*/ 0 w 297719"/>
                <a:gd name="connsiteY0" fmla="*/ 0 h 1151180"/>
                <a:gd name="connsiteX1" fmla="*/ 297719 w 297719"/>
                <a:gd name="connsiteY1" fmla="*/ 0 h 1151180"/>
                <a:gd name="connsiteX2" fmla="*/ 297719 w 297719"/>
                <a:gd name="connsiteY2" fmla="*/ 1151181 h 1151180"/>
                <a:gd name="connsiteX3" fmla="*/ 0 w 297719"/>
                <a:gd name="connsiteY3" fmla="*/ 1151181 h 1151180"/>
              </a:gdLst>
              <a:ahLst/>
              <a:cxnLst>
                <a:cxn ang="0">
                  <a:pos x="connsiteX0" y="connsiteY0"/>
                </a:cxn>
                <a:cxn ang="0">
                  <a:pos x="connsiteX1" y="connsiteY1"/>
                </a:cxn>
                <a:cxn ang="0">
                  <a:pos x="connsiteX2" y="connsiteY2"/>
                </a:cxn>
                <a:cxn ang="0">
                  <a:pos x="connsiteX3" y="connsiteY3"/>
                </a:cxn>
              </a:cxnLst>
              <a:rect l="l" t="t" r="r" b="b"/>
              <a:pathLst>
                <a:path w="297719" h="1151180">
                  <a:moveTo>
                    <a:pt x="0" y="0"/>
                  </a:moveTo>
                  <a:lnTo>
                    <a:pt x="297719" y="0"/>
                  </a:lnTo>
                  <a:lnTo>
                    <a:pt x="297719" y="1151181"/>
                  </a:lnTo>
                  <a:lnTo>
                    <a:pt x="0" y="1151181"/>
                  </a:lnTo>
                  <a:close/>
                </a:path>
              </a:pathLst>
            </a:custGeom>
            <a:solidFill>
              <a:srgbClr val="FFA601"/>
            </a:solidFill>
            <a:ln w="1984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2496A4-CC8E-410F-880C-B1D86393A31E}"/>
                </a:ext>
              </a:extLst>
            </p:cNvPr>
            <p:cNvSpPr/>
            <p:nvPr/>
          </p:nvSpPr>
          <p:spPr>
            <a:xfrm rot="10800000">
              <a:off x="6490731" y="3062937"/>
              <a:ext cx="297719" cy="754222"/>
            </a:xfrm>
            <a:custGeom>
              <a:avLst/>
              <a:gdLst>
                <a:gd name="connsiteX0" fmla="*/ 0 w 297719"/>
                <a:gd name="connsiteY0" fmla="*/ 0 h 754222"/>
                <a:gd name="connsiteX1" fmla="*/ 297719 w 297719"/>
                <a:gd name="connsiteY1" fmla="*/ 0 h 754222"/>
                <a:gd name="connsiteX2" fmla="*/ 297719 w 297719"/>
                <a:gd name="connsiteY2" fmla="*/ 754222 h 754222"/>
                <a:gd name="connsiteX3" fmla="*/ 0 w 297719"/>
                <a:gd name="connsiteY3" fmla="*/ 754222 h 754222"/>
              </a:gdLst>
              <a:ahLst/>
              <a:cxnLst>
                <a:cxn ang="0">
                  <a:pos x="connsiteX0" y="connsiteY0"/>
                </a:cxn>
                <a:cxn ang="0">
                  <a:pos x="connsiteX1" y="connsiteY1"/>
                </a:cxn>
                <a:cxn ang="0">
                  <a:pos x="connsiteX2" y="connsiteY2"/>
                </a:cxn>
                <a:cxn ang="0">
                  <a:pos x="connsiteX3" y="connsiteY3"/>
                </a:cxn>
              </a:cxnLst>
              <a:rect l="l" t="t" r="r" b="b"/>
              <a:pathLst>
                <a:path w="297719" h="754222">
                  <a:moveTo>
                    <a:pt x="0" y="0"/>
                  </a:moveTo>
                  <a:lnTo>
                    <a:pt x="297719" y="0"/>
                  </a:lnTo>
                  <a:lnTo>
                    <a:pt x="297719" y="754222"/>
                  </a:lnTo>
                  <a:lnTo>
                    <a:pt x="0" y="754222"/>
                  </a:lnTo>
                  <a:close/>
                </a:path>
              </a:pathLst>
            </a:custGeom>
            <a:solidFill>
              <a:srgbClr val="FF6362"/>
            </a:solidFill>
            <a:ln w="1984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4EE85F0-E383-2686-C5F0-FB69C775DE58}"/>
                </a:ext>
              </a:extLst>
            </p:cNvPr>
            <p:cNvSpPr/>
            <p:nvPr/>
          </p:nvSpPr>
          <p:spPr>
            <a:xfrm rot="10800000">
              <a:off x="6073924" y="3420200"/>
              <a:ext cx="297719" cy="396958"/>
            </a:xfrm>
            <a:custGeom>
              <a:avLst/>
              <a:gdLst>
                <a:gd name="connsiteX0" fmla="*/ 0 w 297719"/>
                <a:gd name="connsiteY0" fmla="*/ 0 h 396958"/>
                <a:gd name="connsiteX1" fmla="*/ 297719 w 297719"/>
                <a:gd name="connsiteY1" fmla="*/ 0 h 396958"/>
                <a:gd name="connsiteX2" fmla="*/ 297719 w 297719"/>
                <a:gd name="connsiteY2" fmla="*/ 396959 h 396958"/>
                <a:gd name="connsiteX3" fmla="*/ 0 w 297719"/>
                <a:gd name="connsiteY3" fmla="*/ 396959 h 396958"/>
              </a:gdLst>
              <a:ahLst/>
              <a:cxnLst>
                <a:cxn ang="0">
                  <a:pos x="connsiteX0" y="connsiteY0"/>
                </a:cxn>
                <a:cxn ang="0">
                  <a:pos x="connsiteX1" y="connsiteY1"/>
                </a:cxn>
                <a:cxn ang="0">
                  <a:pos x="connsiteX2" y="connsiteY2"/>
                </a:cxn>
                <a:cxn ang="0">
                  <a:pos x="connsiteX3" y="connsiteY3"/>
                </a:cxn>
              </a:cxnLst>
              <a:rect l="l" t="t" r="r" b="b"/>
              <a:pathLst>
                <a:path w="297719" h="396958">
                  <a:moveTo>
                    <a:pt x="0" y="0"/>
                  </a:moveTo>
                  <a:lnTo>
                    <a:pt x="297719" y="0"/>
                  </a:lnTo>
                  <a:lnTo>
                    <a:pt x="297719" y="396959"/>
                  </a:lnTo>
                  <a:lnTo>
                    <a:pt x="0" y="396959"/>
                  </a:lnTo>
                  <a:close/>
                </a:path>
              </a:pathLst>
            </a:custGeom>
            <a:solidFill>
              <a:srgbClr val="BD4F90"/>
            </a:solidFill>
            <a:ln w="1984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1140FB4-1342-8DEF-1C4C-168AFAFFD11A}"/>
                </a:ext>
              </a:extLst>
            </p:cNvPr>
            <p:cNvSpPr/>
            <p:nvPr/>
          </p:nvSpPr>
          <p:spPr>
            <a:xfrm>
              <a:off x="6065786" y="2665978"/>
              <a:ext cx="643271" cy="643271"/>
            </a:xfrm>
            <a:custGeom>
              <a:avLst/>
              <a:gdLst>
                <a:gd name="connsiteX0" fmla="*/ 643272 w 643271"/>
                <a:gd name="connsiteY0" fmla="*/ 272711 h 643271"/>
                <a:gd name="connsiteX1" fmla="*/ 643272 w 643271"/>
                <a:gd name="connsiteY1" fmla="*/ 0 h 643271"/>
                <a:gd name="connsiteX2" fmla="*/ 370561 w 643271"/>
                <a:gd name="connsiteY2" fmla="*/ 0 h 643271"/>
                <a:gd name="connsiteX3" fmla="*/ 478931 w 643271"/>
                <a:gd name="connsiteY3" fmla="*/ 108370 h 643271"/>
                <a:gd name="connsiteX4" fmla="*/ 0 w 643271"/>
                <a:gd name="connsiteY4" fmla="*/ 587301 h 643271"/>
                <a:gd name="connsiteX5" fmla="*/ 55971 w 643271"/>
                <a:gd name="connsiteY5" fmla="*/ 643272 h 643271"/>
                <a:gd name="connsiteX6" fmla="*/ 534902 w 643271"/>
                <a:gd name="connsiteY6" fmla="*/ 164540 h 643271"/>
                <a:gd name="connsiteX7" fmla="*/ 643272 w 643271"/>
                <a:gd name="connsiteY7" fmla="*/ 272711 h 64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271" h="643271">
                  <a:moveTo>
                    <a:pt x="643272" y="272711"/>
                  </a:moveTo>
                  <a:lnTo>
                    <a:pt x="643272" y="0"/>
                  </a:lnTo>
                  <a:lnTo>
                    <a:pt x="370561" y="0"/>
                  </a:lnTo>
                  <a:lnTo>
                    <a:pt x="478931" y="108370"/>
                  </a:lnTo>
                  <a:lnTo>
                    <a:pt x="0" y="587301"/>
                  </a:lnTo>
                  <a:lnTo>
                    <a:pt x="55971" y="643272"/>
                  </a:lnTo>
                  <a:lnTo>
                    <a:pt x="534902" y="164540"/>
                  </a:lnTo>
                  <a:lnTo>
                    <a:pt x="643272" y="272711"/>
                  </a:lnTo>
                  <a:close/>
                </a:path>
              </a:pathLst>
            </a:custGeom>
            <a:solidFill>
              <a:srgbClr val="00405C"/>
            </a:solidFill>
            <a:ln w="19844" cap="flat">
              <a:noFill/>
              <a:prstDash val="solid"/>
              <a:miter/>
            </a:ln>
          </p:spPr>
          <p:txBody>
            <a:bodyPr rtlCol="0" anchor="ctr"/>
            <a:lstStyle/>
            <a:p>
              <a:endParaRPr lang="en-US"/>
            </a:p>
          </p:txBody>
        </p:sp>
      </p:grpSp>
    </p:spTree>
    <p:extLst>
      <p:ext uri="{BB962C8B-B14F-4D97-AF65-F5344CB8AC3E}">
        <p14:creationId xmlns:p14="http://schemas.microsoft.com/office/powerpoint/2010/main" val="3964002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F140-E2C2-8D58-F9F9-3E9364AB5400}"/>
              </a:ext>
            </a:extLst>
          </p:cNvPr>
          <p:cNvSpPr>
            <a:spLocks noGrp="1"/>
          </p:cNvSpPr>
          <p:nvPr userDrawn="1">
            <p:ph type="title"/>
          </p:nvPr>
        </p:nvSpPr>
        <p:spPr>
          <a:xfrm>
            <a:off x="406265" y="84040"/>
            <a:ext cx="10896830" cy="562168"/>
          </a:xfrm>
          <a:prstGeom prst="rect">
            <a:avLst/>
          </a:prstGeom>
        </p:spPr>
        <p:txBody>
          <a:bodyPr anchor="ctr">
            <a:noAutofit/>
          </a:bodyPr>
          <a:lstStyle>
            <a:lvl1pPr>
              <a:defRPr sz="1800" b="1">
                <a:latin typeface="Arial" panose="020B0604020202020204" pitchFamily="34" charset="0"/>
                <a:cs typeface="Arial" panose="020B0604020202020204" pitchFamily="34" charset="0"/>
              </a:defRPr>
            </a:lvl1pPr>
          </a:lstStyle>
          <a:p>
            <a:r>
              <a:rPr lang="en-US"/>
              <a:t>Click to edit Master title style</a:t>
            </a:r>
            <a:endParaRPr lang="en-SG"/>
          </a:p>
        </p:txBody>
      </p:sp>
      <p:sp>
        <p:nvSpPr>
          <p:cNvPr id="5" name="Slide Number Placeholder 4">
            <a:extLst>
              <a:ext uri="{FF2B5EF4-FFF2-40B4-BE49-F238E27FC236}">
                <a16:creationId xmlns:a16="http://schemas.microsoft.com/office/drawing/2014/main" id="{6B031CBA-DEC8-3F40-A0C3-4347BD1CB069}"/>
              </a:ext>
            </a:extLst>
          </p:cNvPr>
          <p:cNvSpPr>
            <a:spLocks noGrp="1"/>
          </p:cNvSpPr>
          <p:nvPr userDrawn="1">
            <p:ph type="sldNum" sz="quarter" idx="12"/>
          </p:nvPr>
        </p:nvSpPr>
        <p:spPr>
          <a:xfrm>
            <a:off x="9448800" y="6492875"/>
            <a:ext cx="2743200" cy="365125"/>
          </a:xfrm>
          <a:prstGeom prst="rect">
            <a:avLst/>
          </a:prstGeom>
        </p:spPr>
        <p:txBody>
          <a:bodyPr anchor="ctr"/>
          <a:lstStyle>
            <a:lvl1pPr algn="r">
              <a:defRPr sz="1200">
                <a:solidFill>
                  <a:schemeClr val="bg1">
                    <a:lumMod val="50000"/>
                  </a:schemeClr>
                </a:solidFill>
              </a:defRPr>
            </a:lvl1pPr>
          </a:lstStyle>
          <a:p>
            <a:fld id="{3EBFDD7E-5B5F-4327-8588-9680ADE11BC9}" type="slidenum">
              <a:rPr lang="en-SG" smtClean="0"/>
              <a:pPr/>
              <a:t>‹#›</a:t>
            </a:fld>
            <a:endParaRPr lang="en-SG"/>
          </a:p>
        </p:txBody>
      </p:sp>
      <p:sp>
        <p:nvSpPr>
          <p:cNvPr id="6" name="Content Placeholder 5">
            <a:extLst>
              <a:ext uri="{FF2B5EF4-FFF2-40B4-BE49-F238E27FC236}">
                <a16:creationId xmlns:a16="http://schemas.microsoft.com/office/drawing/2014/main" id="{29BF62C1-FF8F-C9AA-06CA-C7257FE37381}"/>
              </a:ext>
            </a:extLst>
          </p:cNvPr>
          <p:cNvSpPr>
            <a:spLocks noGrp="1"/>
          </p:cNvSpPr>
          <p:nvPr userDrawn="1">
            <p:ph sz="quarter" idx="13" hasCustomPrompt="1"/>
          </p:nvPr>
        </p:nvSpPr>
        <p:spPr>
          <a:xfrm>
            <a:off x="0" y="6267878"/>
            <a:ext cx="5241943" cy="264650"/>
          </a:xfrm>
          <a:prstGeom prst="rect">
            <a:avLst/>
          </a:prstGeom>
        </p:spPr>
        <p:txBody>
          <a:bodyPr anchor="ctr"/>
          <a:lstStyle>
            <a:lvl1pPr marL="0" indent="0" algn="l">
              <a:buNone/>
              <a:defRPr sz="900" i="1"/>
            </a:lvl1pPr>
          </a:lstStyle>
          <a:p>
            <a:pPr lvl="0"/>
            <a:r>
              <a:rPr lang="en-SG"/>
              <a:t>Sources:</a:t>
            </a:r>
          </a:p>
        </p:txBody>
      </p:sp>
      <p:cxnSp>
        <p:nvCxnSpPr>
          <p:cNvPr id="4" name="Straight Connector 3">
            <a:extLst>
              <a:ext uri="{FF2B5EF4-FFF2-40B4-BE49-F238E27FC236}">
                <a16:creationId xmlns:a16="http://schemas.microsoft.com/office/drawing/2014/main" id="{8D79E864-9882-8D35-35D7-8E7ECC659E51}"/>
              </a:ext>
            </a:extLst>
          </p:cNvPr>
          <p:cNvCxnSpPr>
            <a:cxnSpLocks/>
          </p:cNvCxnSpPr>
          <p:nvPr userDrawn="1"/>
        </p:nvCxnSpPr>
        <p:spPr>
          <a:xfrm>
            <a:off x="0" y="6492875"/>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B312217-1E66-6E21-501F-2FAF4AADD21F}"/>
              </a:ext>
            </a:extLst>
          </p:cNvPr>
          <p:cNvGrpSpPr/>
          <p:nvPr userDrawn="1"/>
        </p:nvGrpSpPr>
        <p:grpSpPr>
          <a:xfrm>
            <a:off x="1747503" y="6541698"/>
            <a:ext cx="8696995" cy="281112"/>
            <a:chOff x="406265" y="6541698"/>
            <a:chExt cx="8696995" cy="281112"/>
          </a:xfrm>
        </p:grpSpPr>
        <p:sp>
          <p:nvSpPr>
            <p:cNvPr id="10" name="Rectangle 9">
              <a:extLst>
                <a:ext uri="{FF2B5EF4-FFF2-40B4-BE49-F238E27FC236}">
                  <a16:creationId xmlns:a16="http://schemas.microsoft.com/office/drawing/2014/main" id="{C9547C30-DF98-4606-C7F2-36AF029B316E}"/>
                </a:ext>
              </a:extLst>
            </p:cNvPr>
            <p:cNvSpPr/>
            <p:nvPr userDrawn="1"/>
          </p:nvSpPr>
          <p:spPr>
            <a:xfrm>
              <a:off x="406265"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dirty="0">
                  <a:solidFill>
                    <a:schemeClr val="tx1"/>
                  </a:solidFill>
                </a:rPr>
                <a:t>Problem</a:t>
              </a:r>
            </a:p>
          </p:txBody>
        </p:sp>
        <p:sp>
          <p:nvSpPr>
            <p:cNvPr id="15" name="Rectangle 14">
              <a:extLst>
                <a:ext uri="{FF2B5EF4-FFF2-40B4-BE49-F238E27FC236}">
                  <a16:creationId xmlns:a16="http://schemas.microsoft.com/office/drawing/2014/main" id="{DA7B0191-96E8-A5CE-C3BE-5F7FA0AE9E8F}"/>
                </a:ext>
              </a:extLst>
            </p:cNvPr>
            <p:cNvSpPr/>
            <p:nvPr userDrawn="1"/>
          </p:nvSpPr>
          <p:spPr>
            <a:xfrm>
              <a:off x="2389312"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Setting the Stage</a:t>
              </a:r>
            </a:p>
          </p:txBody>
        </p:sp>
        <p:sp>
          <p:nvSpPr>
            <p:cNvPr id="17" name="Rectangle 16">
              <a:extLst>
                <a:ext uri="{FF2B5EF4-FFF2-40B4-BE49-F238E27FC236}">
                  <a16:creationId xmlns:a16="http://schemas.microsoft.com/office/drawing/2014/main" id="{8D76B2D7-166C-5795-955E-4BAA4C99B4CE}"/>
                </a:ext>
              </a:extLst>
            </p:cNvPr>
            <p:cNvSpPr/>
            <p:nvPr userDrawn="1"/>
          </p:nvSpPr>
          <p:spPr>
            <a:xfrm>
              <a:off x="4673301"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Core Analysis</a:t>
              </a:r>
            </a:p>
          </p:txBody>
        </p:sp>
        <p:sp>
          <p:nvSpPr>
            <p:cNvPr id="18" name="Rectangle 17">
              <a:extLst>
                <a:ext uri="{FF2B5EF4-FFF2-40B4-BE49-F238E27FC236}">
                  <a16:creationId xmlns:a16="http://schemas.microsoft.com/office/drawing/2014/main" id="{35D74B3D-4553-93EF-74A7-A020D84D830F}"/>
                </a:ext>
              </a:extLst>
            </p:cNvPr>
            <p:cNvSpPr/>
            <p:nvPr userDrawn="1"/>
          </p:nvSpPr>
          <p:spPr>
            <a:xfrm>
              <a:off x="6957290" y="6541698"/>
              <a:ext cx="2145970"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Insights</a:t>
              </a:r>
            </a:p>
          </p:txBody>
        </p:sp>
        <p:pic>
          <p:nvPicPr>
            <p:cNvPr id="14" name="Graphic 13" descr="Research with solid fill">
              <a:extLst>
                <a:ext uri="{FF2B5EF4-FFF2-40B4-BE49-F238E27FC236}">
                  <a16:creationId xmlns:a16="http://schemas.microsoft.com/office/drawing/2014/main" id="{ABCC93B1-9BB0-3018-4F17-4F744CBD44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3665" y="6582020"/>
              <a:ext cx="240790" cy="240790"/>
            </a:xfrm>
            <a:prstGeom prst="rect">
              <a:avLst/>
            </a:prstGeom>
          </p:spPr>
        </p:pic>
      </p:grpSp>
      <p:sp>
        <p:nvSpPr>
          <p:cNvPr id="13" name="Rectangle 12">
            <a:extLst>
              <a:ext uri="{FF2B5EF4-FFF2-40B4-BE49-F238E27FC236}">
                <a16:creationId xmlns:a16="http://schemas.microsoft.com/office/drawing/2014/main" id="{83368979-C738-A514-E88B-3A72F0692417}"/>
              </a:ext>
            </a:extLst>
          </p:cNvPr>
          <p:cNvSpPr/>
          <p:nvPr userDrawn="1"/>
        </p:nvSpPr>
        <p:spPr>
          <a:xfrm>
            <a:off x="10046029" y="6472496"/>
            <a:ext cx="2145970" cy="322622"/>
          </a:xfrm>
          <a:prstGeom prst="rect">
            <a:avLst/>
          </a:prstGeom>
          <a:solidFill>
            <a:schemeClr val="bg1">
              <a:alpha val="7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grpSp>
        <p:nvGrpSpPr>
          <p:cNvPr id="28" name="Group 27">
            <a:extLst>
              <a:ext uri="{FF2B5EF4-FFF2-40B4-BE49-F238E27FC236}">
                <a16:creationId xmlns:a16="http://schemas.microsoft.com/office/drawing/2014/main" id="{2FF2380D-C323-72FD-DCDD-718FC04BBAA7}"/>
              </a:ext>
            </a:extLst>
          </p:cNvPr>
          <p:cNvGrpSpPr/>
          <p:nvPr userDrawn="1"/>
        </p:nvGrpSpPr>
        <p:grpSpPr>
          <a:xfrm>
            <a:off x="93845" y="141604"/>
            <a:ext cx="254882" cy="447040"/>
            <a:chOff x="0" y="259907"/>
            <a:chExt cx="254882" cy="447040"/>
          </a:xfrm>
        </p:grpSpPr>
        <p:sp>
          <p:nvSpPr>
            <p:cNvPr id="22" name="Rectangle 21">
              <a:extLst>
                <a:ext uri="{FF2B5EF4-FFF2-40B4-BE49-F238E27FC236}">
                  <a16:creationId xmlns:a16="http://schemas.microsoft.com/office/drawing/2014/main" id="{6248F78D-0C50-1AF3-F331-2849BC569575}"/>
                </a:ext>
              </a:extLst>
            </p:cNvPr>
            <p:cNvSpPr/>
            <p:nvPr userDrawn="1"/>
          </p:nvSpPr>
          <p:spPr>
            <a:xfrm>
              <a:off x="0" y="259907"/>
              <a:ext cx="254882" cy="116925"/>
            </a:xfrm>
            <a:prstGeom prst="rect">
              <a:avLst/>
            </a:prstGeom>
            <a:solidFill>
              <a:srgbClr val="FFA6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B9DEBF13-1FBF-9796-DB77-032DCF03100A}"/>
                </a:ext>
              </a:extLst>
            </p:cNvPr>
            <p:cNvSpPr/>
            <p:nvPr userDrawn="1"/>
          </p:nvSpPr>
          <p:spPr>
            <a:xfrm>
              <a:off x="0" y="424964"/>
              <a:ext cx="254882" cy="116925"/>
            </a:xfrm>
            <a:prstGeom prst="rect">
              <a:avLst/>
            </a:prstGeom>
            <a:solidFill>
              <a:srgbClr val="FF636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A923AFDB-D29F-D0C3-E6CB-0B2780AED8C1}"/>
                </a:ext>
              </a:extLst>
            </p:cNvPr>
            <p:cNvSpPr/>
            <p:nvPr userDrawn="1"/>
          </p:nvSpPr>
          <p:spPr>
            <a:xfrm>
              <a:off x="0" y="590022"/>
              <a:ext cx="254882" cy="116925"/>
            </a:xfrm>
            <a:prstGeom prst="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026" name="Picture 2" descr="Automatic Equidistant Color Palette Generator | Domestika">
            <a:extLst>
              <a:ext uri="{FF2B5EF4-FFF2-40B4-BE49-F238E27FC236}">
                <a16:creationId xmlns:a16="http://schemas.microsoft.com/office/drawing/2014/main" id="{99261796-8319-7A4C-B6C2-B885956BDC7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6200000">
            <a:off x="-2945896" y="2369655"/>
            <a:ext cx="3643559" cy="190540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63985DE-E242-D764-D4EF-F7967CC93DB3}"/>
              </a:ext>
            </a:extLst>
          </p:cNvPr>
          <p:cNvGrpSpPr>
            <a:grpSpLocks noChangeAspect="1"/>
          </p:cNvGrpSpPr>
          <p:nvPr userDrawn="1"/>
        </p:nvGrpSpPr>
        <p:grpSpPr>
          <a:xfrm>
            <a:off x="11557792" y="98013"/>
            <a:ext cx="540363" cy="548195"/>
            <a:chOff x="5835749" y="2665978"/>
            <a:chExt cx="1369508" cy="1389356"/>
          </a:xfrm>
        </p:grpSpPr>
        <p:sp>
          <p:nvSpPr>
            <p:cNvPr id="12" name="Freeform 11">
              <a:extLst>
                <a:ext uri="{FF2B5EF4-FFF2-40B4-BE49-F238E27FC236}">
                  <a16:creationId xmlns:a16="http://schemas.microsoft.com/office/drawing/2014/main" id="{55369576-81D4-99CE-C640-6CE30DC8E8D9}"/>
                </a:ext>
              </a:extLst>
            </p:cNvPr>
            <p:cNvSpPr/>
            <p:nvPr/>
          </p:nvSpPr>
          <p:spPr>
            <a:xfrm>
              <a:off x="5835749" y="2665978"/>
              <a:ext cx="1369508" cy="1389356"/>
            </a:xfrm>
            <a:custGeom>
              <a:avLst/>
              <a:gdLst>
                <a:gd name="connsiteX0" fmla="*/ 119088 w 1369508"/>
                <a:gd name="connsiteY0" fmla="*/ 0 h 1389356"/>
                <a:gd name="connsiteX1" fmla="*/ 0 w 1369508"/>
                <a:gd name="connsiteY1" fmla="*/ 0 h 1389356"/>
                <a:gd name="connsiteX2" fmla="*/ 0 w 1369508"/>
                <a:gd name="connsiteY2" fmla="*/ 1389356 h 1389356"/>
                <a:gd name="connsiteX3" fmla="*/ 1369508 w 1369508"/>
                <a:gd name="connsiteY3" fmla="*/ 1389356 h 1389356"/>
                <a:gd name="connsiteX4" fmla="*/ 1369508 w 1369508"/>
                <a:gd name="connsiteY4" fmla="*/ 1270269 h 1389356"/>
                <a:gd name="connsiteX5" fmla="*/ 119088 w 1369508"/>
                <a:gd name="connsiteY5" fmla="*/ 1270269 h 1389356"/>
                <a:gd name="connsiteX6" fmla="*/ 119088 w 1369508"/>
                <a:gd name="connsiteY6" fmla="*/ 0 h 138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9508" h="1389356">
                  <a:moveTo>
                    <a:pt x="119088" y="0"/>
                  </a:moveTo>
                  <a:lnTo>
                    <a:pt x="0" y="0"/>
                  </a:lnTo>
                  <a:lnTo>
                    <a:pt x="0" y="1389356"/>
                  </a:lnTo>
                  <a:lnTo>
                    <a:pt x="1369508" y="1389356"/>
                  </a:lnTo>
                  <a:lnTo>
                    <a:pt x="1369508" y="1270269"/>
                  </a:lnTo>
                  <a:lnTo>
                    <a:pt x="119088" y="1270269"/>
                  </a:lnTo>
                  <a:lnTo>
                    <a:pt x="119088" y="0"/>
                  </a:lnTo>
                  <a:close/>
                </a:path>
              </a:pathLst>
            </a:custGeom>
            <a:solidFill>
              <a:srgbClr val="000000"/>
            </a:solidFill>
            <a:ln w="198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3591C7C-B3A9-AF29-6AF2-ABCBC6C7A710}"/>
                </a:ext>
              </a:extLst>
            </p:cNvPr>
            <p:cNvSpPr/>
            <p:nvPr/>
          </p:nvSpPr>
          <p:spPr>
            <a:xfrm rot="10800000">
              <a:off x="6907538" y="2665978"/>
              <a:ext cx="297719" cy="1151180"/>
            </a:xfrm>
            <a:custGeom>
              <a:avLst/>
              <a:gdLst>
                <a:gd name="connsiteX0" fmla="*/ 0 w 297719"/>
                <a:gd name="connsiteY0" fmla="*/ 0 h 1151180"/>
                <a:gd name="connsiteX1" fmla="*/ 297719 w 297719"/>
                <a:gd name="connsiteY1" fmla="*/ 0 h 1151180"/>
                <a:gd name="connsiteX2" fmla="*/ 297719 w 297719"/>
                <a:gd name="connsiteY2" fmla="*/ 1151181 h 1151180"/>
                <a:gd name="connsiteX3" fmla="*/ 0 w 297719"/>
                <a:gd name="connsiteY3" fmla="*/ 1151181 h 1151180"/>
              </a:gdLst>
              <a:ahLst/>
              <a:cxnLst>
                <a:cxn ang="0">
                  <a:pos x="connsiteX0" y="connsiteY0"/>
                </a:cxn>
                <a:cxn ang="0">
                  <a:pos x="connsiteX1" y="connsiteY1"/>
                </a:cxn>
                <a:cxn ang="0">
                  <a:pos x="connsiteX2" y="connsiteY2"/>
                </a:cxn>
                <a:cxn ang="0">
                  <a:pos x="connsiteX3" y="connsiteY3"/>
                </a:cxn>
              </a:cxnLst>
              <a:rect l="l" t="t" r="r" b="b"/>
              <a:pathLst>
                <a:path w="297719" h="1151180">
                  <a:moveTo>
                    <a:pt x="0" y="0"/>
                  </a:moveTo>
                  <a:lnTo>
                    <a:pt x="297719" y="0"/>
                  </a:lnTo>
                  <a:lnTo>
                    <a:pt x="297719" y="1151181"/>
                  </a:lnTo>
                  <a:lnTo>
                    <a:pt x="0" y="1151181"/>
                  </a:lnTo>
                  <a:close/>
                </a:path>
              </a:pathLst>
            </a:custGeom>
            <a:solidFill>
              <a:srgbClr val="FFA601"/>
            </a:solidFill>
            <a:ln w="1984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2496A4-CC8E-410F-880C-B1D86393A31E}"/>
                </a:ext>
              </a:extLst>
            </p:cNvPr>
            <p:cNvSpPr/>
            <p:nvPr/>
          </p:nvSpPr>
          <p:spPr>
            <a:xfrm rot="10800000">
              <a:off x="6490731" y="3062937"/>
              <a:ext cx="297719" cy="754222"/>
            </a:xfrm>
            <a:custGeom>
              <a:avLst/>
              <a:gdLst>
                <a:gd name="connsiteX0" fmla="*/ 0 w 297719"/>
                <a:gd name="connsiteY0" fmla="*/ 0 h 754222"/>
                <a:gd name="connsiteX1" fmla="*/ 297719 w 297719"/>
                <a:gd name="connsiteY1" fmla="*/ 0 h 754222"/>
                <a:gd name="connsiteX2" fmla="*/ 297719 w 297719"/>
                <a:gd name="connsiteY2" fmla="*/ 754222 h 754222"/>
                <a:gd name="connsiteX3" fmla="*/ 0 w 297719"/>
                <a:gd name="connsiteY3" fmla="*/ 754222 h 754222"/>
              </a:gdLst>
              <a:ahLst/>
              <a:cxnLst>
                <a:cxn ang="0">
                  <a:pos x="connsiteX0" y="connsiteY0"/>
                </a:cxn>
                <a:cxn ang="0">
                  <a:pos x="connsiteX1" y="connsiteY1"/>
                </a:cxn>
                <a:cxn ang="0">
                  <a:pos x="connsiteX2" y="connsiteY2"/>
                </a:cxn>
                <a:cxn ang="0">
                  <a:pos x="connsiteX3" y="connsiteY3"/>
                </a:cxn>
              </a:cxnLst>
              <a:rect l="l" t="t" r="r" b="b"/>
              <a:pathLst>
                <a:path w="297719" h="754222">
                  <a:moveTo>
                    <a:pt x="0" y="0"/>
                  </a:moveTo>
                  <a:lnTo>
                    <a:pt x="297719" y="0"/>
                  </a:lnTo>
                  <a:lnTo>
                    <a:pt x="297719" y="754222"/>
                  </a:lnTo>
                  <a:lnTo>
                    <a:pt x="0" y="754222"/>
                  </a:lnTo>
                  <a:close/>
                </a:path>
              </a:pathLst>
            </a:custGeom>
            <a:solidFill>
              <a:srgbClr val="FF6362"/>
            </a:solidFill>
            <a:ln w="1984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4EE85F0-E383-2686-C5F0-FB69C775DE58}"/>
                </a:ext>
              </a:extLst>
            </p:cNvPr>
            <p:cNvSpPr/>
            <p:nvPr/>
          </p:nvSpPr>
          <p:spPr>
            <a:xfrm rot="10800000">
              <a:off x="6073924" y="3420200"/>
              <a:ext cx="297719" cy="396958"/>
            </a:xfrm>
            <a:custGeom>
              <a:avLst/>
              <a:gdLst>
                <a:gd name="connsiteX0" fmla="*/ 0 w 297719"/>
                <a:gd name="connsiteY0" fmla="*/ 0 h 396958"/>
                <a:gd name="connsiteX1" fmla="*/ 297719 w 297719"/>
                <a:gd name="connsiteY1" fmla="*/ 0 h 396958"/>
                <a:gd name="connsiteX2" fmla="*/ 297719 w 297719"/>
                <a:gd name="connsiteY2" fmla="*/ 396959 h 396958"/>
                <a:gd name="connsiteX3" fmla="*/ 0 w 297719"/>
                <a:gd name="connsiteY3" fmla="*/ 396959 h 396958"/>
              </a:gdLst>
              <a:ahLst/>
              <a:cxnLst>
                <a:cxn ang="0">
                  <a:pos x="connsiteX0" y="connsiteY0"/>
                </a:cxn>
                <a:cxn ang="0">
                  <a:pos x="connsiteX1" y="connsiteY1"/>
                </a:cxn>
                <a:cxn ang="0">
                  <a:pos x="connsiteX2" y="connsiteY2"/>
                </a:cxn>
                <a:cxn ang="0">
                  <a:pos x="connsiteX3" y="connsiteY3"/>
                </a:cxn>
              </a:cxnLst>
              <a:rect l="l" t="t" r="r" b="b"/>
              <a:pathLst>
                <a:path w="297719" h="396958">
                  <a:moveTo>
                    <a:pt x="0" y="0"/>
                  </a:moveTo>
                  <a:lnTo>
                    <a:pt x="297719" y="0"/>
                  </a:lnTo>
                  <a:lnTo>
                    <a:pt x="297719" y="396959"/>
                  </a:lnTo>
                  <a:lnTo>
                    <a:pt x="0" y="396959"/>
                  </a:lnTo>
                  <a:close/>
                </a:path>
              </a:pathLst>
            </a:custGeom>
            <a:solidFill>
              <a:srgbClr val="BD4F90"/>
            </a:solidFill>
            <a:ln w="1984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1140FB4-1342-8DEF-1C4C-168AFAFFD11A}"/>
                </a:ext>
              </a:extLst>
            </p:cNvPr>
            <p:cNvSpPr/>
            <p:nvPr/>
          </p:nvSpPr>
          <p:spPr>
            <a:xfrm>
              <a:off x="6065786" y="2665978"/>
              <a:ext cx="643271" cy="643271"/>
            </a:xfrm>
            <a:custGeom>
              <a:avLst/>
              <a:gdLst>
                <a:gd name="connsiteX0" fmla="*/ 643272 w 643271"/>
                <a:gd name="connsiteY0" fmla="*/ 272711 h 643271"/>
                <a:gd name="connsiteX1" fmla="*/ 643272 w 643271"/>
                <a:gd name="connsiteY1" fmla="*/ 0 h 643271"/>
                <a:gd name="connsiteX2" fmla="*/ 370561 w 643271"/>
                <a:gd name="connsiteY2" fmla="*/ 0 h 643271"/>
                <a:gd name="connsiteX3" fmla="*/ 478931 w 643271"/>
                <a:gd name="connsiteY3" fmla="*/ 108370 h 643271"/>
                <a:gd name="connsiteX4" fmla="*/ 0 w 643271"/>
                <a:gd name="connsiteY4" fmla="*/ 587301 h 643271"/>
                <a:gd name="connsiteX5" fmla="*/ 55971 w 643271"/>
                <a:gd name="connsiteY5" fmla="*/ 643272 h 643271"/>
                <a:gd name="connsiteX6" fmla="*/ 534902 w 643271"/>
                <a:gd name="connsiteY6" fmla="*/ 164540 h 643271"/>
                <a:gd name="connsiteX7" fmla="*/ 643272 w 643271"/>
                <a:gd name="connsiteY7" fmla="*/ 272711 h 64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271" h="643271">
                  <a:moveTo>
                    <a:pt x="643272" y="272711"/>
                  </a:moveTo>
                  <a:lnTo>
                    <a:pt x="643272" y="0"/>
                  </a:lnTo>
                  <a:lnTo>
                    <a:pt x="370561" y="0"/>
                  </a:lnTo>
                  <a:lnTo>
                    <a:pt x="478931" y="108370"/>
                  </a:lnTo>
                  <a:lnTo>
                    <a:pt x="0" y="587301"/>
                  </a:lnTo>
                  <a:lnTo>
                    <a:pt x="55971" y="643272"/>
                  </a:lnTo>
                  <a:lnTo>
                    <a:pt x="534902" y="164540"/>
                  </a:lnTo>
                  <a:lnTo>
                    <a:pt x="643272" y="272711"/>
                  </a:lnTo>
                  <a:close/>
                </a:path>
              </a:pathLst>
            </a:custGeom>
            <a:solidFill>
              <a:srgbClr val="00405C"/>
            </a:solidFill>
            <a:ln w="19844"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6970F9A5-A3E3-3DE1-E82B-FFDC2D547579}"/>
              </a:ext>
            </a:extLst>
          </p:cNvPr>
          <p:cNvSpPr/>
          <p:nvPr userDrawn="1"/>
        </p:nvSpPr>
        <p:spPr>
          <a:xfrm>
            <a:off x="1569697" y="6541104"/>
            <a:ext cx="6193559" cy="322622"/>
          </a:xfrm>
          <a:prstGeom prst="rect">
            <a:avLst/>
          </a:prstGeom>
          <a:solidFill>
            <a:schemeClr val="bg1">
              <a:alpha val="7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4288261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F140-E2C2-8D58-F9F9-3E9364AB5400}"/>
              </a:ext>
            </a:extLst>
          </p:cNvPr>
          <p:cNvSpPr>
            <a:spLocks noGrp="1"/>
          </p:cNvSpPr>
          <p:nvPr userDrawn="1">
            <p:ph type="title"/>
          </p:nvPr>
        </p:nvSpPr>
        <p:spPr>
          <a:xfrm>
            <a:off x="406265" y="84040"/>
            <a:ext cx="10896830" cy="562168"/>
          </a:xfrm>
          <a:prstGeom prst="rect">
            <a:avLst/>
          </a:prstGeom>
        </p:spPr>
        <p:txBody>
          <a:bodyPr anchor="ctr">
            <a:noAutofit/>
          </a:bodyPr>
          <a:lstStyle>
            <a:lvl1pPr>
              <a:defRPr sz="1800" b="1">
                <a:latin typeface="Arial" panose="020B0604020202020204" pitchFamily="34" charset="0"/>
                <a:cs typeface="Arial" panose="020B0604020202020204" pitchFamily="34" charset="0"/>
              </a:defRPr>
            </a:lvl1pPr>
          </a:lstStyle>
          <a:p>
            <a:r>
              <a:rPr lang="en-US"/>
              <a:t>Click to edit Master title style</a:t>
            </a:r>
            <a:endParaRPr lang="en-SG"/>
          </a:p>
        </p:txBody>
      </p:sp>
      <p:sp>
        <p:nvSpPr>
          <p:cNvPr id="5" name="Slide Number Placeholder 4">
            <a:extLst>
              <a:ext uri="{FF2B5EF4-FFF2-40B4-BE49-F238E27FC236}">
                <a16:creationId xmlns:a16="http://schemas.microsoft.com/office/drawing/2014/main" id="{6B031CBA-DEC8-3F40-A0C3-4347BD1CB069}"/>
              </a:ext>
            </a:extLst>
          </p:cNvPr>
          <p:cNvSpPr>
            <a:spLocks noGrp="1"/>
          </p:cNvSpPr>
          <p:nvPr userDrawn="1">
            <p:ph type="sldNum" sz="quarter" idx="12"/>
          </p:nvPr>
        </p:nvSpPr>
        <p:spPr>
          <a:xfrm>
            <a:off x="9448800" y="6492875"/>
            <a:ext cx="2743200" cy="365125"/>
          </a:xfrm>
          <a:prstGeom prst="rect">
            <a:avLst/>
          </a:prstGeom>
        </p:spPr>
        <p:txBody>
          <a:bodyPr anchor="ctr"/>
          <a:lstStyle>
            <a:lvl1pPr algn="r">
              <a:defRPr sz="1200">
                <a:solidFill>
                  <a:schemeClr val="bg1">
                    <a:lumMod val="50000"/>
                  </a:schemeClr>
                </a:solidFill>
              </a:defRPr>
            </a:lvl1pPr>
          </a:lstStyle>
          <a:p>
            <a:fld id="{3EBFDD7E-5B5F-4327-8588-9680ADE11BC9}" type="slidenum">
              <a:rPr lang="en-SG" smtClean="0"/>
              <a:pPr/>
              <a:t>‹#›</a:t>
            </a:fld>
            <a:endParaRPr lang="en-SG"/>
          </a:p>
        </p:txBody>
      </p:sp>
      <p:sp>
        <p:nvSpPr>
          <p:cNvPr id="6" name="Content Placeholder 5">
            <a:extLst>
              <a:ext uri="{FF2B5EF4-FFF2-40B4-BE49-F238E27FC236}">
                <a16:creationId xmlns:a16="http://schemas.microsoft.com/office/drawing/2014/main" id="{29BF62C1-FF8F-C9AA-06CA-C7257FE37381}"/>
              </a:ext>
            </a:extLst>
          </p:cNvPr>
          <p:cNvSpPr>
            <a:spLocks noGrp="1"/>
          </p:cNvSpPr>
          <p:nvPr userDrawn="1">
            <p:ph sz="quarter" idx="13" hasCustomPrompt="1"/>
          </p:nvPr>
        </p:nvSpPr>
        <p:spPr>
          <a:xfrm>
            <a:off x="0" y="6267878"/>
            <a:ext cx="5241943" cy="264650"/>
          </a:xfrm>
          <a:prstGeom prst="rect">
            <a:avLst/>
          </a:prstGeom>
        </p:spPr>
        <p:txBody>
          <a:bodyPr anchor="ctr"/>
          <a:lstStyle>
            <a:lvl1pPr marL="0" indent="0" algn="l">
              <a:buNone/>
              <a:defRPr sz="900" i="1"/>
            </a:lvl1pPr>
          </a:lstStyle>
          <a:p>
            <a:pPr lvl="0"/>
            <a:r>
              <a:rPr lang="en-SG"/>
              <a:t>Sources:</a:t>
            </a:r>
          </a:p>
        </p:txBody>
      </p:sp>
      <p:cxnSp>
        <p:nvCxnSpPr>
          <p:cNvPr id="4" name="Straight Connector 3">
            <a:extLst>
              <a:ext uri="{FF2B5EF4-FFF2-40B4-BE49-F238E27FC236}">
                <a16:creationId xmlns:a16="http://schemas.microsoft.com/office/drawing/2014/main" id="{8D79E864-9882-8D35-35D7-8E7ECC659E51}"/>
              </a:ext>
            </a:extLst>
          </p:cNvPr>
          <p:cNvCxnSpPr>
            <a:cxnSpLocks/>
          </p:cNvCxnSpPr>
          <p:nvPr userDrawn="1"/>
        </p:nvCxnSpPr>
        <p:spPr>
          <a:xfrm>
            <a:off x="0" y="6492875"/>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B312217-1E66-6E21-501F-2FAF4AADD21F}"/>
              </a:ext>
            </a:extLst>
          </p:cNvPr>
          <p:cNvGrpSpPr/>
          <p:nvPr userDrawn="1"/>
        </p:nvGrpSpPr>
        <p:grpSpPr>
          <a:xfrm>
            <a:off x="1747503" y="6541698"/>
            <a:ext cx="8696995" cy="272697"/>
            <a:chOff x="406265" y="6541698"/>
            <a:chExt cx="8696995" cy="272697"/>
          </a:xfrm>
        </p:grpSpPr>
        <p:sp>
          <p:nvSpPr>
            <p:cNvPr id="10" name="Rectangle 9">
              <a:extLst>
                <a:ext uri="{FF2B5EF4-FFF2-40B4-BE49-F238E27FC236}">
                  <a16:creationId xmlns:a16="http://schemas.microsoft.com/office/drawing/2014/main" id="{C9547C30-DF98-4606-C7F2-36AF029B316E}"/>
                </a:ext>
              </a:extLst>
            </p:cNvPr>
            <p:cNvSpPr/>
            <p:nvPr userDrawn="1"/>
          </p:nvSpPr>
          <p:spPr>
            <a:xfrm>
              <a:off x="406265"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dirty="0">
                  <a:solidFill>
                    <a:schemeClr val="tx1"/>
                  </a:solidFill>
                </a:rPr>
                <a:t>Problem</a:t>
              </a:r>
            </a:p>
          </p:txBody>
        </p:sp>
        <p:sp>
          <p:nvSpPr>
            <p:cNvPr id="15" name="Rectangle 14">
              <a:extLst>
                <a:ext uri="{FF2B5EF4-FFF2-40B4-BE49-F238E27FC236}">
                  <a16:creationId xmlns:a16="http://schemas.microsoft.com/office/drawing/2014/main" id="{DA7B0191-96E8-A5CE-C3BE-5F7FA0AE9E8F}"/>
                </a:ext>
              </a:extLst>
            </p:cNvPr>
            <p:cNvSpPr/>
            <p:nvPr userDrawn="1"/>
          </p:nvSpPr>
          <p:spPr>
            <a:xfrm>
              <a:off x="2389312"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Setting the Stage</a:t>
              </a:r>
            </a:p>
          </p:txBody>
        </p:sp>
        <p:sp>
          <p:nvSpPr>
            <p:cNvPr id="17" name="Rectangle 16">
              <a:extLst>
                <a:ext uri="{FF2B5EF4-FFF2-40B4-BE49-F238E27FC236}">
                  <a16:creationId xmlns:a16="http://schemas.microsoft.com/office/drawing/2014/main" id="{8D76B2D7-166C-5795-955E-4BAA4C99B4CE}"/>
                </a:ext>
              </a:extLst>
            </p:cNvPr>
            <p:cNvSpPr/>
            <p:nvPr userDrawn="1"/>
          </p:nvSpPr>
          <p:spPr>
            <a:xfrm>
              <a:off x="4673301"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Core Analysis</a:t>
              </a:r>
            </a:p>
          </p:txBody>
        </p:sp>
        <p:sp>
          <p:nvSpPr>
            <p:cNvPr id="18" name="Rectangle 17">
              <a:extLst>
                <a:ext uri="{FF2B5EF4-FFF2-40B4-BE49-F238E27FC236}">
                  <a16:creationId xmlns:a16="http://schemas.microsoft.com/office/drawing/2014/main" id="{35D74B3D-4553-93EF-74A7-A020D84D830F}"/>
                </a:ext>
              </a:extLst>
            </p:cNvPr>
            <p:cNvSpPr/>
            <p:nvPr userDrawn="1"/>
          </p:nvSpPr>
          <p:spPr>
            <a:xfrm>
              <a:off x="6957290" y="6541698"/>
              <a:ext cx="2145970"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Insights</a:t>
              </a:r>
            </a:p>
          </p:txBody>
        </p:sp>
        <p:pic>
          <p:nvPicPr>
            <p:cNvPr id="14" name="Graphic 13" descr="Research with solid fill">
              <a:extLst>
                <a:ext uri="{FF2B5EF4-FFF2-40B4-BE49-F238E27FC236}">
                  <a16:creationId xmlns:a16="http://schemas.microsoft.com/office/drawing/2014/main" id="{ABCC93B1-9BB0-3018-4F17-4F744CBD44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7904" y="6573605"/>
              <a:ext cx="240790" cy="240790"/>
            </a:xfrm>
            <a:prstGeom prst="rect">
              <a:avLst/>
            </a:prstGeom>
          </p:spPr>
        </p:pic>
      </p:grpSp>
      <p:sp>
        <p:nvSpPr>
          <p:cNvPr id="13" name="Rectangle 12">
            <a:extLst>
              <a:ext uri="{FF2B5EF4-FFF2-40B4-BE49-F238E27FC236}">
                <a16:creationId xmlns:a16="http://schemas.microsoft.com/office/drawing/2014/main" id="{83368979-C738-A514-E88B-3A72F0692417}"/>
              </a:ext>
            </a:extLst>
          </p:cNvPr>
          <p:cNvSpPr/>
          <p:nvPr userDrawn="1"/>
        </p:nvSpPr>
        <p:spPr>
          <a:xfrm>
            <a:off x="8493616" y="6472496"/>
            <a:ext cx="3698383" cy="322622"/>
          </a:xfrm>
          <a:prstGeom prst="rect">
            <a:avLst/>
          </a:prstGeom>
          <a:solidFill>
            <a:schemeClr val="bg1">
              <a:alpha val="7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grpSp>
        <p:nvGrpSpPr>
          <p:cNvPr id="28" name="Group 27">
            <a:extLst>
              <a:ext uri="{FF2B5EF4-FFF2-40B4-BE49-F238E27FC236}">
                <a16:creationId xmlns:a16="http://schemas.microsoft.com/office/drawing/2014/main" id="{2FF2380D-C323-72FD-DCDD-718FC04BBAA7}"/>
              </a:ext>
            </a:extLst>
          </p:cNvPr>
          <p:cNvGrpSpPr/>
          <p:nvPr userDrawn="1"/>
        </p:nvGrpSpPr>
        <p:grpSpPr>
          <a:xfrm>
            <a:off x="93845" y="141604"/>
            <a:ext cx="254882" cy="447040"/>
            <a:chOff x="0" y="259907"/>
            <a:chExt cx="254882" cy="447040"/>
          </a:xfrm>
        </p:grpSpPr>
        <p:sp>
          <p:nvSpPr>
            <p:cNvPr id="22" name="Rectangle 21">
              <a:extLst>
                <a:ext uri="{FF2B5EF4-FFF2-40B4-BE49-F238E27FC236}">
                  <a16:creationId xmlns:a16="http://schemas.microsoft.com/office/drawing/2014/main" id="{6248F78D-0C50-1AF3-F331-2849BC569575}"/>
                </a:ext>
              </a:extLst>
            </p:cNvPr>
            <p:cNvSpPr/>
            <p:nvPr userDrawn="1"/>
          </p:nvSpPr>
          <p:spPr>
            <a:xfrm>
              <a:off x="0" y="259907"/>
              <a:ext cx="254882" cy="116925"/>
            </a:xfrm>
            <a:prstGeom prst="rect">
              <a:avLst/>
            </a:prstGeom>
            <a:solidFill>
              <a:srgbClr val="FFA6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B9DEBF13-1FBF-9796-DB77-032DCF03100A}"/>
                </a:ext>
              </a:extLst>
            </p:cNvPr>
            <p:cNvSpPr/>
            <p:nvPr userDrawn="1"/>
          </p:nvSpPr>
          <p:spPr>
            <a:xfrm>
              <a:off x="0" y="424964"/>
              <a:ext cx="254882" cy="116925"/>
            </a:xfrm>
            <a:prstGeom prst="rect">
              <a:avLst/>
            </a:prstGeom>
            <a:solidFill>
              <a:srgbClr val="FF636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A923AFDB-D29F-D0C3-E6CB-0B2780AED8C1}"/>
                </a:ext>
              </a:extLst>
            </p:cNvPr>
            <p:cNvSpPr/>
            <p:nvPr userDrawn="1"/>
          </p:nvSpPr>
          <p:spPr>
            <a:xfrm>
              <a:off x="0" y="590022"/>
              <a:ext cx="254882" cy="116925"/>
            </a:xfrm>
            <a:prstGeom prst="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026" name="Picture 2" descr="Automatic Equidistant Color Palette Generator | Domestika">
            <a:extLst>
              <a:ext uri="{FF2B5EF4-FFF2-40B4-BE49-F238E27FC236}">
                <a16:creationId xmlns:a16="http://schemas.microsoft.com/office/drawing/2014/main" id="{99261796-8319-7A4C-B6C2-B885956BDC7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6200000">
            <a:off x="-2945896" y="2369655"/>
            <a:ext cx="3643559" cy="190540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63985DE-E242-D764-D4EF-F7967CC93DB3}"/>
              </a:ext>
            </a:extLst>
          </p:cNvPr>
          <p:cNvGrpSpPr>
            <a:grpSpLocks noChangeAspect="1"/>
          </p:cNvGrpSpPr>
          <p:nvPr userDrawn="1"/>
        </p:nvGrpSpPr>
        <p:grpSpPr>
          <a:xfrm>
            <a:off x="11557792" y="98013"/>
            <a:ext cx="540363" cy="548195"/>
            <a:chOff x="5835749" y="2665978"/>
            <a:chExt cx="1369508" cy="1389356"/>
          </a:xfrm>
        </p:grpSpPr>
        <p:sp>
          <p:nvSpPr>
            <p:cNvPr id="12" name="Freeform 11">
              <a:extLst>
                <a:ext uri="{FF2B5EF4-FFF2-40B4-BE49-F238E27FC236}">
                  <a16:creationId xmlns:a16="http://schemas.microsoft.com/office/drawing/2014/main" id="{55369576-81D4-99CE-C640-6CE30DC8E8D9}"/>
                </a:ext>
              </a:extLst>
            </p:cNvPr>
            <p:cNvSpPr/>
            <p:nvPr/>
          </p:nvSpPr>
          <p:spPr>
            <a:xfrm>
              <a:off x="5835749" y="2665978"/>
              <a:ext cx="1369508" cy="1389356"/>
            </a:xfrm>
            <a:custGeom>
              <a:avLst/>
              <a:gdLst>
                <a:gd name="connsiteX0" fmla="*/ 119088 w 1369508"/>
                <a:gd name="connsiteY0" fmla="*/ 0 h 1389356"/>
                <a:gd name="connsiteX1" fmla="*/ 0 w 1369508"/>
                <a:gd name="connsiteY1" fmla="*/ 0 h 1389356"/>
                <a:gd name="connsiteX2" fmla="*/ 0 w 1369508"/>
                <a:gd name="connsiteY2" fmla="*/ 1389356 h 1389356"/>
                <a:gd name="connsiteX3" fmla="*/ 1369508 w 1369508"/>
                <a:gd name="connsiteY3" fmla="*/ 1389356 h 1389356"/>
                <a:gd name="connsiteX4" fmla="*/ 1369508 w 1369508"/>
                <a:gd name="connsiteY4" fmla="*/ 1270269 h 1389356"/>
                <a:gd name="connsiteX5" fmla="*/ 119088 w 1369508"/>
                <a:gd name="connsiteY5" fmla="*/ 1270269 h 1389356"/>
                <a:gd name="connsiteX6" fmla="*/ 119088 w 1369508"/>
                <a:gd name="connsiteY6" fmla="*/ 0 h 138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9508" h="1389356">
                  <a:moveTo>
                    <a:pt x="119088" y="0"/>
                  </a:moveTo>
                  <a:lnTo>
                    <a:pt x="0" y="0"/>
                  </a:lnTo>
                  <a:lnTo>
                    <a:pt x="0" y="1389356"/>
                  </a:lnTo>
                  <a:lnTo>
                    <a:pt x="1369508" y="1389356"/>
                  </a:lnTo>
                  <a:lnTo>
                    <a:pt x="1369508" y="1270269"/>
                  </a:lnTo>
                  <a:lnTo>
                    <a:pt x="119088" y="1270269"/>
                  </a:lnTo>
                  <a:lnTo>
                    <a:pt x="119088" y="0"/>
                  </a:lnTo>
                  <a:close/>
                </a:path>
              </a:pathLst>
            </a:custGeom>
            <a:solidFill>
              <a:srgbClr val="000000"/>
            </a:solidFill>
            <a:ln w="198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3591C7C-B3A9-AF29-6AF2-ABCBC6C7A710}"/>
                </a:ext>
              </a:extLst>
            </p:cNvPr>
            <p:cNvSpPr/>
            <p:nvPr/>
          </p:nvSpPr>
          <p:spPr>
            <a:xfrm rot="10800000">
              <a:off x="6907538" y="2665978"/>
              <a:ext cx="297719" cy="1151180"/>
            </a:xfrm>
            <a:custGeom>
              <a:avLst/>
              <a:gdLst>
                <a:gd name="connsiteX0" fmla="*/ 0 w 297719"/>
                <a:gd name="connsiteY0" fmla="*/ 0 h 1151180"/>
                <a:gd name="connsiteX1" fmla="*/ 297719 w 297719"/>
                <a:gd name="connsiteY1" fmla="*/ 0 h 1151180"/>
                <a:gd name="connsiteX2" fmla="*/ 297719 w 297719"/>
                <a:gd name="connsiteY2" fmla="*/ 1151181 h 1151180"/>
                <a:gd name="connsiteX3" fmla="*/ 0 w 297719"/>
                <a:gd name="connsiteY3" fmla="*/ 1151181 h 1151180"/>
              </a:gdLst>
              <a:ahLst/>
              <a:cxnLst>
                <a:cxn ang="0">
                  <a:pos x="connsiteX0" y="connsiteY0"/>
                </a:cxn>
                <a:cxn ang="0">
                  <a:pos x="connsiteX1" y="connsiteY1"/>
                </a:cxn>
                <a:cxn ang="0">
                  <a:pos x="connsiteX2" y="connsiteY2"/>
                </a:cxn>
                <a:cxn ang="0">
                  <a:pos x="connsiteX3" y="connsiteY3"/>
                </a:cxn>
              </a:cxnLst>
              <a:rect l="l" t="t" r="r" b="b"/>
              <a:pathLst>
                <a:path w="297719" h="1151180">
                  <a:moveTo>
                    <a:pt x="0" y="0"/>
                  </a:moveTo>
                  <a:lnTo>
                    <a:pt x="297719" y="0"/>
                  </a:lnTo>
                  <a:lnTo>
                    <a:pt x="297719" y="1151181"/>
                  </a:lnTo>
                  <a:lnTo>
                    <a:pt x="0" y="1151181"/>
                  </a:lnTo>
                  <a:close/>
                </a:path>
              </a:pathLst>
            </a:custGeom>
            <a:solidFill>
              <a:srgbClr val="FFA601"/>
            </a:solidFill>
            <a:ln w="1984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2496A4-CC8E-410F-880C-B1D86393A31E}"/>
                </a:ext>
              </a:extLst>
            </p:cNvPr>
            <p:cNvSpPr/>
            <p:nvPr/>
          </p:nvSpPr>
          <p:spPr>
            <a:xfrm rot="10800000">
              <a:off x="6490731" y="3062937"/>
              <a:ext cx="297719" cy="754222"/>
            </a:xfrm>
            <a:custGeom>
              <a:avLst/>
              <a:gdLst>
                <a:gd name="connsiteX0" fmla="*/ 0 w 297719"/>
                <a:gd name="connsiteY0" fmla="*/ 0 h 754222"/>
                <a:gd name="connsiteX1" fmla="*/ 297719 w 297719"/>
                <a:gd name="connsiteY1" fmla="*/ 0 h 754222"/>
                <a:gd name="connsiteX2" fmla="*/ 297719 w 297719"/>
                <a:gd name="connsiteY2" fmla="*/ 754222 h 754222"/>
                <a:gd name="connsiteX3" fmla="*/ 0 w 297719"/>
                <a:gd name="connsiteY3" fmla="*/ 754222 h 754222"/>
              </a:gdLst>
              <a:ahLst/>
              <a:cxnLst>
                <a:cxn ang="0">
                  <a:pos x="connsiteX0" y="connsiteY0"/>
                </a:cxn>
                <a:cxn ang="0">
                  <a:pos x="connsiteX1" y="connsiteY1"/>
                </a:cxn>
                <a:cxn ang="0">
                  <a:pos x="connsiteX2" y="connsiteY2"/>
                </a:cxn>
                <a:cxn ang="0">
                  <a:pos x="connsiteX3" y="connsiteY3"/>
                </a:cxn>
              </a:cxnLst>
              <a:rect l="l" t="t" r="r" b="b"/>
              <a:pathLst>
                <a:path w="297719" h="754222">
                  <a:moveTo>
                    <a:pt x="0" y="0"/>
                  </a:moveTo>
                  <a:lnTo>
                    <a:pt x="297719" y="0"/>
                  </a:lnTo>
                  <a:lnTo>
                    <a:pt x="297719" y="754222"/>
                  </a:lnTo>
                  <a:lnTo>
                    <a:pt x="0" y="754222"/>
                  </a:lnTo>
                  <a:close/>
                </a:path>
              </a:pathLst>
            </a:custGeom>
            <a:solidFill>
              <a:srgbClr val="FF6362"/>
            </a:solidFill>
            <a:ln w="1984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4EE85F0-E383-2686-C5F0-FB69C775DE58}"/>
                </a:ext>
              </a:extLst>
            </p:cNvPr>
            <p:cNvSpPr/>
            <p:nvPr/>
          </p:nvSpPr>
          <p:spPr>
            <a:xfrm rot="10800000">
              <a:off x="6073924" y="3420200"/>
              <a:ext cx="297719" cy="396958"/>
            </a:xfrm>
            <a:custGeom>
              <a:avLst/>
              <a:gdLst>
                <a:gd name="connsiteX0" fmla="*/ 0 w 297719"/>
                <a:gd name="connsiteY0" fmla="*/ 0 h 396958"/>
                <a:gd name="connsiteX1" fmla="*/ 297719 w 297719"/>
                <a:gd name="connsiteY1" fmla="*/ 0 h 396958"/>
                <a:gd name="connsiteX2" fmla="*/ 297719 w 297719"/>
                <a:gd name="connsiteY2" fmla="*/ 396959 h 396958"/>
                <a:gd name="connsiteX3" fmla="*/ 0 w 297719"/>
                <a:gd name="connsiteY3" fmla="*/ 396959 h 396958"/>
              </a:gdLst>
              <a:ahLst/>
              <a:cxnLst>
                <a:cxn ang="0">
                  <a:pos x="connsiteX0" y="connsiteY0"/>
                </a:cxn>
                <a:cxn ang="0">
                  <a:pos x="connsiteX1" y="connsiteY1"/>
                </a:cxn>
                <a:cxn ang="0">
                  <a:pos x="connsiteX2" y="connsiteY2"/>
                </a:cxn>
                <a:cxn ang="0">
                  <a:pos x="connsiteX3" y="connsiteY3"/>
                </a:cxn>
              </a:cxnLst>
              <a:rect l="l" t="t" r="r" b="b"/>
              <a:pathLst>
                <a:path w="297719" h="396958">
                  <a:moveTo>
                    <a:pt x="0" y="0"/>
                  </a:moveTo>
                  <a:lnTo>
                    <a:pt x="297719" y="0"/>
                  </a:lnTo>
                  <a:lnTo>
                    <a:pt x="297719" y="396959"/>
                  </a:lnTo>
                  <a:lnTo>
                    <a:pt x="0" y="396959"/>
                  </a:lnTo>
                  <a:close/>
                </a:path>
              </a:pathLst>
            </a:custGeom>
            <a:solidFill>
              <a:srgbClr val="BD4F90"/>
            </a:solidFill>
            <a:ln w="1984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1140FB4-1342-8DEF-1C4C-168AFAFFD11A}"/>
                </a:ext>
              </a:extLst>
            </p:cNvPr>
            <p:cNvSpPr/>
            <p:nvPr/>
          </p:nvSpPr>
          <p:spPr>
            <a:xfrm>
              <a:off x="6065786" y="2665978"/>
              <a:ext cx="643271" cy="643271"/>
            </a:xfrm>
            <a:custGeom>
              <a:avLst/>
              <a:gdLst>
                <a:gd name="connsiteX0" fmla="*/ 643272 w 643271"/>
                <a:gd name="connsiteY0" fmla="*/ 272711 h 643271"/>
                <a:gd name="connsiteX1" fmla="*/ 643272 w 643271"/>
                <a:gd name="connsiteY1" fmla="*/ 0 h 643271"/>
                <a:gd name="connsiteX2" fmla="*/ 370561 w 643271"/>
                <a:gd name="connsiteY2" fmla="*/ 0 h 643271"/>
                <a:gd name="connsiteX3" fmla="*/ 478931 w 643271"/>
                <a:gd name="connsiteY3" fmla="*/ 108370 h 643271"/>
                <a:gd name="connsiteX4" fmla="*/ 0 w 643271"/>
                <a:gd name="connsiteY4" fmla="*/ 587301 h 643271"/>
                <a:gd name="connsiteX5" fmla="*/ 55971 w 643271"/>
                <a:gd name="connsiteY5" fmla="*/ 643272 h 643271"/>
                <a:gd name="connsiteX6" fmla="*/ 534902 w 643271"/>
                <a:gd name="connsiteY6" fmla="*/ 164540 h 643271"/>
                <a:gd name="connsiteX7" fmla="*/ 643272 w 643271"/>
                <a:gd name="connsiteY7" fmla="*/ 272711 h 64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271" h="643271">
                  <a:moveTo>
                    <a:pt x="643272" y="272711"/>
                  </a:moveTo>
                  <a:lnTo>
                    <a:pt x="643272" y="0"/>
                  </a:lnTo>
                  <a:lnTo>
                    <a:pt x="370561" y="0"/>
                  </a:lnTo>
                  <a:lnTo>
                    <a:pt x="478931" y="108370"/>
                  </a:lnTo>
                  <a:lnTo>
                    <a:pt x="0" y="587301"/>
                  </a:lnTo>
                  <a:lnTo>
                    <a:pt x="55971" y="643272"/>
                  </a:lnTo>
                  <a:lnTo>
                    <a:pt x="534902" y="164540"/>
                  </a:lnTo>
                  <a:lnTo>
                    <a:pt x="643272" y="272711"/>
                  </a:lnTo>
                  <a:close/>
                </a:path>
              </a:pathLst>
            </a:custGeom>
            <a:solidFill>
              <a:srgbClr val="00405C"/>
            </a:solidFill>
            <a:ln w="19844"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6970F9A5-A3E3-3DE1-E82B-FFDC2D547579}"/>
              </a:ext>
            </a:extLst>
          </p:cNvPr>
          <p:cNvSpPr/>
          <p:nvPr userDrawn="1"/>
        </p:nvSpPr>
        <p:spPr>
          <a:xfrm>
            <a:off x="1569697" y="6541104"/>
            <a:ext cx="3843551" cy="322622"/>
          </a:xfrm>
          <a:prstGeom prst="rect">
            <a:avLst/>
          </a:prstGeom>
          <a:solidFill>
            <a:schemeClr val="bg1">
              <a:alpha val="7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1333262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F140-E2C2-8D58-F9F9-3E9364AB5400}"/>
              </a:ext>
            </a:extLst>
          </p:cNvPr>
          <p:cNvSpPr>
            <a:spLocks noGrp="1"/>
          </p:cNvSpPr>
          <p:nvPr userDrawn="1">
            <p:ph type="title"/>
          </p:nvPr>
        </p:nvSpPr>
        <p:spPr>
          <a:xfrm>
            <a:off x="406265" y="84040"/>
            <a:ext cx="10896830" cy="562168"/>
          </a:xfrm>
          <a:prstGeom prst="rect">
            <a:avLst/>
          </a:prstGeom>
        </p:spPr>
        <p:txBody>
          <a:bodyPr anchor="ctr">
            <a:noAutofit/>
          </a:bodyPr>
          <a:lstStyle>
            <a:lvl1pPr>
              <a:defRPr sz="1800" b="1">
                <a:latin typeface="Arial" panose="020B0604020202020204" pitchFamily="34" charset="0"/>
                <a:cs typeface="Arial" panose="020B0604020202020204" pitchFamily="34" charset="0"/>
              </a:defRPr>
            </a:lvl1pPr>
          </a:lstStyle>
          <a:p>
            <a:r>
              <a:rPr lang="en-US"/>
              <a:t>Click to edit Master title style</a:t>
            </a:r>
            <a:endParaRPr lang="en-SG"/>
          </a:p>
        </p:txBody>
      </p:sp>
      <p:sp>
        <p:nvSpPr>
          <p:cNvPr id="5" name="Slide Number Placeholder 4">
            <a:extLst>
              <a:ext uri="{FF2B5EF4-FFF2-40B4-BE49-F238E27FC236}">
                <a16:creationId xmlns:a16="http://schemas.microsoft.com/office/drawing/2014/main" id="{6B031CBA-DEC8-3F40-A0C3-4347BD1CB069}"/>
              </a:ext>
            </a:extLst>
          </p:cNvPr>
          <p:cNvSpPr>
            <a:spLocks noGrp="1"/>
          </p:cNvSpPr>
          <p:nvPr userDrawn="1">
            <p:ph type="sldNum" sz="quarter" idx="12"/>
          </p:nvPr>
        </p:nvSpPr>
        <p:spPr>
          <a:xfrm>
            <a:off x="9448800" y="6492875"/>
            <a:ext cx="2743200" cy="365125"/>
          </a:xfrm>
          <a:prstGeom prst="rect">
            <a:avLst/>
          </a:prstGeom>
        </p:spPr>
        <p:txBody>
          <a:bodyPr anchor="ctr"/>
          <a:lstStyle>
            <a:lvl1pPr algn="r">
              <a:defRPr sz="1200">
                <a:solidFill>
                  <a:schemeClr val="bg1">
                    <a:lumMod val="50000"/>
                  </a:schemeClr>
                </a:solidFill>
              </a:defRPr>
            </a:lvl1pPr>
          </a:lstStyle>
          <a:p>
            <a:fld id="{3EBFDD7E-5B5F-4327-8588-9680ADE11BC9}" type="slidenum">
              <a:rPr lang="en-SG" smtClean="0"/>
              <a:pPr/>
              <a:t>‹#›</a:t>
            </a:fld>
            <a:endParaRPr lang="en-SG"/>
          </a:p>
        </p:txBody>
      </p:sp>
      <p:sp>
        <p:nvSpPr>
          <p:cNvPr id="6" name="Content Placeholder 5">
            <a:extLst>
              <a:ext uri="{FF2B5EF4-FFF2-40B4-BE49-F238E27FC236}">
                <a16:creationId xmlns:a16="http://schemas.microsoft.com/office/drawing/2014/main" id="{29BF62C1-FF8F-C9AA-06CA-C7257FE37381}"/>
              </a:ext>
            </a:extLst>
          </p:cNvPr>
          <p:cNvSpPr>
            <a:spLocks noGrp="1"/>
          </p:cNvSpPr>
          <p:nvPr userDrawn="1">
            <p:ph sz="quarter" idx="13" hasCustomPrompt="1"/>
          </p:nvPr>
        </p:nvSpPr>
        <p:spPr>
          <a:xfrm>
            <a:off x="0" y="6267878"/>
            <a:ext cx="5241943" cy="264650"/>
          </a:xfrm>
          <a:prstGeom prst="rect">
            <a:avLst/>
          </a:prstGeom>
        </p:spPr>
        <p:txBody>
          <a:bodyPr anchor="ctr"/>
          <a:lstStyle>
            <a:lvl1pPr marL="0" indent="0" algn="l">
              <a:buNone/>
              <a:defRPr sz="900" i="1"/>
            </a:lvl1pPr>
          </a:lstStyle>
          <a:p>
            <a:pPr lvl="0"/>
            <a:r>
              <a:rPr lang="en-SG"/>
              <a:t>Sources:</a:t>
            </a:r>
          </a:p>
        </p:txBody>
      </p:sp>
      <p:cxnSp>
        <p:nvCxnSpPr>
          <p:cNvPr id="4" name="Straight Connector 3">
            <a:extLst>
              <a:ext uri="{FF2B5EF4-FFF2-40B4-BE49-F238E27FC236}">
                <a16:creationId xmlns:a16="http://schemas.microsoft.com/office/drawing/2014/main" id="{8D79E864-9882-8D35-35D7-8E7ECC659E51}"/>
              </a:ext>
            </a:extLst>
          </p:cNvPr>
          <p:cNvCxnSpPr>
            <a:cxnSpLocks/>
          </p:cNvCxnSpPr>
          <p:nvPr userDrawn="1"/>
        </p:nvCxnSpPr>
        <p:spPr>
          <a:xfrm>
            <a:off x="0" y="6492875"/>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B312217-1E66-6E21-501F-2FAF4AADD21F}"/>
              </a:ext>
            </a:extLst>
          </p:cNvPr>
          <p:cNvGrpSpPr/>
          <p:nvPr userDrawn="1"/>
        </p:nvGrpSpPr>
        <p:grpSpPr>
          <a:xfrm>
            <a:off x="1747503" y="6541698"/>
            <a:ext cx="8696995" cy="264650"/>
            <a:chOff x="406265" y="6541698"/>
            <a:chExt cx="8696995" cy="264650"/>
          </a:xfrm>
        </p:grpSpPr>
        <p:sp>
          <p:nvSpPr>
            <p:cNvPr id="10" name="Rectangle 9">
              <a:extLst>
                <a:ext uri="{FF2B5EF4-FFF2-40B4-BE49-F238E27FC236}">
                  <a16:creationId xmlns:a16="http://schemas.microsoft.com/office/drawing/2014/main" id="{C9547C30-DF98-4606-C7F2-36AF029B316E}"/>
                </a:ext>
              </a:extLst>
            </p:cNvPr>
            <p:cNvSpPr/>
            <p:nvPr userDrawn="1"/>
          </p:nvSpPr>
          <p:spPr>
            <a:xfrm>
              <a:off x="406265"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dirty="0">
                  <a:solidFill>
                    <a:schemeClr val="tx1"/>
                  </a:solidFill>
                </a:rPr>
                <a:t>Problem</a:t>
              </a:r>
            </a:p>
          </p:txBody>
        </p:sp>
        <p:sp>
          <p:nvSpPr>
            <p:cNvPr id="15" name="Rectangle 14">
              <a:extLst>
                <a:ext uri="{FF2B5EF4-FFF2-40B4-BE49-F238E27FC236}">
                  <a16:creationId xmlns:a16="http://schemas.microsoft.com/office/drawing/2014/main" id="{DA7B0191-96E8-A5CE-C3BE-5F7FA0AE9E8F}"/>
                </a:ext>
              </a:extLst>
            </p:cNvPr>
            <p:cNvSpPr/>
            <p:nvPr userDrawn="1"/>
          </p:nvSpPr>
          <p:spPr>
            <a:xfrm>
              <a:off x="2389312"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Setting the Stage</a:t>
              </a:r>
            </a:p>
          </p:txBody>
        </p:sp>
        <p:sp>
          <p:nvSpPr>
            <p:cNvPr id="17" name="Rectangle 16">
              <a:extLst>
                <a:ext uri="{FF2B5EF4-FFF2-40B4-BE49-F238E27FC236}">
                  <a16:creationId xmlns:a16="http://schemas.microsoft.com/office/drawing/2014/main" id="{8D76B2D7-166C-5795-955E-4BAA4C99B4CE}"/>
                </a:ext>
              </a:extLst>
            </p:cNvPr>
            <p:cNvSpPr/>
            <p:nvPr userDrawn="1"/>
          </p:nvSpPr>
          <p:spPr>
            <a:xfrm>
              <a:off x="4673301" y="6541698"/>
              <a:ext cx="1950882"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Core Analysis</a:t>
              </a:r>
            </a:p>
          </p:txBody>
        </p:sp>
        <p:sp>
          <p:nvSpPr>
            <p:cNvPr id="18" name="Rectangle 17">
              <a:extLst>
                <a:ext uri="{FF2B5EF4-FFF2-40B4-BE49-F238E27FC236}">
                  <a16:creationId xmlns:a16="http://schemas.microsoft.com/office/drawing/2014/main" id="{35D74B3D-4553-93EF-74A7-A020D84D830F}"/>
                </a:ext>
              </a:extLst>
            </p:cNvPr>
            <p:cNvSpPr/>
            <p:nvPr userDrawn="1"/>
          </p:nvSpPr>
          <p:spPr>
            <a:xfrm>
              <a:off x="6957290" y="6541698"/>
              <a:ext cx="2145970" cy="264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Insights</a:t>
              </a:r>
            </a:p>
          </p:txBody>
        </p:sp>
        <p:pic>
          <p:nvPicPr>
            <p:cNvPr id="14" name="Graphic 13" descr="Research with solid fill">
              <a:extLst>
                <a:ext uri="{FF2B5EF4-FFF2-40B4-BE49-F238E27FC236}">
                  <a16:creationId xmlns:a16="http://schemas.microsoft.com/office/drawing/2014/main" id="{ABCC93B1-9BB0-3018-4F17-4F744CBD44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9859" y="6563498"/>
              <a:ext cx="240790" cy="240790"/>
            </a:xfrm>
            <a:prstGeom prst="rect">
              <a:avLst/>
            </a:prstGeom>
          </p:spPr>
        </p:pic>
      </p:grpSp>
      <p:sp>
        <p:nvSpPr>
          <p:cNvPr id="13" name="Rectangle 12">
            <a:extLst>
              <a:ext uri="{FF2B5EF4-FFF2-40B4-BE49-F238E27FC236}">
                <a16:creationId xmlns:a16="http://schemas.microsoft.com/office/drawing/2014/main" id="{83368979-C738-A514-E88B-3A72F0692417}"/>
              </a:ext>
            </a:extLst>
          </p:cNvPr>
          <p:cNvSpPr/>
          <p:nvPr userDrawn="1"/>
        </p:nvSpPr>
        <p:spPr>
          <a:xfrm>
            <a:off x="5539960" y="6472496"/>
            <a:ext cx="6652040" cy="322622"/>
          </a:xfrm>
          <a:prstGeom prst="rect">
            <a:avLst/>
          </a:prstGeom>
          <a:solidFill>
            <a:schemeClr val="bg1">
              <a:alpha val="7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grpSp>
        <p:nvGrpSpPr>
          <p:cNvPr id="28" name="Group 27">
            <a:extLst>
              <a:ext uri="{FF2B5EF4-FFF2-40B4-BE49-F238E27FC236}">
                <a16:creationId xmlns:a16="http://schemas.microsoft.com/office/drawing/2014/main" id="{2FF2380D-C323-72FD-DCDD-718FC04BBAA7}"/>
              </a:ext>
            </a:extLst>
          </p:cNvPr>
          <p:cNvGrpSpPr/>
          <p:nvPr userDrawn="1"/>
        </p:nvGrpSpPr>
        <p:grpSpPr>
          <a:xfrm>
            <a:off x="93845" y="141604"/>
            <a:ext cx="254882" cy="447040"/>
            <a:chOff x="0" y="259907"/>
            <a:chExt cx="254882" cy="447040"/>
          </a:xfrm>
        </p:grpSpPr>
        <p:sp>
          <p:nvSpPr>
            <p:cNvPr id="22" name="Rectangle 21">
              <a:extLst>
                <a:ext uri="{FF2B5EF4-FFF2-40B4-BE49-F238E27FC236}">
                  <a16:creationId xmlns:a16="http://schemas.microsoft.com/office/drawing/2014/main" id="{6248F78D-0C50-1AF3-F331-2849BC569575}"/>
                </a:ext>
              </a:extLst>
            </p:cNvPr>
            <p:cNvSpPr/>
            <p:nvPr userDrawn="1"/>
          </p:nvSpPr>
          <p:spPr>
            <a:xfrm>
              <a:off x="0" y="259907"/>
              <a:ext cx="254882" cy="116925"/>
            </a:xfrm>
            <a:prstGeom prst="rect">
              <a:avLst/>
            </a:prstGeom>
            <a:solidFill>
              <a:srgbClr val="FFA6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B9DEBF13-1FBF-9796-DB77-032DCF03100A}"/>
                </a:ext>
              </a:extLst>
            </p:cNvPr>
            <p:cNvSpPr/>
            <p:nvPr userDrawn="1"/>
          </p:nvSpPr>
          <p:spPr>
            <a:xfrm>
              <a:off x="0" y="424964"/>
              <a:ext cx="254882" cy="116925"/>
            </a:xfrm>
            <a:prstGeom prst="rect">
              <a:avLst/>
            </a:prstGeom>
            <a:solidFill>
              <a:srgbClr val="FF636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A923AFDB-D29F-D0C3-E6CB-0B2780AED8C1}"/>
                </a:ext>
              </a:extLst>
            </p:cNvPr>
            <p:cNvSpPr/>
            <p:nvPr userDrawn="1"/>
          </p:nvSpPr>
          <p:spPr>
            <a:xfrm>
              <a:off x="0" y="590022"/>
              <a:ext cx="254882" cy="116925"/>
            </a:xfrm>
            <a:prstGeom prst="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026" name="Picture 2" descr="Automatic Equidistant Color Palette Generator | Domestika">
            <a:extLst>
              <a:ext uri="{FF2B5EF4-FFF2-40B4-BE49-F238E27FC236}">
                <a16:creationId xmlns:a16="http://schemas.microsoft.com/office/drawing/2014/main" id="{99261796-8319-7A4C-B6C2-B885956BDC7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6200000">
            <a:off x="-2945896" y="2369655"/>
            <a:ext cx="3643559" cy="190540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63985DE-E242-D764-D4EF-F7967CC93DB3}"/>
              </a:ext>
            </a:extLst>
          </p:cNvPr>
          <p:cNvGrpSpPr>
            <a:grpSpLocks noChangeAspect="1"/>
          </p:cNvGrpSpPr>
          <p:nvPr userDrawn="1"/>
        </p:nvGrpSpPr>
        <p:grpSpPr>
          <a:xfrm>
            <a:off x="11557792" y="98013"/>
            <a:ext cx="540363" cy="548195"/>
            <a:chOff x="5835749" y="2665978"/>
            <a:chExt cx="1369508" cy="1389356"/>
          </a:xfrm>
        </p:grpSpPr>
        <p:sp>
          <p:nvSpPr>
            <p:cNvPr id="12" name="Freeform 11">
              <a:extLst>
                <a:ext uri="{FF2B5EF4-FFF2-40B4-BE49-F238E27FC236}">
                  <a16:creationId xmlns:a16="http://schemas.microsoft.com/office/drawing/2014/main" id="{55369576-81D4-99CE-C640-6CE30DC8E8D9}"/>
                </a:ext>
              </a:extLst>
            </p:cNvPr>
            <p:cNvSpPr/>
            <p:nvPr/>
          </p:nvSpPr>
          <p:spPr>
            <a:xfrm>
              <a:off x="5835749" y="2665978"/>
              <a:ext cx="1369508" cy="1389356"/>
            </a:xfrm>
            <a:custGeom>
              <a:avLst/>
              <a:gdLst>
                <a:gd name="connsiteX0" fmla="*/ 119088 w 1369508"/>
                <a:gd name="connsiteY0" fmla="*/ 0 h 1389356"/>
                <a:gd name="connsiteX1" fmla="*/ 0 w 1369508"/>
                <a:gd name="connsiteY1" fmla="*/ 0 h 1389356"/>
                <a:gd name="connsiteX2" fmla="*/ 0 w 1369508"/>
                <a:gd name="connsiteY2" fmla="*/ 1389356 h 1389356"/>
                <a:gd name="connsiteX3" fmla="*/ 1369508 w 1369508"/>
                <a:gd name="connsiteY3" fmla="*/ 1389356 h 1389356"/>
                <a:gd name="connsiteX4" fmla="*/ 1369508 w 1369508"/>
                <a:gd name="connsiteY4" fmla="*/ 1270269 h 1389356"/>
                <a:gd name="connsiteX5" fmla="*/ 119088 w 1369508"/>
                <a:gd name="connsiteY5" fmla="*/ 1270269 h 1389356"/>
                <a:gd name="connsiteX6" fmla="*/ 119088 w 1369508"/>
                <a:gd name="connsiteY6" fmla="*/ 0 h 138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9508" h="1389356">
                  <a:moveTo>
                    <a:pt x="119088" y="0"/>
                  </a:moveTo>
                  <a:lnTo>
                    <a:pt x="0" y="0"/>
                  </a:lnTo>
                  <a:lnTo>
                    <a:pt x="0" y="1389356"/>
                  </a:lnTo>
                  <a:lnTo>
                    <a:pt x="1369508" y="1389356"/>
                  </a:lnTo>
                  <a:lnTo>
                    <a:pt x="1369508" y="1270269"/>
                  </a:lnTo>
                  <a:lnTo>
                    <a:pt x="119088" y="1270269"/>
                  </a:lnTo>
                  <a:lnTo>
                    <a:pt x="119088" y="0"/>
                  </a:lnTo>
                  <a:close/>
                </a:path>
              </a:pathLst>
            </a:custGeom>
            <a:solidFill>
              <a:srgbClr val="000000"/>
            </a:solidFill>
            <a:ln w="1984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3591C7C-B3A9-AF29-6AF2-ABCBC6C7A710}"/>
                </a:ext>
              </a:extLst>
            </p:cNvPr>
            <p:cNvSpPr/>
            <p:nvPr/>
          </p:nvSpPr>
          <p:spPr>
            <a:xfrm rot="10800000">
              <a:off x="6907538" y="2665978"/>
              <a:ext cx="297719" cy="1151180"/>
            </a:xfrm>
            <a:custGeom>
              <a:avLst/>
              <a:gdLst>
                <a:gd name="connsiteX0" fmla="*/ 0 w 297719"/>
                <a:gd name="connsiteY0" fmla="*/ 0 h 1151180"/>
                <a:gd name="connsiteX1" fmla="*/ 297719 w 297719"/>
                <a:gd name="connsiteY1" fmla="*/ 0 h 1151180"/>
                <a:gd name="connsiteX2" fmla="*/ 297719 w 297719"/>
                <a:gd name="connsiteY2" fmla="*/ 1151181 h 1151180"/>
                <a:gd name="connsiteX3" fmla="*/ 0 w 297719"/>
                <a:gd name="connsiteY3" fmla="*/ 1151181 h 1151180"/>
              </a:gdLst>
              <a:ahLst/>
              <a:cxnLst>
                <a:cxn ang="0">
                  <a:pos x="connsiteX0" y="connsiteY0"/>
                </a:cxn>
                <a:cxn ang="0">
                  <a:pos x="connsiteX1" y="connsiteY1"/>
                </a:cxn>
                <a:cxn ang="0">
                  <a:pos x="connsiteX2" y="connsiteY2"/>
                </a:cxn>
                <a:cxn ang="0">
                  <a:pos x="connsiteX3" y="connsiteY3"/>
                </a:cxn>
              </a:cxnLst>
              <a:rect l="l" t="t" r="r" b="b"/>
              <a:pathLst>
                <a:path w="297719" h="1151180">
                  <a:moveTo>
                    <a:pt x="0" y="0"/>
                  </a:moveTo>
                  <a:lnTo>
                    <a:pt x="297719" y="0"/>
                  </a:lnTo>
                  <a:lnTo>
                    <a:pt x="297719" y="1151181"/>
                  </a:lnTo>
                  <a:lnTo>
                    <a:pt x="0" y="1151181"/>
                  </a:lnTo>
                  <a:close/>
                </a:path>
              </a:pathLst>
            </a:custGeom>
            <a:solidFill>
              <a:srgbClr val="FFA601"/>
            </a:solidFill>
            <a:ln w="1984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2496A4-CC8E-410F-880C-B1D86393A31E}"/>
                </a:ext>
              </a:extLst>
            </p:cNvPr>
            <p:cNvSpPr/>
            <p:nvPr/>
          </p:nvSpPr>
          <p:spPr>
            <a:xfrm rot="10800000">
              <a:off x="6490731" y="3062937"/>
              <a:ext cx="297719" cy="754222"/>
            </a:xfrm>
            <a:custGeom>
              <a:avLst/>
              <a:gdLst>
                <a:gd name="connsiteX0" fmla="*/ 0 w 297719"/>
                <a:gd name="connsiteY0" fmla="*/ 0 h 754222"/>
                <a:gd name="connsiteX1" fmla="*/ 297719 w 297719"/>
                <a:gd name="connsiteY1" fmla="*/ 0 h 754222"/>
                <a:gd name="connsiteX2" fmla="*/ 297719 w 297719"/>
                <a:gd name="connsiteY2" fmla="*/ 754222 h 754222"/>
                <a:gd name="connsiteX3" fmla="*/ 0 w 297719"/>
                <a:gd name="connsiteY3" fmla="*/ 754222 h 754222"/>
              </a:gdLst>
              <a:ahLst/>
              <a:cxnLst>
                <a:cxn ang="0">
                  <a:pos x="connsiteX0" y="connsiteY0"/>
                </a:cxn>
                <a:cxn ang="0">
                  <a:pos x="connsiteX1" y="connsiteY1"/>
                </a:cxn>
                <a:cxn ang="0">
                  <a:pos x="connsiteX2" y="connsiteY2"/>
                </a:cxn>
                <a:cxn ang="0">
                  <a:pos x="connsiteX3" y="connsiteY3"/>
                </a:cxn>
              </a:cxnLst>
              <a:rect l="l" t="t" r="r" b="b"/>
              <a:pathLst>
                <a:path w="297719" h="754222">
                  <a:moveTo>
                    <a:pt x="0" y="0"/>
                  </a:moveTo>
                  <a:lnTo>
                    <a:pt x="297719" y="0"/>
                  </a:lnTo>
                  <a:lnTo>
                    <a:pt x="297719" y="754222"/>
                  </a:lnTo>
                  <a:lnTo>
                    <a:pt x="0" y="754222"/>
                  </a:lnTo>
                  <a:close/>
                </a:path>
              </a:pathLst>
            </a:custGeom>
            <a:solidFill>
              <a:srgbClr val="FF6362"/>
            </a:solidFill>
            <a:ln w="1984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4EE85F0-E383-2686-C5F0-FB69C775DE58}"/>
                </a:ext>
              </a:extLst>
            </p:cNvPr>
            <p:cNvSpPr/>
            <p:nvPr/>
          </p:nvSpPr>
          <p:spPr>
            <a:xfrm rot="10800000">
              <a:off x="6073924" y="3420200"/>
              <a:ext cx="297719" cy="396958"/>
            </a:xfrm>
            <a:custGeom>
              <a:avLst/>
              <a:gdLst>
                <a:gd name="connsiteX0" fmla="*/ 0 w 297719"/>
                <a:gd name="connsiteY0" fmla="*/ 0 h 396958"/>
                <a:gd name="connsiteX1" fmla="*/ 297719 w 297719"/>
                <a:gd name="connsiteY1" fmla="*/ 0 h 396958"/>
                <a:gd name="connsiteX2" fmla="*/ 297719 w 297719"/>
                <a:gd name="connsiteY2" fmla="*/ 396959 h 396958"/>
                <a:gd name="connsiteX3" fmla="*/ 0 w 297719"/>
                <a:gd name="connsiteY3" fmla="*/ 396959 h 396958"/>
              </a:gdLst>
              <a:ahLst/>
              <a:cxnLst>
                <a:cxn ang="0">
                  <a:pos x="connsiteX0" y="connsiteY0"/>
                </a:cxn>
                <a:cxn ang="0">
                  <a:pos x="connsiteX1" y="connsiteY1"/>
                </a:cxn>
                <a:cxn ang="0">
                  <a:pos x="connsiteX2" y="connsiteY2"/>
                </a:cxn>
                <a:cxn ang="0">
                  <a:pos x="connsiteX3" y="connsiteY3"/>
                </a:cxn>
              </a:cxnLst>
              <a:rect l="l" t="t" r="r" b="b"/>
              <a:pathLst>
                <a:path w="297719" h="396958">
                  <a:moveTo>
                    <a:pt x="0" y="0"/>
                  </a:moveTo>
                  <a:lnTo>
                    <a:pt x="297719" y="0"/>
                  </a:lnTo>
                  <a:lnTo>
                    <a:pt x="297719" y="396959"/>
                  </a:lnTo>
                  <a:lnTo>
                    <a:pt x="0" y="396959"/>
                  </a:lnTo>
                  <a:close/>
                </a:path>
              </a:pathLst>
            </a:custGeom>
            <a:solidFill>
              <a:srgbClr val="BD4F90"/>
            </a:solidFill>
            <a:ln w="1984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1140FB4-1342-8DEF-1C4C-168AFAFFD11A}"/>
                </a:ext>
              </a:extLst>
            </p:cNvPr>
            <p:cNvSpPr/>
            <p:nvPr/>
          </p:nvSpPr>
          <p:spPr>
            <a:xfrm>
              <a:off x="6065786" y="2665978"/>
              <a:ext cx="643271" cy="643271"/>
            </a:xfrm>
            <a:custGeom>
              <a:avLst/>
              <a:gdLst>
                <a:gd name="connsiteX0" fmla="*/ 643272 w 643271"/>
                <a:gd name="connsiteY0" fmla="*/ 272711 h 643271"/>
                <a:gd name="connsiteX1" fmla="*/ 643272 w 643271"/>
                <a:gd name="connsiteY1" fmla="*/ 0 h 643271"/>
                <a:gd name="connsiteX2" fmla="*/ 370561 w 643271"/>
                <a:gd name="connsiteY2" fmla="*/ 0 h 643271"/>
                <a:gd name="connsiteX3" fmla="*/ 478931 w 643271"/>
                <a:gd name="connsiteY3" fmla="*/ 108370 h 643271"/>
                <a:gd name="connsiteX4" fmla="*/ 0 w 643271"/>
                <a:gd name="connsiteY4" fmla="*/ 587301 h 643271"/>
                <a:gd name="connsiteX5" fmla="*/ 55971 w 643271"/>
                <a:gd name="connsiteY5" fmla="*/ 643272 h 643271"/>
                <a:gd name="connsiteX6" fmla="*/ 534902 w 643271"/>
                <a:gd name="connsiteY6" fmla="*/ 164540 h 643271"/>
                <a:gd name="connsiteX7" fmla="*/ 643272 w 643271"/>
                <a:gd name="connsiteY7" fmla="*/ 272711 h 64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271" h="643271">
                  <a:moveTo>
                    <a:pt x="643272" y="272711"/>
                  </a:moveTo>
                  <a:lnTo>
                    <a:pt x="643272" y="0"/>
                  </a:lnTo>
                  <a:lnTo>
                    <a:pt x="370561" y="0"/>
                  </a:lnTo>
                  <a:lnTo>
                    <a:pt x="478931" y="108370"/>
                  </a:lnTo>
                  <a:lnTo>
                    <a:pt x="0" y="587301"/>
                  </a:lnTo>
                  <a:lnTo>
                    <a:pt x="55971" y="643272"/>
                  </a:lnTo>
                  <a:lnTo>
                    <a:pt x="534902" y="164540"/>
                  </a:lnTo>
                  <a:lnTo>
                    <a:pt x="643272" y="272711"/>
                  </a:lnTo>
                  <a:close/>
                </a:path>
              </a:pathLst>
            </a:custGeom>
            <a:solidFill>
              <a:srgbClr val="00405C"/>
            </a:solidFill>
            <a:ln w="19844"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6970F9A5-A3E3-3DE1-E82B-FFDC2D547579}"/>
              </a:ext>
            </a:extLst>
          </p:cNvPr>
          <p:cNvSpPr/>
          <p:nvPr userDrawn="1"/>
        </p:nvSpPr>
        <p:spPr>
          <a:xfrm>
            <a:off x="1569697" y="6541104"/>
            <a:ext cx="1707439" cy="322622"/>
          </a:xfrm>
          <a:prstGeom prst="rect">
            <a:avLst/>
          </a:prstGeom>
          <a:solidFill>
            <a:schemeClr val="bg1">
              <a:alpha val="7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134559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5F408-6A43-33A1-793D-6C99786B3B3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13DD5A3-34AE-452E-6E16-A9CDF623D25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612543-4303-F610-F396-035650BF263A}"/>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5" name="Footer Placeholder 4">
            <a:extLst>
              <a:ext uri="{FF2B5EF4-FFF2-40B4-BE49-F238E27FC236}">
                <a16:creationId xmlns:a16="http://schemas.microsoft.com/office/drawing/2014/main" id="{955D65EC-3C99-A227-F292-816A187E4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BF447-912B-3C8E-92FA-8E403CADE531}"/>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63553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5385-2B88-767D-ED0B-31D67E4701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B66B5BC-9D15-DD8F-29D9-5F8199BFD1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F25A6F0-29F2-5D2E-D308-19842FAFE577}"/>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5" name="Footer Placeholder 4">
            <a:extLst>
              <a:ext uri="{FF2B5EF4-FFF2-40B4-BE49-F238E27FC236}">
                <a16:creationId xmlns:a16="http://schemas.microsoft.com/office/drawing/2014/main" id="{FCB9B451-B430-2709-40A0-B3EE9B507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10611-7E86-4984-D8D3-68F0D74D24C5}"/>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147929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C90C-EC2F-C247-1E6D-B2960E98BF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5A77CFF-3AB7-2F37-7418-B96E0FBB15A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C1561B1-0F0A-060F-993C-25C2BC27E89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F334464-5F12-7DD8-76A4-1C318CEAF314}"/>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6" name="Footer Placeholder 5">
            <a:extLst>
              <a:ext uri="{FF2B5EF4-FFF2-40B4-BE49-F238E27FC236}">
                <a16:creationId xmlns:a16="http://schemas.microsoft.com/office/drawing/2014/main" id="{866C6765-A951-F4AD-8BE8-028AC9FB7E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7F2465-2E66-9E28-AC07-60075D2BAB0E}"/>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2774508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47B5-3A46-FE60-0CBD-DD4DE986CC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90256F-54B7-C1AE-9D99-DBF914B68A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2F93298-BC91-59A8-0096-7B9A026D59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FD6D8B4-80E5-472C-0422-9168A14234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B721ED-D55A-635E-EA42-4FA2E65420C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0C102D0-6008-FD87-5A1D-79967599BABE}"/>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8" name="Footer Placeholder 7">
            <a:extLst>
              <a:ext uri="{FF2B5EF4-FFF2-40B4-BE49-F238E27FC236}">
                <a16:creationId xmlns:a16="http://schemas.microsoft.com/office/drawing/2014/main" id="{01F66C78-1A14-F80C-CB3D-20B53EC572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ED6ACE-32A5-2FEC-BDE7-6AAFF92A80E9}"/>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452104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BCDE-1877-78CA-803B-F65AFE525BE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3B80317-D15C-E3DB-A89C-AC51ABADF759}"/>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4" name="Footer Placeholder 3">
            <a:extLst>
              <a:ext uri="{FF2B5EF4-FFF2-40B4-BE49-F238E27FC236}">
                <a16:creationId xmlns:a16="http://schemas.microsoft.com/office/drawing/2014/main" id="{68336140-0EE9-128E-1464-90CA5FD438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5E1B0-52FB-0380-51C4-C5D9A7957CB3}"/>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316790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D1864-2AEA-91EA-C1CC-B17BA2B20093}"/>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3" name="Footer Placeholder 2">
            <a:extLst>
              <a:ext uri="{FF2B5EF4-FFF2-40B4-BE49-F238E27FC236}">
                <a16:creationId xmlns:a16="http://schemas.microsoft.com/office/drawing/2014/main" id="{E56A0169-8FB5-BEE5-303D-AEB2FD9028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9A4336-33F6-B0E4-0335-72E611485A73}"/>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317560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2F0E-E4E2-BC24-82B7-5522BE84F4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E371C3-7EDB-2992-20A8-AECDBD09BE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F3EE1D8-BFFB-585C-4152-79DE87F70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183485-9823-324A-4E06-773FB2E23707}"/>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6" name="Footer Placeholder 5">
            <a:extLst>
              <a:ext uri="{FF2B5EF4-FFF2-40B4-BE49-F238E27FC236}">
                <a16:creationId xmlns:a16="http://schemas.microsoft.com/office/drawing/2014/main" id="{70865939-07CA-192C-AB98-CCAD787D8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CF162-91B8-9AC8-3CDD-AC38D92550B4}"/>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1918143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1F86-4ABB-3025-A7B1-67B6EB2A4D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277DF86-32DE-E67E-FD1A-A8DCA6DE7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1463AC-21E4-2AD7-6BCC-E706981AA3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C0CCBA-604A-A691-E15C-AC27A184AFE9}"/>
              </a:ext>
            </a:extLst>
          </p:cNvPr>
          <p:cNvSpPr>
            <a:spLocks noGrp="1"/>
          </p:cNvSpPr>
          <p:nvPr>
            <p:ph type="dt" sz="half" idx="10"/>
          </p:nvPr>
        </p:nvSpPr>
        <p:spPr/>
        <p:txBody>
          <a:bodyPr/>
          <a:lstStyle/>
          <a:p>
            <a:fld id="{809DAD41-C8DC-D540-95AF-C5B07D9EADC4}" type="datetimeFigureOut">
              <a:rPr lang="en-US" smtClean="0"/>
              <a:t>4/22/23</a:t>
            </a:fld>
            <a:endParaRPr lang="en-US"/>
          </a:p>
        </p:txBody>
      </p:sp>
      <p:sp>
        <p:nvSpPr>
          <p:cNvPr id="6" name="Footer Placeholder 5">
            <a:extLst>
              <a:ext uri="{FF2B5EF4-FFF2-40B4-BE49-F238E27FC236}">
                <a16:creationId xmlns:a16="http://schemas.microsoft.com/office/drawing/2014/main" id="{04AD4185-535C-1AE3-4889-D9EFCA1BD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39B91-425D-1513-D8C7-864547636C6D}"/>
              </a:ext>
            </a:extLst>
          </p:cNvPr>
          <p:cNvSpPr>
            <a:spLocks noGrp="1"/>
          </p:cNvSpPr>
          <p:nvPr>
            <p:ph type="sldNum" sz="quarter" idx="12"/>
          </p:nvPr>
        </p:nvSpPr>
        <p:spPr/>
        <p:txBody>
          <a:bodyPr/>
          <a:lstStyle/>
          <a:p>
            <a:fld id="{C461D2FE-FE6E-C349-BD1B-5040E29E4FE1}" type="slidenum">
              <a:rPr lang="en-US" smtClean="0"/>
              <a:t>‹#›</a:t>
            </a:fld>
            <a:endParaRPr lang="en-US"/>
          </a:p>
        </p:txBody>
      </p:sp>
    </p:spTree>
    <p:extLst>
      <p:ext uri="{BB962C8B-B14F-4D97-AF65-F5344CB8AC3E}">
        <p14:creationId xmlns:p14="http://schemas.microsoft.com/office/powerpoint/2010/main" val="356465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08C3CD-1668-B620-695A-F60CD1AC6E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ADFCB3-49E4-BF79-0F81-9FBDDE1202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A4A2B4-223A-E994-CB31-F9849AD82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DAD41-C8DC-D540-95AF-C5B07D9EADC4}" type="datetimeFigureOut">
              <a:rPr lang="en-US" smtClean="0"/>
              <a:t>4/22/23</a:t>
            </a:fld>
            <a:endParaRPr lang="en-US"/>
          </a:p>
        </p:txBody>
      </p:sp>
      <p:sp>
        <p:nvSpPr>
          <p:cNvPr id="5" name="Footer Placeholder 4">
            <a:extLst>
              <a:ext uri="{FF2B5EF4-FFF2-40B4-BE49-F238E27FC236}">
                <a16:creationId xmlns:a16="http://schemas.microsoft.com/office/drawing/2014/main" id="{109F9AE6-5854-5A1A-E2B2-4BB265787A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3261BC-25E9-B05B-335E-58A3CE084C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1D2FE-FE6E-C349-BD1B-5040E29E4FE1}" type="slidenum">
              <a:rPr lang="en-US" smtClean="0"/>
              <a:t>‹#›</a:t>
            </a:fld>
            <a:endParaRPr lang="en-US"/>
          </a:p>
        </p:txBody>
      </p:sp>
    </p:spTree>
    <p:extLst>
      <p:ext uri="{BB962C8B-B14F-4D97-AF65-F5344CB8AC3E}">
        <p14:creationId xmlns:p14="http://schemas.microsoft.com/office/powerpoint/2010/main" val="4230684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3" r:id="rId15"/>
    <p:sldLayoutId id="214748366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6.jpe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25.jpeg"/><Relationship Id="rId4" Type="http://schemas.openxmlformats.org/officeDocument/2006/relationships/image" Target="../media/image22.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3.png"/><Relationship Id="rId18" Type="http://schemas.openxmlformats.org/officeDocument/2006/relationships/image" Target="../media/image28.jpe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21.png"/><Relationship Id="rId5" Type="http://schemas.openxmlformats.org/officeDocument/2006/relationships/image" Target="../media/image29.png"/><Relationship Id="rId15" Type="http://schemas.openxmlformats.org/officeDocument/2006/relationships/image" Target="../media/image25.jpe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5.jpeg"/><Relationship Id="rId1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5.png"/><Relationship Id="rId12" Type="http://schemas.openxmlformats.org/officeDocument/2006/relationships/image" Target="../media/image24.png"/><Relationship Id="rId17" Type="http://schemas.openxmlformats.org/officeDocument/2006/relationships/image" Target="../media/image32.png"/><Relationship Id="rId2" Type="http://schemas.openxmlformats.org/officeDocument/2006/relationships/notesSlide" Target="../notesSlides/notesSlide12.xml"/><Relationship Id="rId16" Type="http://schemas.openxmlformats.org/officeDocument/2006/relationships/image" Target="../media/image28.jpeg"/><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23.png"/><Relationship Id="rId5" Type="http://schemas.openxmlformats.org/officeDocument/2006/relationships/image" Target="../media/image29.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31.png"/><Relationship Id="rId9" Type="http://schemas.openxmlformats.org/officeDocument/2006/relationships/image" Target="../media/image21.png"/><Relationship Id="rId14" Type="http://schemas.openxmlformats.org/officeDocument/2006/relationships/image" Target="../media/image26.jpe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1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25.jpeg"/><Relationship Id="rId17" Type="http://schemas.openxmlformats.org/officeDocument/2006/relationships/image" Target="../media/image30.png"/><Relationship Id="rId2" Type="http://schemas.openxmlformats.org/officeDocument/2006/relationships/notesSlide" Target="../notesSlides/notesSlide13.xml"/><Relationship Id="rId16"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24.png"/><Relationship Id="rId5" Type="http://schemas.openxmlformats.org/officeDocument/2006/relationships/image" Target="../media/image34.png"/><Relationship Id="rId15" Type="http://schemas.openxmlformats.org/officeDocument/2006/relationships/image" Target="../media/image28.jpeg"/><Relationship Id="rId10" Type="http://schemas.openxmlformats.org/officeDocument/2006/relationships/image" Target="../media/image23.png"/><Relationship Id="rId4" Type="http://schemas.openxmlformats.org/officeDocument/2006/relationships/image" Target="../media/image29.png"/><Relationship Id="rId9" Type="http://schemas.openxmlformats.org/officeDocument/2006/relationships/image" Target="../media/image22.sv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18" Type="http://schemas.openxmlformats.org/officeDocument/2006/relationships/image" Target="../media/image31.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25.jpeg"/><Relationship Id="rId17" Type="http://schemas.openxmlformats.org/officeDocument/2006/relationships/image" Target="../media/image30.png"/><Relationship Id="rId2" Type="http://schemas.openxmlformats.org/officeDocument/2006/relationships/notesSlide" Target="../notesSlides/notesSlide14.xml"/><Relationship Id="rId16"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24.png"/><Relationship Id="rId5" Type="http://schemas.openxmlformats.org/officeDocument/2006/relationships/image" Target="../media/image29.png"/><Relationship Id="rId15" Type="http://schemas.openxmlformats.org/officeDocument/2006/relationships/image" Target="../media/image28.jpeg"/><Relationship Id="rId10" Type="http://schemas.openxmlformats.org/officeDocument/2006/relationships/image" Target="../media/image23.png"/><Relationship Id="rId4" Type="http://schemas.openxmlformats.org/officeDocument/2006/relationships/image" Target="../media/image33.png"/><Relationship Id="rId9" Type="http://schemas.openxmlformats.org/officeDocument/2006/relationships/image" Target="../media/image22.sv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18" Type="http://schemas.openxmlformats.org/officeDocument/2006/relationships/image" Target="../media/image31.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25.jpeg"/><Relationship Id="rId17" Type="http://schemas.openxmlformats.org/officeDocument/2006/relationships/image" Target="../media/image30.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24.png"/><Relationship Id="rId5" Type="http://schemas.openxmlformats.org/officeDocument/2006/relationships/image" Target="../media/image29.png"/><Relationship Id="rId15" Type="http://schemas.openxmlformats.org/officeDocument/2006/relationships/image" Target="../media/image28.jpeg"/><Relationship Id="rId10" Type="http://schemas.openxmlformats.org/officeDocument/2006/relationships/image" Target="../media/image23.png"/><Relationship Id="rId4" Type="http://schemas.openxmlformats.org/officeDocument/2006/relationships/image" Target="../media/image33.png"/><Relationship Id="rId9" Type="http://schemas.openxmlformats.org/officeDocument/2006/relationships/image" Target="../media/image22.svg"/><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18" Type="http://schemas.openxmlformats.org/officeDocument/2006/relationships/image" Target="../media/image31.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25.jpeg"/><Relationship Id="rId17" Type="http://schemas.openxmlformats.org/officeDocument/2006/relationships/image" Target="../media/image30.png"/><Relationship Id="rId2" Type="http://schemas.openxmlformats.org/officeDocument/2006/relationships/notesSlide" Target="../notesSlides/notesSlide16.xml"/><Relationship Id="rId16"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24.png"/><Relationship Id="rId5" Type="http://schemas.openxmlformats.org/officeDocument/2006/relationships/image" Target="../media/image29.png"/><Relationship Id="rId15" Type="http://schemas.openxmlformats.org/officeDocument/2006/relationships/image" Target="../media/image28.jpeg"/><Relationship Id="rId10" Type="http://schemas.openxmlformats.org/officeDocument/2006/relationships/image" Target="../media/image23.png"/><Relationship Id="rId4" Type="http://schemas.openxmlformats.org/officeDocument/2006/relationships/image" Target="../media/image33.png"/><Relationship Id="rId9" Type="http://schemas.openxmlformats.org/officeDocument/2006/relationships/image" Target="../media/image22.svg"/><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sv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sv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5.jpeg"/><Relationship Id="rId11" Type="http://schemas.openxmlformats.org/officeDocument/2006/relationships/image" Target="../media/image23.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2.svg"/><Relationship Id="rId9" Type="http://schemas.openxmlformats.org/officeDocument/2006/relationships/image" Target="../media/image28.jpeg"/></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jpeg"/><Relationship Id="rId11"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6.jpe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25.jpeg"/><Relationship Id="rId4" Type="http://schemas.openxmlformats.org/officeDocument/2006/relationships/image" Target="../media/image22.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28CE-4D9B-7666-0CE0-0E02ACC34B76}"/>
              </a:ext>
            </a:extLst>
          </p:cNvPr>
          <p:cNvSpPr>
            <a:spLocks noGrp="1"/>
          </p:cNvSpPr>
          <p:nvPr>
            <p:ph type="title"/>
          </p:nvPr>
        </p:nvSpPr>
        <p:spPr>
          <a:xfrm>
            <a:off x="0" y="5348220"/>
            <a:ext cx="7912084" cy="1440000"/>
          </a:xfrm>
        </p:spPr>
        <p:txBody>
          <a:bodyPr/>
          <a:lstStyle/>
          <a:p>
            <a:r>
              <a:rPr lang="en-SG" sz="6000" b="1" i="1" dirty="0">
                <a:latin typeface="Segoe UI" panose="020B0502040204020203" pitchFamily="34" charset="0"/>
                <a:ea typeface="+mn-ea"/>
                <a:cs typeface="Segoe UI" panose="020B0502040204020203" pitchFamily="34" charset="0"/>
              </a:rPr>
              <a:t>Trading with Ease</a:t>
            </a:r>
            <a:br>
              <a:rPr lang="en-SG" sz="6000" i="1" dirty="0">
                <a:latin typeface="Segoe UI" panose="020B0502040204020203" pitchFamily="34" charset="0"/>
                <a:ea typeface="+mn-ea"/>
                <a:cs typeface="Segoe UI" panose="020B0502040204020203" pitchFamily="34" charset="0"/>
              </a:rPr>
            </a:br>
            <a:r>
              <a:rPr lang="en-SG" sz="3500" dirty="0">
                <a:latin typeface="Segoe UI" panose="020B0502040204020203" pitchFamily="34" charset="0"/>
                <a:ea typeface="+mn-ea"/>
                <a:cs typeface="Segoe UI" panose="020B0502040204020203" pitchFamily="34" charset="0"/>
              </a:rPr>
              <a:t>SC1015: Mini Project</a:t>
            </a:r>
          </a:p>
        </p:txBody>
      </p:sp>
      <p:pic>
        <p:nvPicPr>
          <p:cNvPr id="12" name="Picture 11" descr="A picture containing outdoor, person, grass, tree&#10;&#10;Description automatically generated">
            <a:extLst>
              <a:ext uri="{FF2B5EF4-FFF2-40B4-BE49-F238E27FC236}">
                <a16:creationId xmlns:a16="http://schemas.microsoft.com/office/drawing/2014/main" id="{F7356C5E-3104-650B-F5D8-A0FB012620F9}"/>
              </a:ext>
            </a:extLst>
          </p:cNvPr>
          <p:cNvPicPr>
            <a:picLocks/>
          </p:cNvPicPr>
          <p:nvPr/>
        </p:nvPicPr>
        <p:blipFill rotWithShape="1">
          <a:blip r:embed="rId3"/>
          <a:srcRect l="22811" t="12832" r="27810" b="13191"/>
          <a:stretch/>
        </p:blipFill>
        <p:spPr>
          <a:xfrm>
            <a:off x="9142760" y="4244303"/>
            <a:ext cx="1352367" cy="1352367"/>
          </a:xfrm>
          <a:prstGeom prst="ellipse">
            <a:avLst/>
          </a:prstGeom>
          <a:noFill/>
          <a:ln w="19050">
            <a:solidFill>
              <a:schemeClr val="bg1"/>
            </a:solidFill>
          </a:ln>
        </p:spPr>
      </p:pic>
      <p:pic>
        <p:nvPicPr>
          <p:cNvPr id="10244" name="Picture 4" descr="Change profile photo">
            <a:extLst>
              <a:ext uri="{FF2B5EF4-FFF2-40B4-BE49-F238E27FC236}">
                <a16:creationId xmlns:a16="http://schemas.microsoft.com/office/drawing/2014/main" id="{A2F320ED-B5AE-853D-9FF3-E7C32956B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479" y="2944627"/>
            <a:ext cx="0" cy="0"/>
          </a:xfrm>
          <a:prstGeom prst="ellipse">
            <a:avLst/>
          </a:prstGeom>
          <a:ln w="19050">
            <a:solidFill>
              <a:schemeClr val="bg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2AE2098-B3A5-CCE8-BCB4-3FFEA968D7FB}"/>
              </a:ext>
            </a:extLst>
          </p:cNvPr>
          <p:cNvPicPr>
            <a:picLocks noChangeAspect="1"/>
          </p:cNvPicPr>
          <p:nvPr/>
        </p:nvPicPr>
        <p:blipFill>
          <a:blip r:embed="rId5"/>
          <a:stretch>
            <a:fillRect/>
          </a:stretch>
        </p:blipFill>
        <p:spPr>
          <a:xfrm>
            <a:off x="9315492" y="5693043"/>
            <a:ext cx="2767614" cy="993431"/>
          </a:xfrm>
          <a:prstGeom prst="rect">
            <a:avLst/>
          </a:prstGeom>
        </p:spPr>
      </p:pic>
      <p:grpSp>
        <p:nvGrpSpPr>
          <p:cNvPr id="39" name="Group 38">
            <a:extLst>
              <a:ext uri="{FF2B5EF4-FFF2-40B4-BE49-F238E27FC236}">
                <a16:creationId xmlns:a16="http://schemas.microsoft.com/office/drawing/2014/main" id="{4C36A3DF-7C12-16C9-42E2-4811635C83C1}"/>
              </a:ext>
            </a:extLst>
          </p:cNvPr>
          <p:cNvGrpSpPr/>
          <p:nvPr/>
        </p:nvGrpSpPr>
        <p:grpSpPr>
          <a:xfrm>
            <a:off x="151566" y="617912"/>
            <a:ext cx="7066325" cy="4545582"/>
            <a:chOff x="-539037" y="0"/>
            <a:chExt cx="5397112" cy="3580240"/>
          </a:xfrm>
          <a:blipFill>
            <a:blip r:embed="rId6"/>
            <a:stretch>
              <a:fillRect/>
            </a:stretch>
          </a:blipFill>
        </p:grpSpPr>
        <p:sp>
          <p:nvSpPr>
            <p:cNvPr id="21" name="Diamond 20">
              <a:extLst>
                <a:ext uri="{FF2B5EF4-FFF2-40B4-BE49-F238E27FC236}">
                  <a16:creationId xmlns:a16="http://schemas.microsoft.com/office/drawing/2014/main" id="{9C8EA234-FC83-B926-1B55-7AF55217B184}"/>
                </a:ext>
              </a:extLst>
            </p:cNvPr>
            <p:cNvSpPr/>
            <p:nvPr/>
          </p:nvSpPr>
          <p:spPr>
            <a:xfrm>
              <a:off x="0" y="0"/>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iamond 21">
              <a:extLst>
                <a:ext uri="{FF2B5EF4-FFF2-40B4-BE49-F238E27FC236}">
                  <a16:creationId xmlns:a16="http://schemas.microsoft.com/office/drawing/2014/main" id="{A766DD53-FF97-7BF2-CDCF-8743B23434D4}"/>
                </a:ext>
              </a:extLst>
            </p:cNvPr>
            <p:cNvSpPr/>
            <p:nvPr/>
          </p:nvSpPr>
          <p:spPr>
            <a:xfrm>
              <a:off x="1079679" y="0"/>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iamond 22">
              <a:extLst>
                <a:ext uri="{FF2B5EF4-FFF2-40B4-BE49-F238E27FC236}">
                  <a16:creationId xmlns:a16="http://schemas.microsoft.com/office/drawing/2014/main" id="{47B06FA0-F555-75DE-A770-CE78EF048778}"/>
                </a:ext>
              </a:extLst>
            </p:cNvPr>
            <p:cNvSpPr/>
            <p:nvPr/>
          </p:nvSpPr>
          <p:spPr>
            <a:xfrm>
              <a:off x="2165778" y="0"/>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iamond 23">
              <a:extLst>
                <a:ext uri="{FF2B5EF4-FFF2-40B4-BE49-F238E27FC236}">
                  <a16:creationId xmlns:a16="http://schemas.microsoft.com/office/drawing/2014/main" id="{DE29566D-BB6F-E98B-2542-D18C958BA014}"/>
                </a:ext>
              </a:extLst>
            </p:cNvPr>
            <p:cNvSpPr/>
            <p:nvPr/>
          </p:nvSpPr>
          <p:spPr>
            <a:xfrm>
              <a:off x="3241926" y="0"/>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Diamond 24">
              <a:extLst>
                <a:ext uri="{FF2B5EF4-FFF2-40B4-BE49-F238E27FC236}">
                  <a16:creationId xmlns:a16="http://schemas.microsoft.com/office/drawing/2014/main" id="{8A39A9FC-4125-96ED-0C7D-1B62C7042DCE}"/>
                </a:ext>
              </a:extLst>
            </p:cNvPr>
            <p:cNvSpPr/>
            <p:nvPr/>
          </p:nvSpPr>
          <p:spPr>
            <a:xfrm>
              <a:off x="543009" y="621837"/>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iamond 25">
              <a:extLst>
                <a:ext uri="{FF2B5EF4-FFF2-40B4-BE49-F238E27FC236}">
                  <a16:creationId xmlns:a16="http://schemas.microsoft.com/office/drawing/2014/main" id="{BB130E8B-C61E-3274-9142-E681617B39E4}"/>
                </a:ext>
              </a:extLst>
            </p:cNvPr>
            <p:cNvSpPr/>
            <p:nvPr/>
          </p:nvSpPr>
          <p:spPr>
            <a:xfrm>
              <a:off x="1621204" y="621837"/>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iamond 26">
              <a:extLst>
                <a:ext uri="{FF2B5EF4-FFF2-40B4-BE49-F238E27FC236}">
                  <a16:creationId xmlns:a16="http://schemas.microsoft.com/office/drawing/2014/main" id="{47B665F4-9A0D-F21F-DC62-051C0FB060A3}"/>
                </a:ext>
              </a:extLst>
            </p:cNvPr>
            <p:cNvSpPr/>
            <p:nvPr/>
          </p:nvSpPr>
          <p:spPr>
            <a:xfrm>
              <a:off x="2699398" y="621837"/>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Diamond 27">
              <a:extLst>
                <a:ext uri="{FF2B5EF4-FFF2-40B4-BE49-F238E27FC236}">
                  <a16:creationId xmlns:a16="http://schemas.microsoft.com/office/drawing/2014/main" id="{52A4ED9B-28FA-21B1-7EAF-F170CDCB551F}"/>
                </a:ext>
              </a:extLst>
            </p:cNvPr>
            <p:cNvSpPr/>
            <p:nvPr/>
          </p:nvSpPr>
          <p:spPr>
            <a:xfrm>
              <a:off x="0" y="1243673"/>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Diamond 28">
              <a:extLst>
                <a:ext uri="{FF2B5EF4-FFF2-40B4-BE49-F238E27FC236}">
                  <a16:creationId xmlns:a16="http://schemas.microsoft.com/office/drawing/2014/main" id="{2ECC5EC1-A84A-3F5C-972B-F42290EE9A62}"/>
                </a:ext>
              </a:extLst>
            </p:cNvPr>
            <p:cNvSpPr/>
            <p:nvPr/>
          </p:nvSpPr>
          <p:spPr>
            <a:xfrm>
              <a:off x="1079679" y="1243673"/>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Diamond 29">
              <a:extLst>
                <a:ext uri="{FF2B5EF4-FFF2-40B4-BE49-F238E27FC236}">
                  <a16:creationId xmlns:a16="http://schemas.microsoft.com/office/drawing/2014/main" id="{9BDDAE2F-473C-3FE1-BDE9-E81B9F0F7B83}"/>
                </a:ext>
              </a:extLst>
            </p:cNvPr>
            <p:cNvSpPr/>
            <p:nvPr/>
          </p:nvSpPr>
          <p:spPr>
            <a:xfrm>
              <a:off x="2165778" y="1243673"/>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Diamond 30">
              <a:extLst>
                <a:ext uri="{FF2B5EF4-FFF2-40B4-BE49-F238E27FC236}">
                  <a16:creationId xmlns:a16="http://schemas.microsoft.com/office/drawing/2014/main" id="{00D320F7-D384-EAD1-4392-4153D3C377CA}"/>
                </a:ext>
              </a:extLst>
            </p:cNvPr>
            <p:cNvSpPr/>
            <p:nvPr/>
          </p:nvSpPr>
          <p:spPr>
            <a:xfrm>
              <a:off x="3778074" y="621837"/>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Diamond 31">
              <a:extLst>
                <a:ext uri="{FF2B5EF4-FFF2-40B4-BE49-F238E27FC236}">
                  <a16:creationId xmlns:a16="http://schemas.microsoft.com/office/drawing/2014/main" id="{57C40C27-37EE-E401-9150-05AB5D6FFEFD}"/>
                </a:ext>
              </a:extLst>
            </p:cNvPr>
            <p:cNvSpPr/>
            <p:nvPr/>
          </p:nvSpPr>
          <p:spPr>
            <a:xfrm>
              <a:off x="3241926" y="1243673"/>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Diamond 32">
              <a:extLst>
                <a:ext uri="{FF2B5EF4-FFF2-40B4-BE49-F238E27FC236}">
                  <a16:creationId xmlns:a16="http://schemas.microsoft.com/office/drawing/2014/main" id="{743FB7C7-2F3E-8B5A-64CF-13098AC32003}"/>
                </a:ext>
              </a:extLst>
            </p:cNvPr>
            <p:cNvSpPr/>
            <p:nvPr/>
          </p:nvSpPr>
          <p:spPr>
            <a:xfrm>
              <a:off x="2699398" y="1875180"/>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Diamond 33">
              <a:extLst>
                <a:ext uri="{FF2B5EF4-FFF2-40B4-BE49-F238E27FC236}">
                  <a16:creationId xmlns:a16="http://schemas.microsoft.com/office/drawing/2014/main" id="{5D356B97-A15F-51AE-560E-7374CCECCC3B}"/>
                </a:ext>
              </a:extLst>
            </p:cNvPr>
            <p:cNvSpPr/>
            <p:nvPr/>
          </p:nvSpPr>
          <p:spPr>
            <a:xfrm>
              <a:off x="1621204" y="1875180"/>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Diamond 34">
              <a:extLst>
                <a:ext uri="{FF2B5EF4-FFF2-40B4-BE49-F238E27FC236}">
                  <a16:creationId xmlns:a16="http://schemas.microsoft.com/office/drawing/2014/main" id="{CB3ECCE9-4B19-9E32-E132-1A7C1BA66E09}"/>
                </a:ext>
              </a:extLst>
            </p:cNvPr>
            <p:cNvSpPr/>
            <p:nvPr/>
          </p:nvSpPr>
          <p:spPr>
            <a:xfrm>
              <a:off x="543009" y="1875180"/>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Diamond 35">
              <a:extLst>
                <a:ext uri="{FF2B5EF4-FFF2-40B4-BE49-F238E27FC236}">
                  <a16:creationId xmlns:a16="http://schemas.microsoft.com/office/drawing/2014/main" id="{F3497FFA-878F-F1F1-FFA3-3E39577445C0}"/>
                </a:ext>
              </a:extLst>
            </p:cNvPr>
            <p:cNvSpPr/>
            <p:nvPr/>
          </p:nvSpPr>
          <p:spPr>
            <a:xfrm>
              <a:off x="-539037" y="621837"/>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Diamond 36">
              <a:extLst>
                <a:ext uri="{FF2B5EF4-FFF2-40B4-BE49-F238E27FC236}">
                  <a16:creationId xmlns:a16="http://schemas.microsoft.com/office/drawing/2014/main" id="{BE3F25D7-A58D-AA42-DD84-5AB111CA7A53}"/>
                </a:ext>
              </a:extLst>
            </p:cNvPr>
            <p:cNvSpPr/>
            <p:nvPr/>
          </p:nvSpPr>
          <p:spPr>
            <a:xfrm>
              <a:off x="1079679" y="2500240"/>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Diamond 37">
              <a:extLst>
                <a:ext uri="{FF2B5EF4-FFF2-40B4-BE49-F238E27FC236}">
                  <a16:creationId xmlns:a16="http://schemas.microsoft.com/office/drawing/2014/main" id="{3DEAA058-4EB1-47D5-5BAB-044CD2E4FD4F}"/>
                </a:ext>
              </a:extLst>
            </p:cNvPr>
            <p:cNvSpPr/>
            <p:nvPr/>
          </p:nvSpPr>
          <p:spPr>
            <a:xfrm>
              <a:off x="2165778" y="2500240"/>
              <a:ext cx="1080000" cy="1080000"/>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AB016094-AADF-B0B1-F0C4-D5DAD6107E3D}"/>
              </a:ext>
            </a:extLst>
          </p:cNvPr>
          <p:cNvPicPr>
            <a:picLocks noChangeAspect="1"/>
          </p:cNvPicPr>
          <p:nvPr/>
        </p:nvPicPr>
        <p:blipFill>
          <a:blip r:embed="rId7"/>
          <a:stretch>
            <a:fillRect/>
          </a:stretch>
        </p:blipFill>
        <p:spPr>
          <a:xfrm>
            <a:off x="10640060" y="4107891"/>
            <a:ext cx="1443046" cy="144304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1" name="Picture 40" descr="A person wearing glasses and a black shirt&#10;&#10;Description automatically generated with low confidence">
            <a:extLst>
              <a:ext uri="{FF2B5EF4-FFF2-40B4-BE49-F238E27FC236}">
                <a16:creationId xmlns:a16="http://schemas.microsoft.com/office/drawing/2014/main" id="{F50B2A5E-4C82-7D0A-F2B4-EFF53094E277}"/>
              </a:ext>
            </a:extLst>
          </p:cNvPr>
          <p:cNvPicPr>
            <a:picLocks noChangeAspect="1"/>
          </p:cNvPicPr>
          <p:nvPr/>
        </p:nvPicPr>
        <p:blipFill rotWithShape="1">
          <a:blip r:embed="rId8"/>
          <a:srcRect b="24927"/>
          <a:stretch/>
        </p:blipFill>
        <p:spPr>
          <a:xfrm>
            <a:off x="9787708" y="2890703"/>
            <a:ext cx="1353363" cy="1353600"/>
          </a:xfrm>
          <a:prstGeom prst="ellipse">
            <a:avLst/>
          </a:prstGeom>
        </p:spPr>
      </p:pic>
    </p:spTree>
    <p:extLst>
      <p:ext uri="{BB962C8B-B14F-4D97-AF65-F5344CB8AC3E}">
        <p14:creationId xmlns:p14="http://schemas.microsoft.com/office/powerpoint/2010/main" val="2432416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ABFEC844-03C5-6553-EB33-27274D9F1D2C}"/>
              </a:ext>
            </a:extLst>
          </p:cNvPr>
          <p:cNvCxnSpPr>
            <a:cxnSpLocks/>
          </p:cNvCxnSpPr>
          <p:nvPr/>
        </p:nvCxnSpPr>
        <p:spPr>
          <a:xfrm>
            <a:off x="9445526" y="2992006"/>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E1F198-1AE9-5EEC-9AAB-93DE33368B51}"/>
              </a:ext>
            </a:extLst>
          </p:cNvPr>
          <p:cNvCxnSpPr>
            <a:cxnSpLocks/>
          </p:cNvCxnSpPr>
          <p:nvPr/>
        </p:nvCxnSpPr>
        <p:spPr>
          <a:xfrm>
            <a:off x="10934282" y="1318845"/>
            <a:ext cx="0" cy="257991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4B0201-F838-56C2-2013-395B525C62F8}"/>
              </a:ext>
            </a:extLst>
          </p:cNvPr>
          <p:cNvCxnSpPr>
            <a:cxnSpLocks/>
          </p:cNvCxnSpPr>
          <p:nvPr/>
        </p:nvCxnSpPr>
        <p:spPr>
          <a:xfrm>
            <a:off x="1205803" y="3449096"/>
            <a:ext cx="0" cy="47980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10</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rot="1035709" flipH="1">
            <a:off x="10073343" y="2242802"/>
            <a:ext cx="602630" cy="1050493"/>
          </a:xfrm>
        </p:spPr>
      </p:pic>
      <p:sp>
        <p:nvSpPr>
          <p:cNvPr id="24" name="Rounded Rectangle 9">
            <a:extLst>
              <a:ext uri="{FF2B5EF4-FFF2-40B4-BE49-F238E27FC236}">
                <a16:creationId xmlns:a16="http://schemas.microsoft.com/office/drawing/2014/main" id="{62B3E502-4F3E-9266-1051-18F62B51CA96}"/>
              </a:ext>
            </a:extLst>
          </p:cNvPr>
          <p:cNvSpPr/>
          <p:nvPr/>
        </p:nvSpPr>
        <p:spPr>
          <a:xfrm>
            <a:off x="1056893"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10644700"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a:off x="2484602" y="2975445"/>
            <a:ext cx="0" cy="473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2195020" y="3469908"/>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cxnSp>
        <p:nvCxnSpPr>
          <p:cNvPr id="32" name="Straight Connector 31">
            <a:extLst>
              <a:ext uri="{FF2B5EF4-FFF2-40B4-BE49-F238E27FC236}">
                <a16:creationId xmlns:a16="http://schemas.microsoft.com/office/drawing/2014/main" id="{992A4702-444B-6370-D679-C19EDFF33252}"/>
              </a:ext>
            </a:extLst>
          </p:cNvPr>
          <p:cNvCxnSpPr>
            <a:cxnSpLocks/>
            <a:endCxn id="36" idx="0"/>
          </p:cNvCxnSpPr>
          <p:nvPr/>
        </p:nvCxnSpPr>
        <p:spPr>
          <a:xfrm>
            <a:off x="4329092" y="3469908"/>
            <a:ext cx="0" cy="264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5"/>
          <a:stretch>
            <a:fillRect/>
          </a:stretch>
        </p:blipFill>
        <p:spPr>
          <a:xfrm>
            <a:off x="3631263" y="3734559"/>
            <a:ext cx="1395658" cy="1395658"/>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3250987"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Steve Jobs – CEO again</a:t>
            </a:r>
          </a:p>
        </p:txBody>
      </p:sp>
      <p:cxnSp>
        <p:nvCxnSpPr>
          <p:cNvPr id="43" name="Straight Connector 42">
            <a:extLst>
              <a:ext uri="{FF2B5EF4-FFF2-40B4-BE49-F238E27FC236}">
                <a16:creationId xmlns:a16="http://schemas.microsoft.com/office/drawing/2014/main" id="{6BE56B02-A764-150E-7921-DECD7CCA04BD}"/>
              </a:ext>
            </a:extLst>
          </p:cNvPr>
          <p:cNvCxnSpPr>
            <a:cxnSpLocks/>
          </p:cNvCxnSpPr>
          <p:nvPr/>
        </p:nvCxnSpPr>
        <p:spPr>
          <a:xfrm>
            <a:off x="6592974" y="3457042"/>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0657" y="3839981"/>
            <a:ext cx="1524635" cy="1392184"/>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5514870"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iPhone released</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9142546" y="2627823"/>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2130" y="3772684"/>
            <a:ext cx="1594108" cy="1333052"/>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9">
            <a:extLst>
              <a:ext uri="{FF2B5EF4-FFF2-40B4-BE49-F238E27FC236}">
                <a16:creationId xmlns:a16="http://schemas.microsoft.com/office/drawing/2014/main" id="{49AED211-7BD9-EE28-FBEE-DC529C783F2B}"/>
              </a:ext>
            </a:extLst>
          </p:cNvPr>
          <p:cNvSpPr/>
          <p:nvPr/>
        </p:nvSpPr>
        <p:spPr>
          <a:xfrm>
            <a:off x="8534235" y="5161539"/>
            <a:ext cx="1840423"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iPhone X released </a:t>
            </a:r>
          </a:p>
        </p:txBody>
      </p:sp>
      <p:sp>
        <p:nvSpPr>
          <p:cNvPr id="63" name="Rounded Rectangle 9">
            <a:extLst>
              <a:ext uri="{FF2B5EF4-FFF2-40B4-BE49-F238E27FC236}">
                <a16:creationId xmlns:a16="http://schemas.microsoft.com/office/drawing/2014/main" id="{6923D549-9043-C7C7-7D36-4F8C3F93C102}"/>
              </a:ext>
            </a:extLst>
          </p:cNvPr>
          <p:cNvSpPr/>
          <p:nvPr/>
        </p:nvSpPr>
        <p:spPr>
          <a:xfrm>
            <a:off x="9642012" y="3150081"/>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Tech stock boom</a:t>
            </a:r>
          </a:p>
        </p:txBody>
      </p:sp>
      <p:sp>
        <p:nvSpPr>
          <p:cNvPr id="13312" name="Rectangle 13311">
            <a:extLst>
              <a:ext uri="{FF2B5EF4-FFF2-40B4-BE49-F238E27FC236}">
                <a16:creationId xmlns:a16="http://schemas.microsoft.com/office/drawing/2014/main" id="{CED9CBCB-DB29-A5E8-8D69-D04D6242CE68}"/>
              </a:ext>
            </a:extLst>
          </p:cNvPr>
          <p:cNvSpPr/>
          <p:nvPr/>
        </p:nvSpPr>
        <p:spPr>
          <a:xfrm flipH="1">
            <a:off x="11796763" y="854110"/>
            <a:ext cx="145542" cy="4873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5557" y="1282154"/>
            <a:ext cx="2058091" cy="1677538"/>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1455556" y="94715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cxnSp>
        <p:nvCxnSpPr>
          <p:cNvPr id="39" name="Straight Connector 38">
            <a:extLst>
              <a:ext uri="{FF2B5EF4-FFF2-40B4-BE49-F238E27FC236}">
                <a16:creationId xmlns:a16="http://schemas.microsoft.com/office/drawing/2014/main" id="{81CFFCCA-2804-E3E5-E066-20A526AD7543}"/>
              </a:ext>
            </a:extLst>
          </p:cNvPr>
          <p:cNvCxnSpPr>
            <a:cxnSpLocks/>
          </p:cNvCxnSpPr>
          <p:nvPr/>
        </p:nvCxnSpPr>
        <p:spPr>
          <a:xfrm>
            <a:off x="4851479" y="2793099"/>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0" name="Rounded Rectangle 9">
            <a:extLst>
              <a:ext uri="{FF2B5EF4-FFF2-40B4-BE49-F238E27FC236}">
                <a16:creationId xmlns:a16="http://schemas.microsoft.com/office/drawing/2014/main" id="{54C36E63-361E-6B88-9515-4329727ACD32}"/>
              </a:ext>
            </a:extLst>
          </p:cNvPr>
          <p:cNvSpPr/>
          <p:nvPr/>
        </p:nvSpPr>
        <p:spPr>
          <a:xfrm>
            <a:off x="4561897" y="344946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sp>
        <p:nvSpPr>
          <p:cNvPr id="33" name="Rounded Rectangle 9">
            <a:extLst>
              <a:ext uri="{FF2B5EF4-FFF2-40B4-BE49-F238E27FC236}">
                <a16:creationId xmlns:a16="http://schemas.microsoft.com/office/drawing/2014/main" id="{FF8F78D2-1D34-B99B-D8B6-FC9342707A49}"/>
              </a:ext>
            </a:extLst>
          </p:cNvPr>
          <p:cNvSpPr/>
          <p:nvPr/>
        </p:nvSpPr>
        <p:spPr>
          <a:xfrm>
            <a:off x="4039510" y="3192391"/>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6866" y="1405689"/>
            <a:ext cx="2790677" cy="1569756"/>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9">
            <a:extLst>
              <a:ext uri="{FF2B5EF4-FFF2-40B4-BE49-F238E27FC236}">
                <a16:creationId xmlns:a16="http://schemas.microsoft.com/office/drawing/2014/main" id="{31D81EE4-FF9C-9FC4-F5C8-9DCEFF190357}"/>
              </a:ext>
            </a:extLst>
          </p:cNvPr>
          <p:cNvSpPr/>
          <p:nvPr/>
        </p:nvSpPr>
        <p:spPr>
          <a:xfrm>
            <a:off x="3997875" y="942653"/>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iMac released</a:t>
            </a:r>
          </a:p>
        </p:txBody>
      </p:sp>
      <p:sp>
        <p:nvSpPr>
          <p:cNvPr id="44" name="Rounded Rectangle 9">
            <a:extLst>
              <a:ext uri="{FF2B5EF4-FFF2-40B4-BE49-F238E27FC236}">
                <a16:creationId xmlns:a16="http://schemas.microsoft.com/office/drawing/2014/main" id="{69E6A346-B7AD-8D4D-B748-778B41509D77}"/>
              </a:ext>
            </a:extLst>
          </p:cNvPr>
          <p:cNvSpPr/>
          <p:nvPr/>
        </p:nvSpPr>
        <p:spPr>
          <a:xfrm>
            <a:off x="6303392" y="3179525"/>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cxnSp>
        <p:nvCxnSpPr>
          <p:cNvPr id="50" name="Straight Connector 49">
            <a:extLst>
              <a:ext uri="{FF2B5EF4-FFF2-40B4-BE49-F238E27FC236}">
                <a16:creationId xmlns:a16="http://schemas.microsoft.com/office/drawing/2014/main" id="{1D628264-9436-1FDB-D577-E3DB3DA037EB}"/>
              </a:ext>
            </a:extLst>
          </p:cNvPr>
          <p:cNvCxnSpPr>
            <a:cxnSpLocks/>
          </p:cNvCxnSpPr>
          <p:nvPr/>
        </p:nvCxnSpPr>
        <p:spPr>
          <a:xfrm>
            <a:off x="7801820" y="2975445"/>
            <a:ext cx="0" cy="34927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Rounded Rectangle 9">
            <a:extLst>
              <a:ext uri="{FF2B5EF4-FFF2-40B4-BE49-F238E27FC236}">
                <a16:creationId xmlns:a16="http://schemas.microsoft.com/office/drawing/2014/main" id="{C6DACF0D-D466-BD6C-04EC-8FACC44780BA}"/>
              </a:ext>
            </a:extLst>
          </p:cNvPr>
          <p:cNvSpPr/>
          <p:nvPr/>
        </p:nvSpPr>
        <p:spPr>
          <a:xfrm>
            <a:off x="7512238" y="334552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3018" y="1261248"/>
            <a:ext cx="1676121" cy="1676121"/>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6642032" y="94470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iPad released</a:t>
            </a:r>
          </a:p>
        </p:txBody>
      </p:sp>
      <p:sp>
        <p:nvSpPr>
          <p:cNvPr id="13313" name="Oval 13312">
            <a:extLst>
              <a:ext uri="{FF2B5EF4-FFF2-40B4-BE49-F238E27FC236}">
                <a16:creationId xmlns:a16="http://schemas.microsoft.com/office/drawing/2014/main" id="{24558B86-57DA-E3CB-8B49-1ADCCC698496}"/>
              </a:ext>
            </a:extLst>
          </p:cNvPr>
          <p:cNvSpPr>
            <a:spLocks noChangeAspect="1"/>
          </p:cNvSpPr>
          <p:nvPr/>
        </p:nvSpPr>
        <p:spPr>
          <a:xfrm>
            <a:off x="10833711" y="1225309"/>
            <a:ext cx="252000" cy="25200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4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1C4D6A3-EFB0-63CA-B4B0-C72D78C35419}"/>
              </a:ext>
            </a:extLst>
          </p:cNvPr>
          <p:cNvGrpSpPr/>
          <p:nvPr/>
        </p:nvGrpSpPr>
        <p:grpSpPr>
          <a:xfrm>
            <a:off x="7613979" y="1770147"/>
            <a:ext cx="703298" cy="71120"/>
            <a:chOff x="7176934" y="795614"/>
            <a:chExt cx="1587711" cy="797653"/>
          </a:xfrm>
        </p:grpSpPr>
        <p:pic>
          <p:nvPicPr>
            <p:cNvPr id="10" name="Picture 9">
              <a:extLst>
                <a:ext uri="{FF2B5EF4-FFF2-40B4-BE49-F238E27FC236}">
                  <a16:creationId xmlns:a16="http://schemas.microsoft.com/office/drawing/2014/main" id="{EAAD7126-24AD-6AA3-4195-E880B0D7394E}"/>
                </a:ext>
              </a:extLst>
            </p:cNvPr>
            <p:cNvPicPr>
              <a:picLocks noChangeAspect="1"/>
            </p:cNvPicPr>
            <p:nvPr/>
          </p:nvPicPr>
          <p:blipFill>
            <a:blip r:embed="rId3"/>
            <a:stretch>
              <a:fillRect/>
            </a:stretch>
          </p:blipFill>
          <p:spPr>
            <a:xfrm>
              <a:off x="7176934" y="1140757"/>
              <a:ext cx="400818" cy="400818"/>
            </a:xfrm>
            <a:prstGeom prst="rect">
              <a:avLst/>
            </a:prstGeom>
          </p:spPr>
        </p:pic>
        <p:pic>
          <p:nvPicPr>
            <p:cNvPr id="11" name="Picture 10">
              <a:extLst>
                <a:ext uri="{FF2B5EF4-FFF2-40B4-BE49-F238E27FC236}">
                  <a16:creationId xmlns:a16="http://schemas.microsoft.com/office/drawing/2014/main" id="{BCB80314-C014-CCCE-BD39-D1D1C76524E2}"/>
                </a:ext>
              </a:extLst>
            </p:cNvPr>
            <p:cNvPicPr>
              <a:picLocks noChangeAspect="1"/>
            </p:cNvPicPr>
            <p:nvPr/>
          </p:nvPicPr>
          <p:blipFill>
            <a:blip r:embed="rId3"/>
            <a:stretch>
              <a:fillRect/>
            </a:stretch>
          </p:blipFill>
          <p:spPr>
            <a:xfrm>
              <a:off x="8363827" y="1146392"/>
              <a:ext cx="400818" cy="400818"/>
            </a:xfrm>
            <a:prstGeom prst="rect">
              <a:avLst/>
            </a:prstGeom>
          </p:spPr>
        </p:pic>
        <p:pic>
          <p:nvPicPr>
            <p:cNvPr id="12" name="Picture 11">
              <a:extLst>
                <a:ext uri="{FF2B5EF4-FFF2-40B4-BE49-F238E27FC236}">
                  <a16:creationId xmlns:a16="http://schemas.microsoft.com/office/drawing/2014/main" id="{D3EE137B-3D7C-6A8E-2842-677693E21562}"/>
                </a:ext>
              </a:extLst>
            </p:cNvPr>
            <p:cNvPicPr>
              <a:picLocks noChangeAspect="1"/>
            </p:cNvPicPr>
            <p:nvPr/>
          </p:nvPicPr>
          <p:blipFill>
            <a:blip r:embed="rId4"/>
            <a:stretch>
              <a:fillRect/>
            </a:stretch>
          </p:blipFill>
          <p:spPr>
            <a:xfrm>
              <a:off x="7571963" y="795614"/>
              <a:ext cx="797653" cy="797653"/>
            </a:xfrm>
            <a:prstGeom prst="rect">
              <a:avLst/>
            </a:prstGeom>
          </p:spPr>
        </p:pic>
      </p:grpSp>
      <p:sp>
        <p:nvSpPr>
          <p:cNvPr id="6" name="Rectangle 5">
            <a:extLst>
              <a:ext uri="{FF2B5EF4-FFF2-40B4-BE49-F238E27FC236}">
                <a16:creationId xmlns:a16="http://schemas.microsoft.com/office/drawing/2014/main" id="{7F4E0146-41BE-42DB-4E06-A9D0220DF455}"/>
              </a:ext>
            </a:extLst>
          </p:cNvPr>
          <p:cNvSpPr/>
          <p:nvPr/>
        </p:nvSpPr>
        <p:spPr>
          <a:xfrm>
            <a:off x="9545934" y="4448216"/>
            <a:ext cx="19048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D2C883-82A7-B07E-4E43-6067695DCEE4}"/>
              </a:ext>
            </a:extLst>
          </p:cNvPr>
          <p:cNvSpPr/>
          <p:nvPr/>
        </p:nvSpPr>
        <p:spPr>
          <a:xfrm>
            <a:off x="9872105" y="4447333"/>
            <a:ext cx="190485" cy="466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B4EC54-792E-297C-BC26-8FF4B31A7E0E}"/>
              </a:ext>
            </a:extLst>
          </p:cNvPr>
          <p:cNvSpPr/>
          <p:nvPr/>
        </p:nvSpPr>
        <p:spPr>
          <a:xfrm>
            <a:off x="10189462" y="4433355"/>
            <a:ext cx="190485" cy="60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D111A43-455B-EEB8-1667-9CE875AD8A20}"/>
              </a:ext>
            </a:extLst>
          </p:cNvPr>
          <p:cNvPicPr>
            <a:picLocks noChangeAspect="1"/>
          </p:cNvPicPr>
          <p:nvPr/>
        </p:nvPicPr>
        <p:blipFill>
          <a:blip r:embed="rId6"/>
          <a:stretch>
            <a:fillRect/>
          </a:stretch>
        </p:blipFill>
        <p:spPr>
          <a:xfrm rot="17997655">
            <a:off x="3296360" y="1813305"/>
            <a:ext cx="187325" cy="187325"/>
          </a:xfrm>
          <a:prstGeom prst="rect">
            <a:avLst/>
          </a:prstGeom>
        </p:spPr>
      </p:pic>
      <p:pic>
        <p:nvPicPr>
          <p:cNvPr id="5" name="Picture 4">
            <a:extLst>
              <a:ext uri="{FF2B5EF4-FFF2-40B4-BE49-F238E27FC236}">
                <a16:creationId xmlns:a16="http://schemas.microsoft.com/office/drawing/2014/main" id="{BE955103-8095-083A-2D44-95AC650B11CD}"/>
              </a:ext>
            </a:extLst>
          </p:cNvPr>
          <p:cNvPicPr>
            <a:picLocks noChangeAspect="1"/>
          </p:cNvPicPr>
          <p:nvPr/>
        </p:nvPicPr>
        <p:blipFill>
          <a:blip r:embed="rId6"/>
          <a:stretch>
            <a:fillRect/>
          </a:stretch>
        </p:blipFill>
        <p:spPr>
          <a:xfrm rot="7561604">
            <a:off x="2938177" y="1831955"/>
            <a:ext cx="187325" cy="187325"/>
          </a:xfrm>
          <a:prstGeom prst="rect">
            <a:avLst/>
          </a:prstGeom>
        </p:spPr>
      </p:pic>
      <p:pic>
        <p:nvPicPr>
          <p:cNvPr id="13317" name="Picture 13316">
            <a:extLst>
              <a:ext uri="{FF2B5EF4-FFF2-40B4-BE49-F238E27FC236}">
                <a16:creationId xmlns:a16="http://schemas.microsoft.com/office/drawing/2014/main" id="{E8432012-80DF-9AAB-0F8F-164425717338}"/>
              </a:ext>
            </a:extLst>
          </p:cNvPr>
          <p:cNvPicPr>
            <a:picLocks noChangeAspect="1"/>
          </p:cNvPicPr>
          <p:nvPr/>
        </p:nvPicPr>
        <p:blipFill>
          <a:blip r:embed="rId7"/>
          <a:stretch>
            <a:fillRect/>
          </a:stretch>
        </p:blipFill>
        <p:spPr>
          <a:xfrm rot="780830" flipH="1">
            <a:off x="2919249" y="1602956"/>
            <a:ext cx="581309" cy="608023"/>
          </a:xfrm>
          <a:prstGeom prst="rect">
            <a:avLst/>
          </a:prstGeom>
        </p:spPr>
      </p:pic>
      <p:pic>
        <p:nvPicPr>
          <p:cNvPr id="13316" name="Picture 13315">
            <a:extLst>
              <a:ext uri="{FF2B5EF4-FFF2-40B4-BE49-F238E27FC236}">
                <a16:creationId xmlns:a16="http://schemas.microsoft.com/office/drawing/2014/main" id="{362CDEBE-3453-A929-4EF7-BB487ED483BD}"/>
              </a:ext>
            </a:extLst>
          </p:cNvPr>
          <p:cNvPicPr>
            <a:picLocks noChangeAspect="1"/>
          </p:cNvPicPr>
          <p:nvPr/>
        </p:nvPicPr>
        <p:blipFill>
          <a:blip r:embed="rId8"/>
          <a:stretch>
            <a:fillRect/>
          </a:stretch>
        </p:blipFill>
        <p:spPr>
          <a:xfrm>
            <a:off x="816656" y="3478216"/>
            <a:ext cx="1174541" cy="1174541"/>
          </a:xfrm>
          <a:prstGeom prst="rect">
            <a:avLst/>
          </a:prstGeom>
        </p:spPr>
      </p:pic>
      <p:pic>
        <p:nvPicPr>
          <p:cNvPr id="13315" name="Picture 13314">
            <a:extLst>
              <a:ext uri="{FF2B5EF4-FFF2-40B4-BE49-F238E27FC236}">
                <a16:creationId xmlns:a16="http://schemas.microsoft.com/office/drawing/2014/main" id="{3787C6A0-009A-EB1A-A97D-78BE6F07D700}"/>
              </a:ext>
            </a:extLst>
          </p:cNvPr>
          <p:cNvPicPr>
            <a:picLocks noChangeAspect="1"/>
          </p:cNvPicPr>
          <p:nvPr/>
        </p:nvPicPr>
        <p:blipFill>
          <a:blip r:embed="rId9"/>
          <a:stretch>
            <a:fillRect/>
          </a:stretch>
        </p:blipFill>
        <p:spPr>
          <a:xfrm rot="16200000">
            <a:off x="5511918" y="3784604"/>
            <a:ext cx="1168162" cy="1168162"/>
          </a:xfrm>
          <a:prstGeom prst="rect">
            <a:avLst/>
          </a:prstGeom>
        </p:spPr>
      </p:pic>
      <p:pic>
        <p:nvPicPr>
          <p:cNvPr id="13313" name="Picture 13312">
            <a:extLst>
              <a:ext uri="{FF2B5EF4-FFF2-40B4-BE49-F238E27FC236}">
                <a16:creationId xmlns:a16="http://schemas.microsoft.com/office/drawing/2014/main" id="{B89401F1-8CFD-44B8-0DDF-0B8C5EC54637}"/>
              </a:ext>
            </a:extLst>
          </p:cNvPr>
          <p:cNvPicPr>
            <a:picLocks noChangeAspect="1"/>
          </p:cNvPicPr>
          <p:nvPr/>
        </p:nvPicPr>
        <p:blipFill>
          <a:blip r:embed="rId10"/>
          <a:stretch>
            <a:fillRect/>
          </a:stretch>
        </p:blipFill>
        <p:spPr>
          <a:xfrm>
            <a:off x="9429544" y="3445066"/>
            <a:ext cx="1086091" cy="1086091"/>
          </a:xfrm>
          <a:prstGeom prst="rect">
            <a:avLst/>
          </a:prstGeom>
        </p:spPr>
      </p:pic>
      <p:sp>
        <p:nvSpPr>
          <p:cNvPr id="40" name="Rounded Rectangle 9">
            <a:extLst>
              <a:ext uri="{FF2B5EF4-FFF2-40B4-BE49-F238E27FC236}">
                <a16:creationId xmlns:a16="http://schemas.microsoft.com/office/drawing/2014/main" id="{54C36E63-361E-6B88-9515-4329727ACD32}"/>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11</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11">
            <a:extLst>
              <a:ext uri="{96DAC541-7B7A-43D3-8B79-37D633B846F1}">
                <asvg:svgBlip xmlns:asvg="http://schemas.microsoft.com/office/drawing/2016/SVG/main" r:embed="rId12"/>
              </a:ext>
            </a:extLst>
          </a:blip>
          <a:stretch>
            <a:fillRect/>
          </a:stretch>
        </p:blipFill>
        <p:spPr>
          <a:xfrm rot="1035709" flipH="1">
            <a:off x="5658635" y="3164876"/>
            <a:ext cx="245546" cy="428031"/>
          </a:xfrm>
        </p:spPr>
      </p:pic>
      <p:sp>
        <p:nvSpPr>
          <p:cNvPr id="24" name="Rounded Rectangle 9">
            <a:extLst>
              <a:ext uri="{FF2B5EF4-FFF2-40B4-BE49-F238E27FC236}">
                <a16:creationId xmlns:a16="http://schemas.microsoft.com/office/drawing/2014/main" id="{62B3E502-4F3E-9266-1051-18F62B51CA96}"/>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flipH="1" flipV="1">
            <a:off x="5949605" y="3313350"/>
            <a:ext cx="12929" cy="266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35625" y="3216775"/>
            <a:ext cx="320749" cy="261441"/>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5066953" y="3195654"/>
            <a:ext cx="1847487"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sp>
        <p:nvSpPr>
          <p:cNvPr id="33" name="Rounded Rectangle 9">
            <a:extLst>
              <a:ext uri="{FF2B5EF4-FFF2-40B4-BE49-F238E27FC236}">
                <a16:creationId xmlns:a16="http://schemas.microsoft.com/office/drawing/2014/main" id="{FF8F78D2-1D34-B99B-D8B6-FC9342707A49}"/>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14"/>
          <a:stretch>
            <a:fillRect/>
          </a:stretch>
        </p:blipFill>
        <p:spPr>
          <a:xfrm>
            <a:off x="5974386" y="3225882"/>
            <a:ext cx="243227" cy="243227"/>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6710548"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High popularity and high volume</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4838" y="3234342"/>
            <a:ext cx="402322" cy="226306"/>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9">
            <a:extLst>
              <a:ext uri="{FF2B5EF4-FFF2-40B4-BE49-F238E27FC236}">
                <a16:creationId xmlns:a16="http://schemas.microsoft.com/office/drawing/2014/main" id="{69E6A346-B7AD-8D4D-B748-778B41509D7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84786" y="3154631"/>
            <a:ext cx="422427" cy="385729"/>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2828253"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Forefront of technological advancements</a:t>
            </a:r>
          </a:p>
        </p:txBody>
      </p:sp>
      <p:sp>
        <p:nvSpPr>
          <p:cNvPr id="51" name="Rounded Rectangle 9">
            <a:extLst>
              <a:ext uri="{FF2B5EF4-FFF2-40B4-BE49-F238E27FC236}">
                <a16:creationId xmlns:a16="http://schemas.microsoft.com/office/drawing/2014/main" id="{C6DACF0D-D466-BD6C-04EC-8FACC44780BA}"/>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12997" y="3264493"/>
            <a:ext cx="166004" cy="166004"/>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8653495"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Major price changes (71000% all time)</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75136" y="3246425"/>
            <a:ext cx="241726" cy="202140"/>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9">
            <a:extLst>
              <a:ext uri="{FF2B5EF4-FFF2-40B4-BE49-F238E27FC236}">
                <a16:creationId xmlns:a16="http://schemas.microsoft.com/office/drawing/2014/main" id="{6923D549-9043-C7C7-7D36-4F8C3F93C102}"/>
              </a:ext>
            </a:extLst>
          </p:cNvPr>
          <p:cNvSpPr/>
          <p:nvPr/>
        </p:nvSpPr>
        <p:spPr>
          <a:xfrm>
            <a:off x="4771201"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Seen significant volatility from tech stock boom</a:t>
            </a:r>
          </a:p>
        </p:txBody>
      </p:sp>
      <p:sp>
        <p:nvSpPr>
          <p:cNvPr id="58" name="Rounded Rectangle 9">
            <a:extLst>
              <a:ext uri="{FF2B5EF4-FFF2-40B4-BE49-F238E27FC236}">
                <a16:creationId xmlns:a16="http://schemas.microsoft.com/office/drawing/2014/main" id="{49AED211-7BD9-EE28-FBEE-DC529C783F2B}"/>
              </a:ext>
            </a:extLst>
          </p:cNvPr>
          <p:cNvSpPr/>
          <p:nvPr/>
        </p:nvSpPr>
        <p:spPr>
          <a:xfrm>
            <a:off x="887933" y="4433355"/>
            <a:ext cx="2650572" cy="576267"/>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Large data point size (over 10,000 rows worth of data)</a:t>
            </a:r>
          </a:p>
        </p:txBody>
      </p:sp>
      <p:cxnSp>
        <p:nvCxnSpPr>
          <p:cNvPr id="22" name="Straight Connector 21">
            <a:extLst>
              <a:ext uri="{FF2B5EF4-FFF2-40B4-BE49-F238E27FC236}">
                <a16:creationId xmlns:a16="http://schemas.microsoft.com/office/drawing/2014/main" id="{E522C8B7-CE04-E0AC-1767-9FB1A5F3C8DE}"/>
              </a:ext>
            </a:extLst>
          </p:cNvPr>
          <p:cNvCxnSpPr>
            <a:cxnSpLocks/>
          </p:cNvCxnSpPr>
          <p:nvPr/>
        </p:nvCxnSpPr>
        <p:spPr>
          <a:xfrm flipH="1">
            <a:off x="6107723" y="3398950"/>
            <a:ext cx="9023" cy="165133"/>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CAA014-287A-E8F7-9B27-B50AC9DE6361}"/>
              </a:ext>
            </a:extLst>
          </p:cNvPr>
          <p:cNvCxnSpPr>
            <a:cxnSpLocks/>
          </p:cNvCxnSpPr>
          <p:nvPr/>
        </p:nvCxnSpPr>
        <p:spPr>
          <a:xfrm>
            <a:off x="6106523" y="3385181"/>
            <a:ext cx="1200" cy="17890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D8261B-52F1-C451-8E68-51514BE31096}"/>
              </a:ext>
            </a:extLst>
          </p:cNvPr>
          <p:cNvCxnSpPr>
            <a:cxnSpLocks/>
          </p:cNvCxnSpPr>
          <p:nvPr/>
        </p:nvCxnSpPr>
        <p:spPr>
          <a:xfrm>
            <a:off x="6107723" y="3206034"/>
            <a:ext cx="0" cy="35804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FB8FFE-C1CC-34BA-DB6D-189F522900A3}"/>
              </a:ext>
            </a:extLst>
          </p:cNvPr>
          <p:cNvCxnSpPr>
            <a:cxnSpLocks/>
          </p:cNvCxnSpPr>
          <p:nvPr/>
        </p:nvCxnSpPr>
        <p:spPr>
          <a:xfrm>
            <a:off x="6107723" y="3172338"/>
            <a:ext cx="0" cy="39174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6F822D-EF50-054B-66C8-5117EC240DD5}"/>
              </a:ext>
            </a:extLst>
          </p:cNvPr>
          <p:cNvCxnSpPr>
            <a:cxnSpLocks/>
          </p:cNvCxnSpPr>
          <p:nvPr/>
        </p:nvCxnSpPr>
        <p:spPr>
          <a:xfrm>
            <a:off x="6107723" y="3279917"/>
            <a:ext cx="0" cy="28416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C148D-3D64-EC7C-571F-91E372E7B286}"/>
              </a:ext>
            </a:extLst>
          </p:cNvPr>
          <p:cNvCxnSpPr>
            <a:cxnSpLocks/>
          </p:cNvCxnSpPr>
          <p:nvPr/>
        </p:nvCxnSpPr>
        <p:spPr>
          <a:xfrm>
            <a:off x="6107723" y="3219378"/>
            <a:ext cx="0" cy="344705"/>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CEA9FF-AAD7-C5C2-6CFF-CE70DFA26080}"/>
              </a:ext>
            </a:extLst>
          </p:cNvPr>
          <p:cNvCxnSpPr>
            <a:cxnSpLocks/>
          </p:cNvCxnSpPr>
          <p:nvPr/>
        </p:nvCxnSpPr>
        <p:spPr>
          <a:xfrm>
            <a:off x="6107723" y="3237606"/>
            <a:ext cx="0" cy="32647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Rounded Rectangle 9">
            <a:extLst>
              <a:ext uri="{FF2B5EF4-FFF2-40B4-BE49-F238E27FC236}">
                <a16:creationId xmlns:a16="http://schemas.microsoft.com/office/drawing/2014/main" id="{31D81EE4-FF9C-9FC4-F5C8-9DCEFF190357}"/>
              </a:ext>
            </a:extLst>
          </p:cNvPr>
          <p:cNvSpPr/>
          <p:nvPr/>
        </p:nvSpPr>
        <p:spPr>
          <a:xfrm>
            <a:off x="4412732" y="3030748"/>
            <a:ext cx="3408027" cy="696286"/>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Reasons for choosing Apple</a:t>
            </a:r>
          </a:p>
        </p:txBody>
      </p:sp>
    </p:spTree>
    <p:extLst>
      <p:ext uri="{BB962C8B-B14F-4D97-AF65-F5344CB8AC3E}">
        <p14:creationId xmlns:p14="http://schemas.microsoft.com/office/powerpoint/2010/main" val="30657364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770C8B-FBB1-93E9-56B9-31DF2859C4B6}"/>
              </a:ext>
            </a:extLst>
          </p:cNvPr>
          <p:cNvGrpSpPr/>
          <p:nvPr/>
        </p:nvGrpSpPr>
        <p:grpSpPr>
          <a:xfrm>
            <a:off x="7839081" y="1769696"/>
            <a:ext cx="396133" cy="119704"/>
            <a:chOff x="7176934" y="795614"/>
            <a:chExt cx="1587711" cy="797653"/>
          </a:xfrm>
        </p:grpSpPr>
        <p:pic>
          <p:nvPicPr>
            <p:cNvPr id="17" name="Picture 16">
              <a:extLst>
                <a:ext uri="{FF2B5EF4-FFF2-40B4-BE49-F238E27FC236}">
                  <a16:creationId xmlns:a16="http://schemas.microsoft.com/office/drawing/2014/main" id="{CDD45C02-5AA6-018E-2DE2-47820EDA7DB2}"/>
                </a:ext>
              </a:extLst>
            </p:cNvPr>
            <p:cNvPicPr>
              <a:picLocks noChangeAspect="1"/>
            </p:cNvPicPr>
            <p:nvPr/>
          </p:nvPicPr>
          <p:blipFill>
            <a:blip r:embed="rId3"/>
            <a:stretch>
              <a:fillRect/>
            </a:stretch>
          </p:blipFill>
          <p:spPr>
            <a:xfrm>
              <a:off x="7176934" y="1140757"/>
              <a:ext cx="400818" cy="400818"/>
            </a:xfrm>
            <a:prstGeom prst="rect">
              <a:avLst/>
            </a:prstGeom>
          </p:spPr>
        </p:pic>
        <p:pic>
          <p:nvPicPr>
            <p:cNvPr id="18" name="Picture 17">
              <a:extLst>
                <a:ext uri="{FF2B5EF4-FFF2-40B4-BE49-F238E27FC236}">
                  <a16:creationId xmlns:a16="http://schemas.microsoft.com/office/drawing/2014/main" id="{8FB1C0C6-9D94-81EC-D8DD-1FD8B6DB27BC}"/>
                </a:ext>
              </a:extLst>
            </p:cNvPr>
            <p:cNvPicPr>
              <a:picLocks noChangeAspect="1"/>
            </p:cNvPicPr>
            <p:nvPr/>
          </p:nvPicPr>
          <p:blipFill>
            <a:blip r:embed="rId3"/>
            <a:stretch>
              <a:fillRect/>
            </a:stretch>
          </p:blipFill>
          <p:spPr>
            <a:xfrm>
              <a:off x="8363827" y="1146392"/>
              <a:ext cx="400818" cy="400818"/>
            </a:xfrm>
            <a:prstGeom prst="rect">
              <a:avLst/>
            </a:prstGeom>
          </p:spPr>
        </p:pic>
        <p:pic>
          <p:nvPicPr>
            <p:cNvPr id="19" name="Picture 18">
              <a:extLst>
                <a:ext uri="{FF2B5EF4-FFF2-40B4-BE49-F238E27FC236}">
                  <a16:creationId xmlns:a16="http://schemas.microsoft.com/office/drawing/2014/main" id="{38E575C2-6C19-E8A7-CB71-C958C01C4AFE}"/>
                </a:ext>
              </a:extLst>
            </p:cNvPr>
            <p:cNvPicPr>
              <a:picLocks noChangeAspect="1"/>
            </p:cNvPicPr>
            <p:nvPr/>
          </p:nvPicPr>
          <p:blipFill>
            <a:blip r:embed="rId4"/>
            <a:stretch>
              <a:fillRect/>
            </a:stretch>
          </p:blipFill>
          <p:spPr>
            <a:xfrm>
              <a:off x="7571963" y="795614"/>
              <a:ext cx="797653" cy="797653"/>
            </a:xfrm>
            <a:prstGeom prst="rect">
              <a:avLst/>
            </a:prstGeom>
          </p:spPr>
        </p:pic>
      </p:grpSp>
      <p:sp>
        <p:nvSpPr>
          <p:cNvPr id="6" name="Rectangle 5">
            <a:extLst>
              <a:ext uri="{FF2B5EF4-FFF2-40B4-BE49-F238E27FC236}">
                <a16:creationId xmlns:a16="http://schemas.microsoft.com/office/drawing/2014/main" id="{7F4E0146-41BE-42DB-4E06-A9D0220DF455}"/>
              </a:ext>
            </a:extLst>
          </p:cNvPr>
          <p:cNvSpPr/>
          <p:nvPr/>
        </p:nvSpPr>
        <p:spPr>
          <a:xfrm>
            <a:off x="9545934" y="4448216"/>
            <a:ext cx="19048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D2C883-82A7-B07E-4E43-6067695DCEE4}"/>
              </a:ext>
            </a:extLst>
          </p:cNvPr>
          <p:cNvSpPr/>
          <p:nvPr/>
        </p:nvSpPr>
        <p:spPr>
          <a:xfrm>
            <a:off x="9872105" y="4447333"/>
            <a:ext cx="190485" cy="466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B4EC54-792E-297C-BC26-8FF4B31A7E0E}"/>
              </a:ext>
            </a:extLst>
          </p:cNvPr>
          <p:cNvSpPr/>
          <p:nvPr/>
        </p:nvSpPr>
        <p:spPr>
          <a:xfrm>
            <a:off x="10189462" y="4433355"/>
            <a:ext cx="190485" cy="60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13315">
            <a:extLst>
              <a:ext uri="{FF2B5EF4-FFF2-40B4-BE49-F238E27FC236}">
                <a16:creationId xmlns:a16="http://schemas.microsoft.com/office/drawing/2014/main" id="{362CDEBE-3453-A929-4EF7-BB487ED483BD}"/>
              </a:ext>
            </a:extLst>
          </p:cNvPr>
          <p:cNvPicPr>
            <a:picLocks noChangeAspect="1"/>
          </p:cNvPicPr>
          <p:nvPr/>
        </p:nvPicPr>
        <p:blipFill>
          <a:blip r:embed="rId6"/>
          <a:stretch>
            <a:fillRect/>
          </a:stretch>
        </p:blipFill>
        <p:spPr>
          <a:xfrm>
            <a:off x="816656" y="3478216"/>
            <a:ext cx="1174541" cy="1174541"/>
          </a:xfrm>
          <a:prstGeom prst="rect">
            <a:avLst/>
          </a:prstGeom>
        </p:spPr>
      </p:pic>
      <p:pic>
        <p:nvPicPr>
          <p:cNvPr id="13315" name="Picture 13314">
            <a:extLst>
              <a:ext uri="{FF2B5EF4-FFF2-40B4-BE49-F238E27FC236}">
                <a16:creationId xmlns:a16="http://schemas.microsoft.com/office/drawing/2014/main" id="{3787C6A0-009A-EB1A-A97D-78BE6F07D700}"/>
              </a:ext>
            </a:extLst>
          </p:cNvPr>
          <p:cNvPicPr>
            <a:picLocks noChangeAspect="1"/>
          </p:cNvPicPr>
          <p:nvPr/>
        </p:nvPicPr>
        <p:blipFill>
          <a:blip r:embed="rId7"/>
          <a:stretch>
            <a:fillRect/>
          </a:stretch>
        </p:blipFill>
        <p:spPr>
          <a:xfrm rot="16200000">
            <a:off x="5511918" y="3784604"/>
            <a:ext cx="1168162" cy="1168162"/>
          </a:xfrm>
          <a:prstGeom prst="rect">
            <a:avLst/>
          </a:prstGeom>
        </p:spPr>
      </p:pic>
      <p:pic>
        <p:nvPicPr>
          <p:cNvPr id="13313" name="Picture 13312">
            <a:extLst>
              <a:ext uri="{FF2B5EF4-FFF2-40B4-BE49-F238E27FC236}">
                <a16:creationId xmlns:a16="http://schemas.microsoft.com/office/drawing/2014/main" id="{B89401F1-8CFD-44B8-0DDF-0B8C5EC54637}"/>
              </a:ext>
            </a:extLst>
          </p:cNvPr>
          <p:cNvPicPr>
            <a:picLocks noChangeAspect="1"/>
          </p:cNvPicPr>
          <p:nvPr/>
        </p:nvPicPr>
        <p:blipFill>
          <a:blip r:embed="rId8"/>
          <a:stretch>
            <a:fillRect/>
          </a:stretch>
        </p:blipFill>
        <p:spPr>
          <a:xfrm>
            <a:off x="9429544" y="3445066"/>
            <a:ext cx="1086091" cy="1086091"/>
          </a:xfrm>
          <a:prstGeom prst="rect">
            <a:avLst/>
          </a:prstGeom>
        </p:spPr>
      </p:pic>
      <p:sp>
        <p:nvSpPr>
          <p:cNvPr id="40" name="Rounded Rectangle 9">
            <a:extLst>
              <a:ext uri="{FF2B5EF4-FFF2-40B4-BE49-F238E27FC236}">
                <a16:creationId xmlns:a16="http://schemas.microsoft.com/office/drawing/2014/main" id="{54C36E63-361E-6B88-9515-4329727ACD32}"/>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12</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9">
            <a:extLst>
              <a:ext uri="{96DAC541-7B7A-43D3-8B79-37D633B846F1}">
                <asvg:svgBlip xmlns:asvg="http://schemas.microsoft.com/office/drawing/2016/SVG/main" r:embed="rId10"/>
              </a:ext>
            </a:extLst>
          </a:blip>
          <a:stretch>
            <a:fillRect/>
          </a:stretch>
        </p:blipFill>
        <p:spPr>
          <a:xfrm rot="1035709" flipH="1">
            <a:off x="5658635" y="3164876"/>
            <a:ext cx="245546" cy="428031"/>
          </a:xfrm>
        </p:spPr>
      </p:pic>
      <p:sp>
        <p:nvSpPr>
          <p:cNvPr id="24" name="Rounded Rectangle 9">
            <a:extLst>
              <a:ext uri="{FF2B5EF4-FFF2-40B4-BE49-F238E27FC236}">
                <a16:creationId xmlns:a16="http://schemas.microsoft.com/office/drawing/2014/main" id="{62B3E502-4F3E-9266-1051-18F62B51CA96}"/>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flipH="1" flipV="1">
            <a:off x="5949605" y="3313350"/>
            <a:ext cx="12929" cy="266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5625" y="3216775"/>
            <a:ext cx="320749" cy="261441"/>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5066953" y="3195654"/>
            <a:ext cx="1847487"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sp>
        <p:nvSpPr>
          <p:cNvPr id="33" name="Rounded Rectangle 9">
            <a:extLst>
              <a:ext uri="{FF2B5EF4-FFF2-40B4-BE49-F238E27FC236}">
                <a16:creationId xmlns:a16="http://schemas.microsoft.com/office/drawing/2014/main" id="{FF8F78D2-1D34-B99B-D8B6-FC9342707A49}"/>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12"/>
          <a:stretch>
            <a:fillRect/>
          </a:stretch>
        </p:blipFill>
        <p:spPr>
          <a:xfrm>
            <a:off x="5974386" y="3225882"/>
            <a:ext cx="243227" cy="243227"/>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6710548"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High popularity and high volume</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4838" y="3234342"/>
            <a:ext cx="402322" cy="226306"/>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9">
            <a:extLst>
              <a:ext uri="{FF2B5EF4-FFF2-40B4-BE49-F238E27FC236}">
                <a16:creationId xmlns:a16="http://schemas.microsoft.com/office/drawing/2014/main" id="{69E6A346-B7AD-8D4D-B748-778B41509D7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84786" y="3154631"/>
            <a:ext cx="422427" cy="385729"/>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2828253"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Forefront of technological advancements</a:t>
            </a:r>
          </a:p>
        </p:txBody>
      </p:sp>
      <p:sp>
        <p:nvSpPr>
          <p:cNvPr id="51" name="Rounded Rectangle 9">
            <a:extLst>
              <a:ext uri="{FF2B5EF4-FFF2-40B4-BE49-F238E27FC236}">
                <a16:creationId xmlns:a16="http://schemas.microsoft.com/office/drawing/2014/main" id="{C6DACF0D-D466-BD6C-04EC-8FACC44780BA}"/>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2997" y="3264493"/>
            <a:ext cx="166004" cy="166004"/>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8653495"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Major price changes (71000% all time)</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75136" y="3246425"/>
            <a:ext cx="241726" cy="202140"/>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9">
            <a:extLst>
              <a:ext uri="{FF2B5EF4-FFF2-40B4-BE49-F238E27FC236}">
                <a16:creationId xmlns:a16="http://schemas.microsoft.com/office/drawing/2014/main" id="{6923D549-9043-C7C7-7D36-4F8C3F93C102}"/>
              </a:ext>
            </a:extLst>
          </p:cNvPr>
          <p:cNvSpPr/>
          <p:nvPr/>
        </p:nvSpPr>
        <p:spPr>
          <a:xfrm>
            <a:off x="4771201"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Seen significant volatility from tech stock boom</a:t>
            </a:r>
          </a:p>
        </p:txBody>
      </p:sp>
      <p:sp>
        <p:nvSpPr>
          <p:cNvPr id="58" name="Rounded Rectangle 9">
            <a:extLst>
              <a:ext uri="{FF2B5EF4-FFF2-40B4-BE49-F238E27FC236}">
                <a16:creationId xmlns:a16="http://schemas.microsoft.com/office/drawing/2014/main" id="{49AED211-7BD9-EE28-FBEE-DC529C783F2B}"/>
              </a:ext>
            </a:extLst>
          </p:cNvPr>
          <p:cNvSpPr/>
          <p:nvPr/>
        </p:nvSpPr>
        <p:spPr>
          <a:xfrm>
            <a:off x="887933" y="4433355"/>
            <a:ext cx="2650572" cy="576267"/>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Large data point size (over 10,000 rows worth of data)</a:t>
            </a:r>
          </a:p>
        </p:txBody>
      </p:sp>
      <p:cxnSp>
        <p:nvCxnSpPr>
          <p:cNvPr id="22" name="Straight Connector 21">
            <a:extLst>
              <a:ext uri="{FF2B5EF4-FFF2-40B4-BE49-F238E27FC236}">
                <a16:creationId xmlns:a16="http://schemas.microsoft.com/office/drawing/2014/main" id="{E522C8B7-CE04-E0AC-1767-9FB1A5F3C8DE}"/>
              </a:ext>
            </a:extLst>
          </p:cNvPr>
          <p:cNvCxnSpPr>
            <a:cxnSpLocks/>
          </p:cNvCxnSpPr>
          <p:nvPr/>
        </p:nvCxnSpPr>
        <p:spPr>
          <a:xfrm flipH="1">
            <a:off x="6107723" y="3398950"/>
            <a:ext cx="9023" cy="165133"/>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CAA014-287A-E8F7-9B27-B50AC9DE6361}"/>
              </a:ext>
            </a:extLst>
          </p:cNvPr>
          <p:cNvCxnSpPr>
            <a:cxnSpLocks/>
          </p:cNvCxnSpPr>
          <p:nvPr/>
        </p:nvCxnSpPr>
        <p:spPr>
          <a:xfrm>
            <a:off x="6106523" y="3385181"/>
            <a:ext cx="1200" cy="17890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D8261B-52F1-C451-8E68-51514BE31096}"/>
              </a:ext>
            </a:extLst>
          </p:cNvPr>
          <p:cNvCxnSpPr>
            <a:cxnSpLocks/>
          </p:cNvCxnSpPr>
          <p:nvPr/>
        </p:nvCxnSpPr>
        <p:spPr>
          <a:xfrm>
            <a:off x="6107723" y="3206034"/>
            <a:ext cx="0" cy="35804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FB8FFE-C1CC-34BA-DB6D-189F522900A3}"/>
              </a:ext>
            </a:extLst>
          </p:cNvPr>
          <p:cNvCxnSpPr>
            <a:cxnSpLocks/>
          </p:cNvCxnSpPr>
          <p:nvPr/>
        </p:nvCxnSpPr>
        <p:spPr>
          <a:xfrm>
            <a:off x="6107723" y="3172338"/>
            <a:ext cx="0" cy="39174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6F822D-EF50-054B-66C8-5117EC240DD5}"/>
              </a:ext>
            </a:extLst>
          </p:cNvPr>
          <p:cNvCxnSpPr>
            <a:cxnSpLocks/>
          </p:cNvCxnSpPr>
          <p:nvPr/>
        </p:nvCxnSpPr>
        <p:spPr>
          <a:xfrm>
            <a:off x="6107723" y="3279917"/>
            <a:ext cx="0" cy="28416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C148D-3D64-EC7C-571F-91E372E7B286}"/>
              </a:ext>
            </a:extLst>
          </p:cNvPr>
          <p:cNvCxnSpPr>
            <a:cxnSpLocks/>
          </p:cNvCxnSpPr>
          <p:nvPr/>
        </p:nvCxnSpPr>
        <p:spPr>
          <a:xfrm>
            <a:off x="6107723" y="3219378"/>
            <a:ext cx="0" cy="344705"/>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CEA9FF-AAD7-C5C2-6CFF-CE70DFA26080}"/>
              </a:ext>
            </a:extLst>
          </p:cNvPr>
          <p:cNvCxnSpPr>
            <a:cxnSpLocks/>
          </p:cNvCxnSpPr>
          <p:nvPr/>
        </p:nvCxnSpPr>
        <p:spPr>
          <a:xfrm>
            <a:off x="6107723" y="3237606"/>
            <a:ext cx="0" cy="32647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Rounded Rectangle 9">
            <a:extLst>
              <a:ext uri="{FF2B5EF4-FFF2-40B4-BE49-F238E27FC236}">
                <a16:creationId xmlns:a16="http://schemas.microsoft.com/office/drawing/2014/main" id="{31D81EE4-FF9C-9FC4-F5C8-9DCEFF190357}"/>
              </a:ext>
            </a:extLst>
          </p:cNvPr>
          <p:cNvSpPr/>
          <p:nvPr/>
        </p:nvSpPr>
        <p:spPr>
          <a:xfrm>
            <a:off x="4412732" y="3030748"/>
            <a:ext cx="3408027" cy="696286"/>
          </a:xfrm>
          <a:prstGeom prst="roundRect">
            <a:avLst/>
          </a:prstGeom>
          <a:solidFill>
            <a:srgbClr val="584F8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Reasons for choosing Apple</a:t>
            </a:r>
          </a:p>
        </p:txBody>
      </p:sp>
      <p:pic>
        <p:nvPicPr>
          <p:cNvPr id="13" name="Picture 12">
            <a:extLst>
              <a:ext uri="{FF2B5EF4-FFF2-40B4-BE49-F238E27FC236}">
                <a16:creationId xmlns:a16="http://schemas.microsoft.com/office/drawing/2014/main" id="{9A771107-1BF9-53E7-FE23-3E69A5B6EDDB}"/>
              </a:ext>
            </a:extLst>
          </p:cNvPr>
          <p:cNvPicPr>
            <a:picLocks noChangeAspect="1"/>
          </p:cNvPicPr>
          <p:nvPr/>
        </p:nvPicPr>
        <p:blipFill>
          <a:blip r:embed="rId17"/>
          <a:stretch>
            <a:fillRect/>
          </a:stretch>
        </p:blipFill>
        <p:spPr>
          <a:xfrm rot="17997655">
            <a:off x="3279658" y="1467914"/>
            <a:ext cx="187325" cy="187325"/>
          </a:xfrm>
          <a:prstGeom prst="rect">
            <a:avLst/>
          </a:prstGeom>
        </p:spPr>
      </p:pic>
      <p:pic>
        <p:nvPicPr>
          <p:cNvPr id="14" name="Picture 13">
            <a:extLst>
              <a:ext uri="{FF2B5EF4-FFF2-40B4-BE49-F238E27FC236}">
                <a16:creationId xmlns:a16="http://schemas.microsoft.com/office/drawing/2014/main" id="{7D025C38-75DF-E57B-52F2-8FC84FA6BE55}"/>
              </a:ext>
            </a:extLst>
          </p:cNvPr>
          <p:cNvPicPr>
            <a:picLocks noChangeAspect="1"/>
          </p:cNvPicPr>
          <p:nvPr/>
        </p:nvPicPr>
        <p:blipFill>
          <a:blip r:embed="rId17"/>
          <a:stretch>
            <a:fillRect/>
          </a:stretch>
        </p:blipFill>
        <p:spPr>
          <a:xfrm rot="7561604">
            <a:off x="2921475" y="1486564"/>
            <a:ext cx="187325" cy="187325"/>
          </a:xfrm>
          <a:prstGeom prst="rect">
            <a:avLst/>
          </a:prstGeom>
        </p:spPr>
      </p:pic>
      <p:pic>
        <p:nvPicPr>
          <p:cNvPr id="15" name="Picture 14">
            <a:extLst>
              <a:ext uri="{FF2B5EF4-FFF2-40B4-BE49-F238E27FC236}">
                <a16:creationId xmlns:a16="http://schemas.microsoft.com/office/drawing/2014/main" id="{9F4C2F04-C5A0-FE20-A02C-ED7400B8512B}"/>
              </a:ext>
            </a:extLst>
          </p:cNvPr>
          <p:cNvPicPr>
            <a:picLocks noChangeAspect="1"/>
          </p:cNvPicPr>
          <p:nvPr/>
        </p:nvPicPr>
        <p:blipFill>
          <a:blip r:embed="rId18"/>
          <a:stretch>
            <a:fillRect/>
          </a:stretch>
        </p:blipFill>
        <p:spPr>
          <a:xfrm rot="1666237" flipH="1">
            <a:off x="3864199" y="797619"/>
            <a:ext cx="581309" cy="608023"/>
          </a:xfrm>
          <a:prstGeom prst="rect">
            <a:avLst/>
          </a:prstGeom>
        </p:spPr>
      </p:pic>
    </p:spTree>
    <p:extLst>
      <p:ext uri="{BB962C8B-B14F-4D97-AF65-F5344CB8AC3E}">
        <p14:creationId xmlns:p14="http://schemas.microsoft.com/office/powerpoint/2010/main" val="28193264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4C2F04-C5A0-FE20-A02C-ED7400B8512B}"/>
              </a:ext>
            </a:extLst>
          </p:cNvPr>
          <p:cNvPicPr>
            <a:picLocks noChangeAspect="1"/>
          </p:cNvPicPr>
          <p:nvPr/>
        </p:nvPicPr>
        <p:blipFill>
          <a:blip r:embed="rId3"/>
          <a:stretch>
            <a:fillRect/>
          </a:stretch>
        </p:blipFill>
        <p:spPr>
          <a:xfrm rot="3917512" flipH="1">
            <a:off x="4723582" y="1611156"/>
            <a:ext cx="581309" cy="608023"/>
          </a:xfrm>
          <a:prstGeom prst="rect">
            <a:avLst/>
          </a:prstGeom>
        </p:spPr>
      </p:pic>
      <p:sp>
        <p:nvSpPr>
          <p:cNvPr id="6" name="Rectangle 5">
            <a:extLst>
              <a:ext uri="{FF2B5EF4-FFF2-40B4-BE49-F238E27FC236}">
                <a16:creationId xmlns:a16="http://schemas.microsoft.com/office/drawing/2014/main" id="{7F4E0146-41BE-42DB-4E06-A9D0220DF455}"/>
              </a:ext>
            </a:extLst>
          </p:cNvPr>
          <p:cNvSpPr/>
          <p:nvPr/>
        </p:nvSpPr>
        <p:spPr>
          <a:xfrm>
            <a:off x="9545934" y="4448216"/>
            <a:ext cx="19048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D2C883-82A7-B07E-4E43-6067695DCEE4}"/>
              </a:ext>
            </a:extLst>
          </p:cNvPr>
          <p:cNvSpPr/>
          <p:nvPr/>
        </p:nvSpPr>
        <p:spPr>
          <a:xfrm>
            <a:off x="9872105" y="4447333"/>
            <a:ext cx="190485" cy="466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B4EC54-792E-297C-BC26-8FF4B31A7E0E}"/>
              </a:ext>
            </a:extLst>
          </p:cNvPr>
          <p:cNvSpPr/>
          <p:nvPr/>
        </p:nvSpPr>
        <p:spPr>
          <a:xfrm>
            <a:off x="10189462" y="4433355"/>
            <a:ext cx="190485" cy="60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13315">
            <a:extLst>
              <a:ext uri="{FF2B5EF4-FFF2-40B4-BE49-F238E27FC236}">
                <a16:creationId xmlns:a16="http://schemas.microsoft.com/office/drawing/2014/main" id="{362CDEBE-3453-A929-4EF7-BB487ED483BD}"/>
              </a:ext>
            </a:extLst>
          </p:cNvPr>
          <p:cNvPicPr>
            <a:picLocks noChangeAspect="1"/>
          </p:cNvPicPr>
          <p:nvPr/>
        </p:nvPicPr>
        <p:blipFill>
          <a:blip r:embed="rId5"/>
          <a:stretch>
            <a:fillRect/>
          </a:stretch>
        </p:blipFill>
        <p:spPr>
          <a:xfrm>
            <a:off x="816656" y="3478216"/>
            <a:ext cx="1174541" cy="1174541"/>
          </a:xfrm>
          <a:prstGeom prst="rect">
            <a:avLst/>
          </a:prstGeom>
        </p:spPr>
      </p:pic>
      <p:pic>
        <p:nvPicPr>
          <p:cNvPr id="13315" name="Picture 13314">
            <a:extLst>
              <a:ext uri="{FF2B5EF4-FFF2-40B4-BE49-F238E27FC236}">
                <a16:creationId xmlns:a16="http://schemas.microsoft.com/office/drawing/2014/main" id="{3787C6A0-009A-EB1A-A97D-78BE6F07D700}"/>
              </a:ext>
            </a:extLst>
          </p:cNvPr>
          <p:cNvPicPr>
            <a:picLocks noChangeAspect="1"/>
          </p:cNvPicPr>
          <p:nvPr/>
        </p:nvPicPr>
        <p:blipFill>
          <a:blip r:embed="rId6"/>
          <a:stretch>
            <a:fillRect/>
          </a:stretch>
        </p:blipFill>
        <p:spPr>
          <a:xfrm rot="16200000">
            <a:off x="5511918" y="3784604"/>
            <a:ext cx="1168162" cy="1168162"/>
          </a:xfrm>
          <a:prstGeom prst="rect">
            <a:avLst/>
          </a:prstGeom>
        </p:spPr>
      </p:pic>
      <p:pic>
        <p:nvPicPr>
          <p:cNvPr id="13313" name="Picture 13312">
            <a:extLst>
              <a:ext uri="{FF2B5EF4-FFF2-40B4-BE49-F238E27FC236}">
                <a16:creationId xmlns:a16="http://schemas.microsoft.com/office/drawing/2014/main" id="{B89401F1-8CFD-44B8-0DDF-0B8C5EC54637}"/>
              </a:ext>
            </a:extLst>
          </p:cNvPr>
          <p:cNvPicPr>
            <a:picLocks noChangeAspect="1"/>
          </p:cNvPicPr>
          <p:nvPr/>
        </p:nvPicPr>
        <p:blipFill>
          <a:blip r:embed="rId7"/>
          <a:stretch>
            <a:fillRect/>
          </a:stretch>
        </p:blipFill>
        <p:spPr>
          <a:xfrm>
            <a:off x="9429544" y="3445066"/>
            <a:ext cx="1086091" cy="1086091"/>
          </a:xfrm>
          <a:prstGeom prst="rect">
            <a:avLst/>
          </a:prstGeom>
        </p:spPr>
      </p:pic>
      <p:sp>
        <p:nvSpPr>
          <p:cNvPr id="40" name="Rounded Rectangle 9">
            <a:extLst>
              <a:ext uri="{FF2B5EF4-FFF2-40B4-BE49-F238E27FC236}">
                <a16:creationId xmlns:a16="http://schemas.microsoft.com/office/drawing/2014/main" id="{54C36E63-361E-6B88-9515-4329727ACD32}"/>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13</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8">
            <a:extLst>
              <a:ext uri="{96DAC541-7B7A-43D3-8B79-37D633B846F1}">
                <asvg:svgBlip xmlns:asvg="http://schemas.microsoft.com/office/drawing/2016/SVG/main" r:embed="rId9"/>
              </a:ext>
            </a:extLst>
          </a:blip>
          <a:stretch>
            <a:fillRect/>
          </a:stretch>
        </p:blipFill>
        <p:spPr>
          <a:xfrm rot="1035709" flipH="1">
            <a:off x="5658635" y="3164876"/>
            <a:ext cx="245546" cy="428031"/>
          </a:xfrm>
        </p:spPr>
      </p:pic>
      <p:sp>
        <p:nvSpPr>
          <p:cNvPr id="24" name="Rounded Rectangle 9">
            <a:extLst>
              <a:ext uri="{FF2B5EF4-FFF2-40B4-BE49-F238E27FC236}">
                <a16:creationId xmlns:a16="http://schemas.microsoft.com/office/drawing/2014/main" id="{62B3E502-4F3E-9266-1051-18F62B51CA96}"/>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flipH="1" flipV="1">
            <a:off x="5949605" y="3313350"/>
            <a:ext cx="12929" cy="266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5625" y="3216775"/>
            <a:ext cx="320749" cy="261441"/>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5066953" y="3195654"/>
            <a:ext cx="1847487"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sp>
        <p:nvSpPr>
          <p:cNvPr id="33" name="Rounded Rectangle 9">
            <a:extLst>
              <a:ext uri="{FF2B5EF4-FFF2-40B4-BE49-F238E27FC236}">
                <a16:creationId xmlns:a16="http://schemas.microsoft.com/office/drawing/2014/main" id="{FF8F78D2-1D34-B99B-D8B6-FC9342707A49}"/>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11"/>
          <a:stretch>
            <a:fillRect/>
          </a:stretch>
        </p:blipFill>
        <p:spPr>
          <a:xfrm>
            <a:off x="5974386" y="3225882"/>
            <a:ext cx="243227" cy="243227"/>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6710548"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High popularity and high volume</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4838" y="3234342"/>
            <a:ext cx="402322" cy="226306"/>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9">
            <a:extLst>
              <a:ext uri="{FF2B5EF4-FFF2-40B4-BE49-F238E27FC236}">
                <a16:creationId xmlns:a16="http://schemas.microsoft.com/office/drawing/2014/main" id="{69E6A346-B7AD-8D4D-B748-778B41509D7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4786" y="3154631"/>
            <a:ext cx="422427" cy="385729"/>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2828253"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Forefront of technological advancements</a:t>
            </a:r>
          </a:p>
        </p:txBody>
      </p:sp>
      <p:sp>
        <p:nvSpPr>
          <p:cNvPr id="51" name="Rounded Rectangle 9">
            <a:extLst>
              <a:ext uri="{FF2B5EF4-FFF2-40B4-BE49-F238E27FC236}">
                <a16:creationId xmlns:a16="http://schemas.microsoft.com/office/drawing/2014/main" id="{C6DACF0D-D466-BD6C-04EC-8FACC44780BA}"/>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2997" y="3264493"/>
            <a:ext cx="166004" cy="166004"/>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8653495"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Major price changes (71000% all time)</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5136" y="3246425"/>
            <a:ext cx="241726" cy="202140"/>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9">
            <a:extLst>
              <a:ext uri="{FF2B5EF4-FFF2-40B4-BE49-F238E27FC236}">
                <a16:creationId xmlns:a16="http://schemas.microsoft.com/office/drawing/2014/main" id="{6923D549-9043-C7C7-7D36-4F8C3F93C102}"/>
              </a:ext>
            </a:extLst>
          </p:cNvPr>
          <p:cNvSpPr/>
          <p:nvPr/>
        </p:nvSpPr>
        <p:spPr>
          <a:xfrm>
            <a:off x="4771201"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Seen significant volatility from tech stock boom</a:t>
            </a:r>
          </a:p>
        </p:txBody>
      </p:sp>
      <p:sp>
        <p:nvSpPr>
          <p:cNvPr id="58" name="Rounded Rectangle 9">
            <a:extLst>
              <a:ext uri="{FF2B5EF4-FFF2-40B4-BE49-F238E27FC236}">
                <a16:creationId xmlns:a16="http://schemas.microsoft.com/office/drawing/2014/main" id="{49AED211-7BD9-EE28-FBEE-DC529C783F2B}"/>
              </a:ext>
            </a:extLst>
          </p:cNvPr>
          <p:cNvSpPr/>
          <p:nvPr/>
        </p:nvSpPr>
        <p:spPr>
          <a:xfrm>
            <a:off x="887933" y="4433355"/>
            <a:ext cx="2650572" cy="576267"/>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Large data point size (over 10,000 rows worth of data)</a:t>
            </a:r>
          </a:p>
        </p:txBody>
      </p:sp>
      <p:cxnSp>
        <p:nvCxnSpPr>
          <p:cNvPr id="22" name="Straight Connector 21">
            <a:extLst>
              <a:ext uri="{FF2B5EF4-FFF2-40B4-BE49-F238E27FC236}">
                <a16:creationId xmlns:a16="http://schemas.microsoft.com/office/drawing/2014/main" id="{E522C8B7-CE04-E0AC-1767-9FB1A5F3C8DE}"/>
              </a:ext>
            </a:extLst>
          </p:cNvPr>
          <p:cNvCxnSpPr>
            <a:cxnSpLocks/>
          </p:cNvCxnSpPr>
          <p:nvPr/>
        </p:nvCxnSpPr>
        <p:spPr>
          <a:xfrm flipH="1">
            <a:off x="6107723" y="3398950"/>
            <a:ext cx="9023" cy="165133"/>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CAA014-287A-E8F7-9B27-B50AC9DE6361}"/>
              </a:ext>
            </a:extLst>
          </p:cNvPr>
          <p:cNvCxnSpPr>
            <a:cxnSpLocks/>
          </p:cNvCxnSpPr>
          <p:nvPr/>
        </p:nvCxnSpPr>
        <p:spPr>
          <a:xfrm>
            <a:off x="6106523" y="3385181"/>
            <a:ext cx="1200" cy="17890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D8261B-52F1-C451-8E68-51514BE31096}"/>
              </a:ext>
            </a:extLst>
          </p:cNvPr>
          <p:cNvCxnSpPr>
            <a:cxnSpLocks/>
          </p:cNvCxnSpPr>
          <p:nvPr/>
        </p:nvCxnSpPr>
        <p:spPr>
          <a:xfrm>
            <a:off x="6107723" y="3206034"/>
            <a:ext cx="0" cy="35804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FB8FFE-C1CC-34BA-DB6D-189F522900A3}"/>
              </a:ext>
            </a:extLst>
          </p:cNvPr>
          <p:cNvCxnSpPr>
            <a:cxnSpLocks/>
          </p:cNvCxnSpPr>
          <p:nvPr/>
        </p:nvCxnSpPr>
        <p:spPr>
          <a:xfrm>
            <a:off x="6107723" y="3172338"/>
            <a:ext cx="0" cy="39174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6F822D-EF50-054B-66C8-5117EC240DD5}"/>
              </a:ext>
            </a:extLst>
          </p:cNvPr>
          <p:cNvCxnSpPr>
            <a:cxnSpLocks/>
          </p:cNvCxnSpPr>
          <p:nvPr/>
        </p:nvCxnSpPr>
        <p:spPr>
          <a:xfrm>
            <a:off x="6107723" y="3279917"/>
            <a:ext cx="0" cy="28416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C148D-3D64-EC7C-571F-91E372E7B286}"/>
              </a:ext>
            </a:extLst>
          </p:cNvPr>
          <p:cNvCxnSpPr>
            <a:cxnSpLocks/>
          </p:cNvCxnSpPr>
          <p:nvPr/>
        </p:nvCxnSpPr>
        <p:spPr>
          <a:xfrm>
            <a:off x="6107723" y="3219378"/>
            <a:ext cx="0" cy="344705"/>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CEA9FF-AAD7-C5C2-6CFF-CE70DFA26080}"/>
              </a:ext>
            </a:extLst>
          </p:cNvPr>
          <p:cNvCxnSpPr>
            <a:cxnSpLocks/>
          </p:cNvCxnSpPr>
          <p:nvPr/>
        </p:nvCxnSpPr>
        <p:spPr>
          <a:xfrm>
            <a:off x="6107723" y="3237606"/>
            <a:ext cx="0" cy="32647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Rounded Rectangle 9">
            <a:extLst>
              <a:ext uri="{FF2B5EF4-FFF2-40B4-BE49-F238E27FC236}">
                <a16:creationId xmlns:a16="http://schemas.microsoft.com/office/drawing/2014/main" id="{31D81EE4-FF9C-9FC4-F5C8-9DCEFF190357}"/>
              </a:ext>
            </a:extLst>
          </p:cNvPr>
          <p:cNvSpPr/>
          <p:nvPr/>
        </p:nvSpPr>
        <p:spPr>
          <a:xfrm>
            <a:off x="4412732" y="3030748"/>
            <a:ext cx="3408027" cy="696286"/>
          </a:xfrm>
          <a:prstGeom prst="roundRect">
            <a:avLst/>
          </a:prstGeom>
          <a:solidFill>
            <a:srgbClr val="6200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Reasons for choosing Apple</a:t>
            </a:r>
          </a:p>
        </p:txBody>
      </p:sp>
      <p:pic>
        <p:nvPicPr>
          <p:cNvPr id="13" name="Picture 12">
            <a:extLst>
              <a:ext uri="{FF2B5EF4-FFF2-40B4-BE49-F238E27FC236}">
                <a16:creationId xmlns:a16="http://schemas.microsoft.com/office/drawing/2014/main" id="{9A771107-1BF9-53E7-FE23-3E69A5B6EDDB}"/>
              </a:ext>
            </a:extLst>
          </p:cNvPr>
          <p:cNvPicPr>
            <a:picLocks noChangeAspect="1"/>
          </p:cNvPicPr>
          <p:nvPr/>
        </p:nvPicPr>
        <p:blipFill>
          <a:blip r:embed="rId16"/>
          <a:stretch>
            <a:fillRect/>
          </a:stretch>
        </p:blipFill>
        <p:spPr>
          <a:xfrm rot="17997655">
            <a:off x="3279658" y="1467914"/>
            <a:ext cx="187325" cy="187325"/>
          </a:xfrm>
          <a:prstGeom prst="rect">
            <a:avLst/>
          </a:prstGeom>
        </p:spPr>
      </p:pic>
      <p:pic>
        <p:nvPicPr>
          <p:cNvPr id="14" name="Picture 13">
            <a:extLst>
              <a:ext uri="{FF2B5EF4-FFF2-40B4-BE49-F238E27FC236}">
                <a16:creationId xmlns:a16="http://schemas.microsoft.com/office/drawing/2014/main" id="{7D025C38-75DF-E57B-52F2-8FC84FA6BE55}"/>
              </a:ext>
            </a:extLst>
          </p:cNvPr>
          <p:cNvPicPr>
            <a:picLocks noChangeAspect="1"/>
          </p:cNvPicPr>
          <p:nvPr/>
        </p:nvPicPr>
        <p:blipFill>
          <a:blip r:embed="rId16"/>
          <a:stretch>
            <a:fillRect/>
          </a:stretch>
        </p:blipFill>
        <p:spPr>
          <a:xfrm rot="7561604">
            <a:off x="2921475" y="1486564"/>
            <a:ext cx="187325" cy="187325"/>
          </a:xfrm>
          <a:prstGeom prst="rect">
            <a:avLst/>
          </a:prstGeom>
        </p:spPr>
      </p:pic>
      <p:grpSp>
        <p:nvGrpSpPr>
          <p:cNvPr id="4" name="Group 3">
            <a:extLst>
              <a:ext uri="{FF2B5EF4-FFF2-40B4-BE49-F238E27FC236}">
                <a16:creationId xmlns:a16="http://schemas.microsoft.com/office/drawing/2014/main" id="{EB02AC95-497A-B03F-E0EE-51FD2F6C44EA}"/>
              </a:ext>
            </a:extLst>
          </p:cNvPr>
          <p:cNvGrpSpPr/>
          <p:nvPr/>
        </p:nvGrpSpPr>
        <p:grpSpPr>
          <a:xfrm>
            <a:off x="7242189" y="755705"/>
            <a:ext cx="1587711" cy="797653"/>
            <a:chOff x="7176934" y="795614"/>
            <a:chExt cx="1587711" cy="797653"/>
          </a:xfrm>
        </p:grpSpPr>
        <p:pic>
          <p:nvPicPr>
            <p:cNvPr id="5" name="Picture 4">
              <a:extLst>
                <a:ext uri="{FF2B5EF4-FFF2-40B4-BE49-F238E27FC236}">
                  <a16:creationId xmlns:a16="http://schemas.microsoft.com/office/drawing/2014/main" id="{60CC684D-F336-2C59-B746-0CEB1FB95C82}"/>
                </a:ext>
              </a:extLst>
            </p:cNvPr>
            <p:cNvPicPr>
              <a:picLocks noChangeAspect="1"/>
            </p:cNvPicPr>
            <p:nvPr/>
          </p:nvPicPr>
          <p:blipFill>
            <a:blip r:embed="rId17"/>
            <a:stretch>
              <a:fillRect/>
            </a:stretch>
          </p:blipFill>
          <p:spPr>
            <a:xfrm>
              <a:off x="7176934" y="1140757"/>
              <a:ext cx="400818" cy="400818"/>
            </a:xfrm>
            <a:prstGeom prst="rect">
              <a:avLst/>
            </a:prstGeom>
          </p:spPr>
        </p:pic>
        <p:pic>
          <p:nvPicPr>
            <p:cNvPr id="16" name="Picture 15">
              <a:extLst>
                <a:ext uri="{FF2B5EF4-FFF2-40B4-BE49-F238E27FC236}">
                  <a16:creationId xmlns:a16="http://schemas.microsoft.com/office/drawing/2014/main" id="{39530ADE-1B51-1043-AC64-D91C60772CC0}"/>
                </a:ext>
              </a:extLst>
            </p:cNvPr>
            <p:cNvPicPr>
              <a:picLocks noChangeAspect="1"/>
            </p:cNvPicPr>
            <p:nvPr/>
          </p:nvPicPr>
          <p:blipFill>
            <a:blip r:embed="rId17"/>
            <a:stretch>
              <a:fillRect/>
            </a:stretch>
          </p:blipFill>
          <p:spPr>
            <a:xfrm>
              <a:off x="8363827" y="1146392"/>
              <a:ext cx="400818" cy="400818"/>
            </a:xfrm>
            <a:prstGeom prst="rect">
              <a:avLst/>
            </a:prstGeom>
          </p:spPr>
        </p:pic>
        <p:pic>
          <p:nvPicPr>
            <p:cNvPr id="17" name="Picture 16">
              <a:extLst>
                <a:ext uri="{FF2B5EF4-FFF2-40B4-BE49-F238E27FC236}">
                  <a16:creationId xmlns:a16="http://schemas.microsoft.com/office/drawing/2014/main" id="{5BD65B1A-3EA8-F218-7F7C-A9220116A24C}"/>
                </a:ext>
              </a:extLst>
            </p:cNvPr>
            <p:cNvPicPr>
              <a:picLocks noChangeAspect="1"/>
            </p:cNvPicPr>
            <p:nvPr/>
          </p:nvPicPr>
          <p:blipFill>
            <a:blip r:embed="rId18"/>
            <a:stretch>
              <a:fillRect/>
            </a:stretch>
          </p:blipFill>
          <p:spPr>
            <a:xfrm>
              <a:off x="7571963" y="795614"/>
              <a:ext cx="797653" cy="797653"/>
            </a:xfrm>
            <a:prstGeom prst="rect">
              <a:avLst/>
            </a:prstGeom>
          </p:spPr>
        </p:pic>
      </p:grpSp>
      <p:pic>
        <p:nvPicPr>
          <p:cNvPr id="18" name="Picture 17">
            <a:extLst>
              <a:ext uri="{FF2B5EF4-FFF2-40B4-BE49-F238E27FC236}">
                <a16:creationId xmlns:a16="http://schemas.microsoft.com/office/drawing/2014/main" id="{2BC79329-6CD0-96A6-7A51-2647E15FB6E3}"/>
              </a:ext>
            </a:extLst>
          </p:cNvPr>
          <p:cNvPicPr>
            <a:picLocks noChangeAspect="1"/>
          </p:cNvPicPr>
          <p:nvPr/>
        </p:nvPicPr>
        <p:blipFill>
          <a:blip r:embed="rId16"/>
          <a:stretch>
            <a:fillRect/>
          </a:stretch>
        </p:blipFill>
        <p:spPr>
          <a:xfrm rot="17997655">
            <a:off x="5242013" y="1489480"/>
            <a:ext cx="187325" cy="187325"/>
          </a:xfrm>
          <a:prstGeom prst="rect">
            <a:avLst/>
          </a:prstGeom>
        </p:spPr>
      </p:pic>
      <p:pic>
        <p:nvPicPr>
          <p:cNvPr id="19" name="Picture 18">
            <a:extLst>
              <a:ext uri="{FF2B5EF4-FFF2-40B4-BE49-F238E27FC236}">
                <a16:creationId xmlns:a16="http://schemas.microsoft.com/office/drawing/2014/main" id="{A37F669B-8D6D-F454-6822-F71838A5B0AF}"/>
              </a:ext>
            </a:extLst>
          </p:cNvPr>
          <p:cNvPicPr>
            <a:picLocks noChangeAspect="1"/>
          </p:cNvPicPr>
          <p:nvPr/>
        </p:nvPicPr>
        <p:blipFill>
          <a:blip r:embed="rId16"/>
          <a:stretch>
            <a:fillRect/>
          </a:stretch>
        </p:blipFill>
        <p:spPr>
          <a:xfrm rot="7561604">
            <a:off x="4883830" y="1508130"/>
            <a:ext cx="187325" cy="187325"/>
          </a:xfrm>
          <a:prstGeom prst="rect">
            <a:avLst/>
          </a:prstGeom>
        </p:spPr>
      </p:pic>
    </p:spTree>
    <p:extLst>
      <p:ext uri="{BB962C8B-B14F-4D97-AF65-F5344CB8AC3E}">
        <p14:creationId xmlns:p14="http://schemas.microsoft.com/office/powerpoint/2010/main" val="384788812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23EB9B-05C0-2568-0706-E09829684C6C}"/>
              </a:ext>
            </a:extLst>
          </p:cNvPr>
          <p:cNvPicPr>
            <a:picLocks noChangeAspect="1"/>
          </p:cNvPicPr>
          <p:nvPr/>
        </p:nvPicPr>
        <p:blipFill>
          <a:blip r:embed="rId3"/>
          <a:stretch>
            <a:fillRect/>
          </a:stretch>
        </p:blipFill>
        <p:spPr>
          <a:xfrm>
            <a:off x="2331872" y="3485013"/>
            <a:ext cx="1174541" cy="1174541"/>
          </a:xfrm>
          <a:prstGeom prst="rect">
            <a:avLst/>
          </a:prstGeom>
        </p:spPr>
      </p:pic>
      <p:pic>
        <p:nvPicPr>
          <p:cNvPr id="15" name="Picture 14">
            <a:extLst>
              <a:ext uri="{FF2B5EF4-FFF2-40B4-BE49-F238E27FC236}">
                <a16:creationId xmlns:a16="http://schemas.microsoft.com/office/drawing/2014/main" id="{9F4C2F04-C5A0-FE20-A02C-ED7400B8512B}"/>
              </a:ext>
            </a:extLst>
          </p:cNvPr>
          <p:cNvPicPr>
            <a:picLocks noChangeAspect="1"/>
          </p:cNvPicPr>
          <p:nvPr/>
        </p:nvPicPr>
        <p:blipFill>
          <a:blip r:embed="rId4"/>
          <a:stretch>
            <a:fillRect/>
          </a:stretch>
        </p:blipFill>
        <p:spPr>
          <a:xfrm rot="3917512" flipH="1">
            <a:off x="4723582" y="1611156"/>
            <a:ext cx="581309" cy="608023"/>
          </a:xfrm>
          <a:prstGeom prst="rect">
            <a:avLst/>
          </a:prstGeom>
        </p:spPr>
      </p:pic>
      <p:sp>
        <p:nvSpPr>
          <p:cNvPr id="6" name="Rectangle 5">
            <a:extLst>
              <a:ext uri="{FF2B5EF4-FFF2-40B4-BE49-F238E27FC236}">
                <a16:creationId xmlns:a16="http://schemas.microsoft.com/office/drawing/2014/main" id="{7F4E0146-41BE-42DB-4E06-A9D0220DF455}"/>
              </a:ext>
            </a:extLst>
          </p:cNvPr>
          <p:cNvSpPr/>
          <p:nvPr/>
        </p:nvSpPr>
        <p:spPr>
          <a:xfrm>
            <a:off x="9545934" y="4448216"/>
            <a:ext cx="19048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D2C883-82A7-B07E-4E43-6067695DCEE4}"/>
              </a:ext>
            </a:extLst>
          </p:cNvPr>
          <p:cNvSpPr/>
          <p:nvPr/>
        </p:nvSpPr>
        <p:spPr>
          <a:xfrm>
            <a:off x="9872105" y="4447333"/>
            <a:ext cx="190485" cy="466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B4EC54-792E-297C-BC26-8FF4B31A7E0E}"/>
              </a:ext>
            </a:extLst>
          </p:cNvPr>
          <p:cNvSpPr/>
          <p:nvPr/>
        </p:nvSpPr>
        <p:spPr>
          <a:xfrm>
            <a:off x="10189462" y="4433355"/>
            <a:ext cx="190485" cy="60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13314">
            <a:extLst>
              <a:ext uri="{FF2B5EF4-FFF2-40B4-BE49-F238E27FC236}">
                <a16:creationId xmlns:a16="http://schemas.microsoft.com/office/drawing/2014/main" id="{3787C6A0-009A-EB1A-A97D-78BE6F07D700}"/>
              </a:ext>
            </a:extLst>
          </p:cNvPr>
          <p:cNvPicPr>
            <a:picLocks noChangeAspect="1"/>
          </p:cNvPicPr>
          <p:nvPr/>
        </p:nvPicPr>
        <p:blipFill>
          <a:blip r:embed="rId6"/>
          <a:stretch>
            <a:fillRect/>
          </a:stretch>
        </p:blipFill>
        <p:spPr>
          <a:xfrm rot="16200000">
            <a:off x="5511918" y="3784604"/>
            <a:ext cx="1168162" cy="1168162"/>
          </a:xfrm>
          <a:prstGeom prst="rect">
            <a:avLst/>
          </a:prstGeom>
        </p:spPr>
      </p:pic>
      <p:pic>
        <p:nvPicPr>
          <p:cNvPr id="13313" name="Picture 13312">
            <a:extLst>
              <a:ext uri="{FF2B5EF4-FFF2-40B4-BE49-F238E27FC236}">
                <a16:creationId xmlns:a16="http://schemas.microsoft.com/office/drawing/2014/main" id="{B89401F1-8CFD-44B8-0DDF-0B8C5EC54637}"/>
              </a:ext>
            </a:extLst>
          </p:cNvPr>
          <p:cNvPicPr>
            <a:picLocks noChangeAspect="1"/>
          </p:cNvPicPr>
          <p:nvPr/>
        </p:nvPicPr>
        <p:blipFill>
          <a:blip r:embed="rId7"/>
          <a:stretch>
            <a:fillRect/>
          </a:stretch>
        </p:blipFill>
        <p:spPr>
          <a:xfrm>
            <a:off x="9429544" y="3445066"/>
            <a:ext cx="1086091" cy="1086091"/>
          </a:xfrm>
          <a:prstGeom prst="rect">
            <a:avLst/>
          </a:prstGeom>
        </p:spPr>
      </p:pic>
      <p:sp>
        <p:nvSpPr>
          <p:cNvPr id="40" name="Rounded Rectangle 9">
            <a:extLst>
              <a:ext uri="{FF2B5EF4-FFF2-40B4-BE49-F238E27FC236}">
                <a16:creationId xmlns:a16="http://schemas.microsoft.com/office/drawing/2014/main" id="{54C36E63-361E-6B88-9515-4329727ACD32}"/>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14</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8">
            <a:extLst>
              <a:ext uri="{96DAC541-7B7A-43D3-8B79-37D633B846F1}">
                <asvg:svgBlip xmlns:asvg="http://schemas.microsoft.com/office/drawing/2016/SVG/main" r:embed="rId9"/>
              </a:ext>
            </a:extLst>
          </a:blip>
          <a:stretch>
            <a:fillRect/>
          </a:stretch>
        </p:blipFill>
        <p:spPr>
          <a:xfrm rot="1035709" flipH="1">
            <a:off x="5658635" y="3164876"/>
            <a:ext cx="245546" cy="428031"/>
          </a:xfrm>
        </p:spPr>
      </p:pic>
      <p:sp>
        <p:nvSpPr>
          <p:cNvPr id="24" name="Rounded Rectangle 9">
            <a:extLst>
              <a:ext uri="{FF2B5EF4-FFF2-40B4-BE49-F238E27FC236}">
                <a16:creationId xmlns:a16="http://schemas.microsoft.com/office/drawing/2014/main" id="{62B3E502-4F3E-9266-1051-18F62B51CA96}"/>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flipH="1" flipV="1">
            <a:off x="5949605" y="3313350"/>
            <a:ext cx="12929" cy="266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5625" y="3216775"/>
            <a:ext cx="320749" cy="261441"/>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5066953" y="3195654"/>
            <a:ext cx="1847487"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sp>
        <p:nvSpPr>
          <p:cNvPr id="33" name="Rounded Rectangle 9">
            <a:extLst>
              <a:ext uri="{FF2B5EF4-FFF2-40B4-BE49-F238E27FC236}">
                <a16:creationId xmlns:a16="http://schemas.microsoft.com/office/drawing/2014/main" id="{FF8F78D2-1D34-B99B-D8B6-FC9342707A49}"/>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11"/>
          <a:stretch>
            <a:fillRect/>
          </a:stretch>
        </p:blipFill>
        <p:spPr>
          <a:xfrm>
            <a:off x="5974386" y="3225882"/>
            <a:ext cx="243227" cy="243227"/>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6710548"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High popularity and high volume</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4838" y="3234342"/>
            <a:ext cx="402322" cy="226306"/>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9">
            <a:extLst>
              <a:ext uri="{FF2B5EF4-FFF2-40B4-BE49-F238E27FC236}">
                <a16:creationId xmlns:a16="http://schemas.microsoft.com/office/drawing/2014/main" id="{69E6A346-B7AD-8D4D-B748-778B41509D7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4786" y="3154631"/>
            <a:ext cx="422427" cy="385729"/>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2828253"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Forefront of technological advancements</a:t>
            </a:r>
          </a:p>
        </p:txBody>
      </p:sp>
      <p:sp>
        <p:nvSpPr>
          <p:cNvPr id="51" name="Rounded Rectangle 9">
            <a:extLst>
              <a:ext uri="{FF2B5EF4-FFF2-40B4-BE49-F238E27FC236}">
                <a16:creationId xmlns:a16="http://schemas.microsoft.com/office/drawing/2014/main" id="{C6DACF0D-D466-BD6C-04EC-8FACC44780BA}"/>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2997" y="3264493"/>
            <a:ext cx="166004" cy="166004"/>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8653495"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Major price changes (71000% all time)</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5136" y="3246425"/>
            <a:ext cx="241726" cy="202140"/>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9">
            <a:extLst>
              <a:ext uri="{FF2B5EF4-FFF2-40B4-BE49-F238E27FC236}">
                <a16:creationId xmlns:a16="http://schemas.microsoft.com/office/drawing/2014/main" id="{6923D549-9043-C7C7-7D36-4F8C3F93C102}"/>
              </a:ext>
            </a:extLst>
          </p:cNvPr>
          <p:cNvSpPr/>
          <p:nvPr/>
        </p:nvSpPr>
        <p:spPr>
          <a:xfrm>
            <a:off x="4771201"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Seen significant volatility from tech stock boom</a:t>
            </a:r>
          </a:p>
        </p:txBody>
      </p:sp>
      <p:sp>
        <p:nvSpPr>
          <p:cNvPr id="58" name="Rounded Rectangle 9">
            <a:extLst>
              <a:ext uri="{FF2B5EF4-FFF2-40B4-BE49-F238E27FC236}">
                <a16:creationId xmlns:a16="http://schemas.microsoft.com/office/drawing/2014/main" id="{49AED211-7BD9-EE28-FBEE-DC529C783F2B}"/>
              </a:ext>
            </a:extLst>
          </p:cNvPr>
          <p:cNvSpPr/>
          <p:nvPr/>
        </p:nvSpPr>
        <p:spPr>
          <a:xfrm>
            <a:off x="887933" y="4433355"/>
            <a:ext cx="2650572" cy="576267"/>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Large data point size (over 10,000 rows worth of data)</a:t>
            </a:r>
          </a:p>
        </p:txBody>
      </p:sp>
      <p:cxnSp>
        <p:nvCxnSpPr>
          <p:cNvPr id="22" name="Straight Connector 21">
            <a:extLst>
              <a:ext uri="{FF2B5EF4-FFF2-40B4-BE49-F238E27FC236}">
                <a16:creationId xmlns:a16="http://schemas.microsoft.com/office/drawing/2014/main" id="{E522C8B7-CE04-E0AC-1767-9FB1A5F3C8DE}"/>
              </a:ext>
            </a:extLst>
          </p:cNvPr>
          <p:cNvCxnSpPr>
            <a:cxnSpLocks/>
          </p:cNvCxnSpPr>
          <p:nvPr/>
        </p:nvCxnSpPr>
        <p:spPr>
          <a:xfrm flipH="1">
            <a:off x="6107723" y="3398950"/>
            <a:ext cx="9023" cy="165133"/>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CAA014-287A-E8F7-9B27-B50AC9DE6361}"/>
              </a:ext>
            </a:extLst>
          </p:cNvPr>
          <p:cNvCxnSpPr>
            <a:cxnSpLocks/>
          </p:cNvCxnSpPr>
          <p:nvPr/>
        </p:nvCxnSpPr>
        <p:spPr>
          <a:xfrm>
            <a:off x="6106523" y="3385181"/>
            <a:ext cx="1200" cy="17890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D8261B-52F1-C451-8E68-51514BE31096}"/>
              </a:ext>
            </a:extLst>
          </p:cNvPr>
          <p:cNvCxnSpPr>
            <a:cxnSpLocks/>
          </p:cNvCxnSpPr>
          <p:nvPr/>
        </p:nvCxnSpPr>
        <p:spPr>
          <a:xfrm>
            <a:off x="6107723" y="3206034"/>
            <a:ext cx="0" cy="35804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FB8FFE-C1CC-34BA-DB6D-189F522900A3}"/>
              </a:ext>
            </a:extLst>
          </p:cNvPr>
          <p:cNvCxnSpPr>
            <a:cxnSpLocks/>
          </p:cNvCxnSpPr>
          <p:nvPr/>
        </p:nvCxnSpPr>
        <p:spPr>
          <a:xfrm>
            <a:off x="6107723" y="3172338"/>
            <a:ext cx="0" cy="39174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6F822D-EF50-054B-66C8-5117EC240DD5}"/>
              </a:ext>
            </a:extLst>
          </p:cNvPr>
          <p:cNvCxnSpPr>
            <a:cxnSpLocks/>
          </p:cNvCxnSpPr>
          <p:nvPr/>
        </p:nvCxnSpPr>
        <p:spPr>
          <a:xfrm>
            <a:off x="6107723" y="3279917"/>
            <a:ext cx="0" cy="28416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C148D-3D64-EC7C-571F-91E372E7B286}"/>
              </a:ext>
            </a:extLst>
          </p:cNvPr>
          <p:cNvCxnSpPr>
            <a:cxnSpLocks/>
          </p:cNvCxnSpPr>
          <p:nvPr/>
        </p:nvCxnSpPr>
        <p:spPr>
          <a:xfrm>
            <a:off x="6107723" y="3219378"/>
            <a:ext cx="0" cy="344705"/>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CEA9FF-AAD7-C5C2-6CFF-CE70DFA26080}"/>
              </a:ext>
            </a:extLst>
          </p:cNvPr>
          <p:cNvCxnSpPr>
            <a:cxnSpLocks/>
          </p:cNvCxnSpPr>
          <p:nvPr/>
        </p:nvCxnSpPr>
        <p:spPr>
          <a:xfrm>
            <a:off x="6107723" y="3237606"/>
            <a:ext cx="0" cy="32647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Rounded Rectangle 9">
            <a:extLst>
              <a:ext uri="{FF2B5EF4-FFF2-40B4-BE49-F238E27FC236}">
                <a16:creationId xmlns:a16="http://schemas.microsoft.com/office/drawing/2014/main" id="{31D81EE4-FF9C-9FC4-F5C8-9DCEFF190357}"/>
              </a:ext>
            </a:extLst>
          </p:cNvPr>
          <p:cNvSpPr/>
          <p:nvPr/>
        </p:nvSpPr>
        <p:spPr>
          <a:xfrm>
            <a:off x="4412732" y="3030748"/>
            <a:ext cx="3408027" cy="696286"/>
          </a:xfrm>
          <a:prstGeom prst="roundRect">
            <a:avLst/>
          </a:prstGeom>
          <a:solidFill>
            <a:srgbClr val="2E65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Reasons for choosing Apple</a:t>
            </a:r>
          </a:p>
        </p:txBody>
      </p:sp>
      <p:pic>
        <p:nvPicPr>
          <p:cNvPr id="13" name="Picture 12">
            <a:extLst>
              <a:ext uri="{FF2B5EF4-FFF2-40B4-BE49-F238E27FC236}">
                <a16:creationId xmlns:a16="http://schemas.microsoft.com/office/drawing/2014/main" id="{9A771107-1BF9-53E7-FE23-3E69A5B6EDDB}"/>
              </a:ext>
            </a:extLst>
          </p:cNvPr>
          <p:cNvPicPr>
            <a:picLocks noChangeAspect="1"/>
          </p:cNvPicPr>
          <p:nvPr/>
        </p:nvPicPr>
        <p:blipFill>
          <a:blip r:embed="rId16"/>
          <a:stretch>
            <a:fillRect/>
          </a:stretch>
        </p:blipFill>
        <p:spPr>
          <a:xfrm rot="17997655">
            <a:off x="3279658" y="1467914"/>
            <a:ext cx="187325" cy="187325"/>
          </a:xfrm>
          <a:prstGeom prst="rect">
            <a:avLst/>
          </a:prstGeom>
        </p:spPr>
      </p:pic>
      <p:pic>
        <p:nvPicPr>
          <p:cNvPr id="14" name="Picture 13">
            <a:extLst>
              <a:ext uri="{FF2B5EF4-FFF2-40B4-BE49-F238E27FC236}">
                <a16:creationId xmlns:a16="http://schemas.microsoft.com/office/drawing/2014/main" id="{7D025C38-75DF-E57B-52F2-8FC84FA6BE55}"/>
              </a:ext>
            </a:extLst>
          </p:cNvPr>
          <p:cNvPicPr>
            <a:picLocks noChangeAspect="1"/>
          </p:cNvPicPr>
          <p:nvPr/>
        </p:nvPicPr>
        <p:blipFill>
          <a:blip r:embed="rId16"/>
          <a:stretch>
            <a:fillRect/>
          </a:stretch>
        </p:blipFill>
        <p:spPr>
          <a:xfrm rot="7561604">
            <a:off x="2921475" y="1486564"/>
            <a:ext cx="187325" cy="187325"/>
          </a:xfrm>
          <a:prstGeom prst="rect">
            <a:avLst/>
          </a:prstGeom>
        </p:spPr>
      </p:pic>
      <p:grpSp>
        <p:nvGrpSpPr>
          <p:cNvPr id="4" name="Group 3">
            <a:extLst>
              <a:ext uri="{FF2B5EF4-FFF2-40B4-BE49-F238E27FC236}">
                <a16:creationId xmlns:a16="http://schemas.microsoft.com/office/drawing/2014/main" id="{EB02AC95-497A-B03F-E0EE-51FD2F6C44EA}"/>
              </a:ext>
            </a:extLst>
          </p:cNvPr>
          <p:cNvGrpSpPr/>
          <p:nvPr/>
        </p:nvGrpSpPr>
        <p:grpSpPr>
          <a:xfrm>
            <a:off x="7242189" y="755705"/>
            <a:ext cx="1587711" cy="797653"/>
            <a:chOff x="7176934" y="795614"/>
            <a:chExt cx="1587711" cy="797653"/>
          </a:xfrm>
        </p:grpSpPr>
        <p:pic>
          <p:nvPicPr>
            <p:cNvPr id="5" name="Picture 4">
              <a:extLst>
                <a:ext uri="{FF2B5EF4-FFF2-40B4-BE49-F238E27FC236}">
                  <a16:creationId xmlns:a16="http://schemas.microsoft.com/office/drawing/2014/main" id="{60CC684D-F336-2C59-B746-0CEB1FB95C82}"/>
                </a:ext>
              </a:extLst>
            </p:cNvPr>
            <p:cNvPicPr>
              <a:picLocks noChangeAspect="1"/>
            </p:cNvPicPr>
            <p:nvPr/>
          </p:nvPicPr>
          <p:blipFill>
            <a:blip r:embed="rId17"/>
            <a:stretch>
              <a:fillRect/>
            </a:stretch>
          </p:blipFill>
          <p:spPr>
            <a:xfrm>
              <a:off x="7176934" y="1140757"/>
              <a:ext cx="400818" cy="400818"/>
            </a:xfrm>
            <a:prstGeom prst="rect">
              <a:avLst/>
            </a:prstGeom>
          </p:spPr>
        </p:pic>
        <p:pic>
          <p:nvPicPr>
            <p:cNvPr id="16" name="Picture 15">
              <a:extLst>
                <a:ext uri="{FF2B5EF4-FFF2-40B4-BE49-F238E27FC236}">
                  <a16:creationId xmlns:a16="http://schemas.microsoft.com/office/drawing/2014/main" id="{39530ADE-1B51-1043-AC64-D91C60772CC0}"/>
                </a:ext>
              </a:extLst>
            </p:cNvPr>
            <p:cNvPicPr>
              <a:picLocks noChangeAspect="1"/>
            </p:cNvPicPr>
            <p:nvPr/>
          </p:nvPicPr>
          <p:blipFill>
            <a:blip r:embed="rId17"/>
            <a:stretch>
              <a:fillRect/>
            </a:stretch>
          </p:blipFill>
          <p:spPr>
            <a:xfrm>
              <a:off x="8363827" y="1146392"/>
              <a:ext cx="400818" cy="400818"/>
            </a:xfrm>
            <a:prstGeom prst="rect">
              <a:avLst/>
            </a:prstGeom>
          </p:spPr>
        </p:pic>
        <p:pic>
          <p:nvPicPr>
            <p:cNvPr id="17" name="Picture 16">
              <a:extLst>
                <a:ext uri="{FF2B5EF4-FFF2-40B4-BE49-F238E27FC236}">
                  <a16:creationId xmlns:a16="http://schemas.microsoft.com/office/drawing/2014/main" id="{5BD65B1A-3EA8-F218-7F7C-A9220116A24C}"/>
                </a:ext>
              </a:extLst>
            </p:cNvPr>
            <p:cNvPicPr>
              <a:picLocks noChangeAspect="1"/>
            </p:cNvPicPr>
            <p:nvPr/>
          </p:nvPicPr>
          <p:blipFill>
            <a:blip r:embed="rId18"/>
            <a:stretch>
              <a:fillRect/>
            </a:stretch>
          </p:blipFill>
          <p:spPr>
            <a:xfrm>
              <a:off x="7571963" y="795614"/>
              <a:ext cx="797653" cy="797653"/>
            </a:xfrm>
            <a:prstGeom prst="rect">
              <a:avLst/>
            </a:prstGeom>
          </p:spPr>
        </p:pic>
      </p:grpSp>
      <p:pic>
        <p:nvPicPr>
          <p:cNvPr id="18" name="Picture 17">
            <a:extLst>
              <a:ext uri="{FF2B5EF4-FFF2-40B4-BE49-F238E27FC236}">
                <a16:creationId xmlns:a16="http://schemas.microsoft.com/office/drawing/2014/main" id="{2BC79329-6CD0-96A6-7A51-2647E15FB6E3}"/>
              </a:ext>
            </a:extLst>
          </p:cNvPr>
          <p:cNvPicPr>
            <a:picLocks noChangeAspect="1"/>
          </p:cNvPicPr>
          <p:nvPr/>
        </p:nvPicPr>
        <p:blipFill>
          <a:blip r:embed="rId16"/>
          <a:stretch>
            <a:fillRect/>
          </a:stretch>
        </p:blipFill>
        <p:spPr>
          <a:xfrm rot="17997655">
            <a:off x="5242013" y="1489480"/>
            <a:ext cx="187325" cy="187325"/>
          </a:xfrm>
          <a:prstGeom prst="rect">
            <a:avLst/>
          </a:prstGeom>
        </p:spPr>
      </p:pic>
      <p:pic>
        <p:nvPicPr>
          <p:cNvPr id="19" name="Picture 18">
            <a:extLst>
              <a:ext uri="{FF2B5EF4-FFF2-40B4-BE49-F238E27FC236}">
                <a16:creationId xmlns:a16="http://schemas.microsoft.com/office/drawing/2014/main" id="{A37F669B-8D6D-F454-6822-F71838A5B0AF}"/>
              </a:ext>
            </a:extLst>
          </p:cNvPr>
          <p:cNvPicPr>
            <a:picLocks noChangeAspect="1"/>
          </p:cNvPicPr>
          <p:nvPr/>
        </p:nvPicPr>
        <p:blipFill>
          <a:blip r:embed="rId16"/>
          <a:stretch>
            <a:fillRect/>
          </a:stretch>
        </p:blipFill>
        <p:spPr>
          <a:xfrm rot="7561604">
            <a:off x="4883830" y="1508130"/>
            <a:ext cx="187325" cy="187325"/>
          </a:xfrm>
          <a:prstGeom prst="rect">
            <a:avLst/>
          </a:prstGeom>
        </p:spPr>
      </p:pic>
    </p:spTree>
    <p:extLst>
      <p:ext uri="{BB962C8B-B14F-4D97-AF65-F5344CB8AC3E}">
        <p14:creationId xmlns:p14="http://schemas.microsoft.com/office/powerpoint/2010/main" val="31659304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23EB9B-05C0-2568-0706-E09829684C6C}"/>
              </a:ext>
            </a:extLst>
          </p:cNvPr>
          <p:cNvPicPr>
            <a:picLocks noChangeAspect="1"/>
          </p:cNvPicPr>
          <p:nvPr/>
        </p:nvPicPr>
        <p:blipFill>
          <a:blip r:embed="rId3"/>
          <a:stretch>
            <a:fillRect/>
          </a:stretch>
        </p:blipFill>
        <p:spPr>
          <a:xfrm>
            <a:off x="2331872" y="3485013"/>
            <a:ext cx="1174541" cy="1174541"/>
          </a:xfrm>
          <a:prstGeom prst="rect">
            <a:avLst/>
          </a:prstGeom>
        </p:spPr>
      </p:pic>
      <p:pic>
        <p:nvPicPr>
          <p:cNvPr id="15" name="Picture 14">
            <a:extLst>
              <a:ext uri="{FF2B5EF4-FFF2-40B4-BE49-F238E27FC236}">
                <a16:creationId xmlns:a16="http://schemas.microsoft.com/office/drawing/2014/main" id="{9F4C2F04-C5A0-FE20-A02C-ED7400B8512B}"/>
              </a:ext>
            </a:extLst>
          </p:cNvPr>
          <p:cNvPicPr>
            <a:picLocks noChangeAspect="1"/>
          </p:cNvPicPr>
          <p:nvPr/>
        </p:nvPicPr>
        <p:blipFill>
          <a:blip r:embed="rId4"/>
          <a:stretch>
            <a:fillRect/>
          </a:stretch>
        </p:blipFill>
        <p:spPr>
          <a:xfrm rot="3917512" flipH="1">
            <a:off x="4723582" y="1611156"/>
            <a:ext cx="581309" cy="608023"/>
          </a:xfrm>
          <a:prstGeom prst="rect">
            <a:avLst/>
          </a:prstGeom>
        </p:spPr>
      </p:pic>
      <p:sp>
        <p:nvSpPr>
          <p:cNvPr id="6" name="Rectangle 5">
            <a:extLst>
              <a:ext uri="{FF2B5EF4-FFF2-40B4-BE49-F238E27FC236}">
                <a16:creationId xmlns:a16="http://schemas.microsoft.com/office/drawing/2014/main" id="{7F4E0146-41BE-42DB-4E06-A9D0220DF455}"/>
              </a:ext>
            </a:extLst>
          </p:cNvPr>
          <p:cNvSpPr/>
          <p:nvPr/>
        </p:nvSpPr>
        <p:spPr>
          <a:xfrm>
            <a:off x="9545934" y="4448216"/>
            <a:ext cx="19048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D2C883-82A7-B07E-4E43-6067695DCEE4}"/>
              </a:ext>
            </a:extLst>
          </p:cNvPr>
          <p:cNvSpPr/>
          <p:nvPr/>
        </p:nvSpPr>
        <p:spPr>
          <a:xfrm>
            <a:off x="9872105" y="4447333"/>
            <a:ext cx="190485" cy="466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B4EC54-792E-297C-BC26-8FF4B31A7E0E}"/>
              </a:ext>
            </a:extLst>
          </p:cNvPr>
          <p:cNvSpPr/>
          <p:nvPr/>
        </p:nvSpPr>
        <p:spPr>
          <a:xfrm>
            <a:off x="10189462" y="4433355"/>
            <a:ext cx="190485" cy="60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13314">
            <a:extLst>
              <a:ext uri="{FF2B5EF4-FFF2-40B4-BE49-F238E27FC236}">
                <a16:creationId xmlns:a16="http://schemas.microsoft.com/office/drawing/2014/main" id="{3787C6A0-009A-EB1A-A97D-78BE6F07D700}"/>
              </a:ext>
            </a:extLst>
          </p:cNvPr>
          <p:cNvPicPr>
            <a:picLocks noChangeAspect="1"/>
          </p:cNvPicPr>
          <p:nvPr/>
        </p:nvPicPr>
        <p:blipFill>
          <a:blip r:embed="rId6">
            <a:duotone>
              <a:schemeClr val="accent6">
                <a:shade val="45000"/>
                <a:satMod val="135000"/>
              </a:schemeClr>
              <a:prstClr val="white"/>
            </a:duotone>
          </a:blip>
          <a:stretch>
            <a:fillRect/>
          </a:stretch>
        </p:blipFill>
        <p:spPr>
          <a:xfrm rot="5400000">
            <a:off x="5511918" y="3784604"/>
            <a:ext cx="1168162" cy="1168162"/>
          </a:xfrm>
          <a:prstGeom prst="rect">
            <a:avLst/>
          </a:prstGeom>
        </p:spPr>
      </p:pic>
      <p:pic>
        <p:nvPicPr>
          <p:cNvPr id="13313" name="Picture 13312">
            <a:extLst>
              <a:ext uri="{FF2B5EF4-FFF2-40B4-BE49-F238E27FC236}">
                <a16:creationId xmlns:a16="http://schemas.microsoft.com/office/drawing/2014/main" id="{B89401F1-8CFD-44B8-0DDF-0B8C5EC54637}"/>
              </a:ext>
            </a:extLst>
          </p:cNvPr>
          <p:cNvPicPr>
            <a:picLocks noChangeAspect="1"/>
          </p:cNvPicPr>
          <p:nvPr/>
        </p:nvPicPr>
        <p:blipFill>
          <a:blip r:embed="rId7"/>
          <a:stretch>
            <a:fillRect/>
          </a:stretch>
        </p:blipFill>
        <p:spPr>
          <a:xfrm>
            <a:off x="9429544" y="3445066"/>
            <a:ext cx="1086091" cy="1086091"/>
          </a:xfrm>
          <a:prstGeom prst="rect">
            <a:avLst/>
          </a:prstGeom>
        </p:spPr>
      </p:pic>
      <p:sp>
        <p:nvSpPr>
          <p:cNvPr id="40" name="Rounded Rectangle 9">
            <a:extLst>
              <a:ext uri="{FF2B5EF4-FFF2-40B4-BE49-F238E27FC236}">
                <a16:creationId xmlns:a16="http://schemas.microsoft.com/office/drawing/2014/main" id="{54C36E63-361E-6B88-9515-4329727ACD32}"/>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15</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8">
            <a:extLst>
              <a:ext uri="{96DAC541-7B7A-43D3-8B79-37D633B846F1}">
                <asvg:svgBlip xmlns:asvg="http://schemas.microsoft.com/office/drawing/2016/SVG/main" r:embed="rId9"/>
              </a:ext>
            </a:extLst>
          </a:blip>
          <a:stretch>
            <a:fillRect/>
          </a:stretch>
        </p:blipFill>
        <p:spPr>
          <a:xfrm rot="1035709" flipH="1">
            <a:off x="5658635" y="3164876"/>
            <a:ext cx="245546" cy="428031"/>
          </a:xfrm>
        </p:spPr>
      </p:pic>
      <p:sp>
        <p:nvSpPr>
          <p:cNvPr id="24" name="Rounded Rectangle 9">
            <a:extLst>
              <a:ext uri="{FF2B5EF4-FFF2-40B4-BE49-F238E27FC236}">
                <a16:creationId xmlns:a16="http://schemas.microsoft.com/office/drawing/2014/main" id="{62B3E502-4F3E-9266-1051-18F62B51CA96}"/>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flipH="1" flipV="1">
            <a:off x="5949605" y="3313350"/>
            <a:ext cx="12929" cy="266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5625" y="3216775"/>
            <a:ext cx="320749" cy="261441"/>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5066953" y="3195654"/>
            <a:ext cx="1847487"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sp>
        <p:nvSpPr>
          <p:cNvPr id="33" name="Rounded Rectangle 9">
            <a:extLst>
              <a:ext uri="{FF2B5EF4-FFF2-40B4-BE49-F238E27FC236}">
                <a16:creationId xmlns:a16="http://schemas.microsoft.com/office/drawing/2014/main" id="{FF8F78D2-1D34-B99B-D8B6-FC9342707A49}"/>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11"/>
          <a:stretch>
            <a:fillRect/>
          </a:stretch>
        </p:blipFill>
        <p:spPr>
          <a:xfrm>
            <a:off x="5974386" y="3225882"/>
            <a:ext cx="243227" cy="243227"/>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6710548"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High popularity and high volume</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4838" y="3234342"/>
            <a:ext cx="402322" cy="226306"/>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9">
            <a:extLst>
              <a:ext uri="{FF2B5EF4-FFF2-40B4-BE49-F238E27FC236}">
                <a16:creationId xmlns:a16="http://schemas.microsoft.com/office/drawing/2014/main" id="{69E6A346-B7AD-8D4D-B748-778B41509D7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4786" y="3154631"/>
            <a:ext cx="422427" cy="385729"/>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2828253"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Forefront of technological advancements</a:t>
            </a:r>
          </a:p>
        </p:txBody>
      </p:sp>
      <p:sp>
        <p:nvSpPr>
          <p:cNvPr id="51" name="Rounded Rectangle 9">
            <a:extLst>
              <a:ext uri="{FF2B5EF4-FFF2-40B4-BE49-F238E27FC236}">
                <a16:creationId xmlns:a16="http://schemas.microsoft.com/office/drawing/2014/main" id="{C6DACF0D-D466-BD6C-04EC-8FACC44780BA}"/>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2997" y="3264493"/>
            <a:ext cx="166004" cy="166004"/>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8653495"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Major price changes (71000% all time)</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5136" y="3246425"/>
            <a:ext cx="241726" cy="202140"/>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9">
            <a:extLst>
              <a:ext uri="{FF2B5EF4-FFF2-40B4-BE49-F238E27FC236}">
                <a16:creationId xmlns:a16="http://schemas.microsoft.com/office/drawing/2014/main" id="{6923D549-9043-C7C7-7D36-4F8C3F93C102}"/>
              </a:ext>
            </a:extLst>
          </p:cNvPr>
          <p:cNvSpPr/>
          <p:nvPr/>
        </p:nvSpPr>
        <p:spPr>
          <a:xfrm>
            <a:off x="4771201"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Seen significant volatility from tech stock boom</a:t>
            </a:r>
          </a:p>
        </p:txBody>
      </p:sp>
      <p:sp>
        <p:nvSpPr>
          <p:cNvPr id="58" name="Rounded Rectangle 9">
            <a:extLst>
              <a:ext uri="{FF2B5EF4-FFF2-40B4-BE49-F238E27FC236}">
                <a16:creationId xmlns:a16="http://schemas.microsoft.com/office/drawing/2014/main" id="{49AED211-7BD9-EE28-FBEE-DC529C783F2B}"/>
              </a:ext>
            </a:extLst>
          </p:cNvPr>
          <p:cNvSpPr/>
          <p:nvPr/>
        </p:nvSpPr>
        <p:spPr>
          <a:xfrm>
            <a:off x="887933" y="4433355"/>
            <a:ext cx="2650572" cy="576267"/>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Large data point size (over 10,000 rows worth of data)</a:t>
            </a:r>
          </a:p>
        </p:txBody>
      </p:sp>
      <p:cxnSp>
        <p:nvCxnSpPr>
          <p:cNvPr id="22" name="Straight Connector 21">
            <a:extLst>
              <a:ext uri="{FF2B5EF4-FFF2-40B4-BE49-F238E27FC236}">
                <a16:creationId xmlns:a16="http://schemas.microsoft.com/office/drawing/2014/main" id="{E522C8B7-CE04-E0AC-1767-9FB1A5F3C8DE}"/>
              </a:ext>
            </a:extLst>
          </p:cNvPr>
          <p:cNvCxnSpPr>
            <a:cxnSpLocks/>
          </p:cNvCxnSpPr>
          <p:nvPr/>
        </p:nvCxnSpPr>
        <p:spPr>
          <a:xfrm flipH="1">
            <a:off x="6107723" y="3398950"/>
            <a:ext cx="9023" cy="165133"/>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CAA014-287A-E8F7-9B27-B50AC9DE6361}"/>
              </a:ext>
            </a:extLst>
          </p:cNvPr>
          <p:cNvCxnSpPr>
            <a:cxnSpLocks/>
          </p:cNvCxnSpPr>
          <p:nvPr/>
        </p:nvCxnSpPr>
        <p:spPr>
          <a:xfrm>
            <a:off x="6106523" y="3385181"/>
            <a:ext cx="1200" cy="17890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D8261B-52F1-C451-8E68-51514BE31096}"/>
              </a:ext>
            </a:extLst>
          </p:cNvPr>
          <p:cNvCxnSpPr>
            <a:cxnSpLocks/>
          </p:cNvCxnSpPr>
          <p:nvPr/>
        </p:nvCxnSpPr>
        <p:spPr>
          <a:xfrm>
            <a:off x="6107723" y="3206034"/>
            <a:ext cx="0" cy="35804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FB8FFE-C1CC-34BA-DB6D-189F522900A3}"/>
              </a:ext>
            </a:extLst>
          </p:cNvPr>
          <p:cNvCxnSpPr>
            <a:cxnSpLocks/>
          </p:cNvCxnSpPr>
          <p:nvPr/>
        </p:nvCxnSpPr>
        <p:spPr>
          <a:xfrm>
            <a:off x="6107723" y="3172338"/>
            <a:ext cx="0" cy="39174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6F822D-EF50-054B-66C8-5117EC240DD5}"/>
              </a:ext>
            </a:extLst>
          </p:cNvPr>
          <p:cNvCxnSpPr>
            <a:cxnSpLocks/>
          </p:cNvCxnSpPr>
          <p:nvPr/>
        </p:nvCxnSpPr>
        <p:spPr>
          <a:xfrm>
            <a:off x="6107723" y="3279917"/>
            <a:ext cx="0" cy="28416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C148D-3D64-EC7C-571F-91E372E7B286}"/>
              </a:ext>
            </a:extLst>
          </p:cNvPr>
          <p:cNvCxnSpPr>
            <a:cxnSpLocks/>
          </p:cNvCxnSpPr>
          <p:nvPr/>
        </p:nvCxnSpPr>
        <p:spPr>
          <a:xfrm>
            <a:off x="6107723" y="3219378"/>
            <a:ext cx="0" cy="344705"/>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CEA9FF-AAD7-C5C2-6CFF-CE70DFA26080}"/>
              </a:ext>
            </a:extLst>
          </p:cNvPr>
          <p:cNvCxnSpPr>
            <a:cxnSpLocks/>
          </p:cNvCxnSpPr>
          <p:nvPr/>
        </p:nvCxnSpPr>
        <p:spPr>
          <a:xfrm>
            <a:off x="6107723" y="3237606"/>
            <a:ext cx="0" cy="32647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Rounded Rectangle 9">
            <a:extLst>
              <a:ext uri="{FF2B5EF4-FFF2-40B4-BE49-F238E27FC236}">
                <a16:creationId xmlns:a16="http://schemas.microsoft.com/office/drawing/2014/main" id="{31D81EE4-FF9C-9FC4-F5C8-9DCEFF190357}"/>
              </a:ext>
            </a:extLst>
          </p:cNvPr>
          <p:cNvSpPr/>
          <p:nvPr/>
        </p:nvSpPr>
        <p:spPr>
          <a:xfrm>
            <a:off x="4412732" y="3030748"/>
            <a:ext cx="3408027" cy="696286"/>
          </a:xfrm>
          <a:prstGeom prst="roundRect">
            <a:avLst/>
          </a:prstGeom>
          <a:solidFill>
            <a:srgbClr val="2E65C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Reasons for choosing Apple</a:t>
            </a:r>
          </a:p>
        </p:txBody>
      </p:sp>
      <p:pic>
        <p:nvPicPr>
          <p:cNvPr id="13" name="Picture 12">
            <a:extLst>
              <a:ext uri="{FF2B5EF4-FFF2-40B4-BE49-F238E27FC236}">
                <a16:creationId xmlns:a16="http://schemas.microsoft.com/office/drawing/2014/main" id="{9A771107-1BF9-53E7-FE23-3E69A5B6EDDB}"/>
              </a:ext>
            </a:extLst>
          </p:cNvPr>
          <p:cNvPicPr>
            <a:picLocks noChangeAspect="1"/>
          </p:cNvPicPr>
          <p:nvPr/>
        </p:nvPicPr>
        <p:blipFill>
          <a:blip r:embed="rId16"/>
          <a:stretch>
            <a:fillRect/>
          </a:stretch>
        </p:blipFill>
        <p:spPr>
          <a:xfrm rot="17997655">
            <a:off x="3279658" y="1467914"/>
            <a:ext cx="187325" cy="187325"/>
          </a:xfrm>
          <a:prstGeom prst="rect">
            <a:avLst/>
          </a:prstGeom>
        </p:spPr>
      </p:pic>
      <p:pic>
        <p:nvPicPr>
          <p:cNvPr id="14" name="Picture 13">
            <a:extLst>
              <a:ext uri="{FF2B5EF4-FFF2-40B4-BE49-F238E27FC236}">
                <a16:creationId xmlns:a16="http://schemas.microsoft.com/office/drawing/2014/main" id="{7D025C38-75DF-E57B-52F2-8FC84FA6BE55}"/>
              </a:ext>
            </a:extLst>
          </p:cNvPr>
          <p:cNvPicPr>
            <a:picLocks noChangeAspect="1"/>
          </p:cNvPicPr>
          <p:nvPr/>
        </p:nvPicPr>
        <p:blipFill>
          <a:blip r:embed="rId16"/>
          <a:stretch>
            <a:fillRect/>
          </a:stretch>
        </p:blipFill>
        <p:spPr>
          <a:xfrm rot="7561604">
            <a:off x="2921475" y="1486564"/>
            <a:ext cx="187325" cy="187325"/>
          </a:xfrm>
          <a:prstGeom prst="rect">
            <a:avLst/>
          </a:prstGeom>
        </p:spPr>
      </p:pic>
      <p:grpSp>
        <p:nvGrpSpPr>
          <p:cNvPr id="4" name="Group 3">
            <a:extLst>
              <a:ext uri="{FF2B5EF4-FFF2-40B4-BE49-F238E27FC236}">
                <a16:creationId xmlns:a16="http://schemas.microsoft.com/office/drawing/2014/main" id="{EB02AC95-497A-B03F-E0EE-51FD2F6C44EA}"/>
              </a:ext>
            </a:extLst>
          </p:cNvPr>
          <p:cNvGrpSpPr/>
          <p:nvPr/>
        </p:nvGrpSpPr>
        <p:grpSpPr>
          <a:xfrm>
            <a:off x="7242189" y="755705"/>
            <a:ext cx="1587711" cy="797653"/>
            <a:chOff x="7176934" y="795614"/>
            <a:chExt cx="1587711" cy="797653"/>
          </a:xfrm>
        </p:grpSpPr>
        <p:pic>
          <p:nvPicPr>
            <p:cNvPr id="5" name="Picture 4">
              <a:extLst>
                <a:ext uri="{FF2B5EF4-FFF2-40B4-BE49-F238E27FC236}">
                  <a16:creationId xmlns:a16="http://schemas.microsoft.com/office/drawing/2014/main" id="{60CC684D-F336-2C59-B746-0CEB1FB95C82}"/>
                </a:ext>
              </a:extLst>
            </p:cNvPr>
            <p:cNvPicPr>
              <a:picLocks noChangeAspect="1"/>
            </p:cNvPicPr>
            <p:nvPr/>
          </p:nvPicPr>
          <p:blipFill>
            <a:blip r:embed="rId17"/>
            <a:stretch>
              <a:fillRect/>
            </a:stretch>
          </p:blipFill>
          <p:spPr>
            <a:xfrm>
              <a:off x="7176934" y="1140757"/>
              <a:ext cx="400818" cy="400818"/>
            </a:xfrm>
            <a:prstGeom prst="rect">
              <a:avLst/>
            </a:prstGeom>
          </p:spPr>
        </p:pic>
        <p:pic>
          <p:nvPicPr>
            <p:cNvPr id="16" name="Picture 15">
              <a:extLst>
                <a:ext uri="{FF2B5EF4-FFF2-40B4-BE49-F238E27FC236}">
                  <a16:creationId xmlns:a16="http://schemas.microsoft.com/office/drawing/2014/main" id="{39530ADE-1B51-1043-AC64-D91C60772CC0}"/>
                </a:ext>
              </a:extLst>
            </p:cNvPr>
            <p:cNvPicPr>
              <a:picLocks noChangeAspect="1"/>
            </p:cNvPicPr>
            <p:nvPr/>
          </p:nvPicPr>
          <p:blipFill>
            <a:blip r:embed="rId17"/>
            <a:stretch>
              <a:fillRect/>
            </a:stretch>
          </p:blipFill>
          <p:spPr>
            <a:xfrm>
              <a:off x="8363827" y="1146392"/>
              <a:ext cx="400818" cy="400818"/>
            </a:xfrm>
            <a:prstGeom prst="rect">
              <a:avLst/>
            </a:prstGeom>
          </p:spPr>
        </p:pic>
        <p:pic>
          <p:nvPicPr>
            <p:cNvPr id="17" name="Picture 16">
              <a:extLst>
                <a:ext uri="{FF2B5EF4-FFF2-40B4-BE49-F238E27FC236}">
                  <a16:creationId xmlns:a16="http://schemas.microsoft.com/office/drawing/2014/main" id="{5BD65B1A-3EA8-F218-7F7C-A9220116A24C}"/>
                </a:ext>
              </a:extLst>
            </p:cNvPr>
            <p:cNvPicPr>
              <a:picLocks noChangeAspect="1"/>
            </p:cNvPicPr>
            <p:nvPr/>
          </p:nvPicPr>
          <p:blipFill>
            <a:blip r:embed="rId18"/>
            <a:stretch>
              <a:fillRect/>
            </a:stretch>
          </p:blipFill>
          <p:spPr>
            <a:xfrm>
              <a:off x="7571963" y="795614"/>
              <a:ext cx="797653" cy="797653"/>
            </a:xfrm>
            <a:prstGeom prst="rect">
              <a:avLst/>
            </a:prstGeom>
          </p:spPr>
        </p:pic>
      </p:grpSp>
      <p:pic>
        <p:nvPicPr>
          <p:cNvPr id="18" name="Picture 17">
            <a:extLst>
              <a:ext uri="{FF2B5EF4-FFF2-40B4-BE49-F238E27FC236}">
                <a16:creationId xmlns:a16="http://schemas.microsoft.com/office/drawing/2014/main" id="{2BC79329-6CD0-96A6-7A51-2647E15FB6E3}"/>
              </a:ext>
            </a:extLst>
          </p:cNvPr>
          <p:cNvPicPr>
            <a:picLocks noChangeAspect="1"/>
          </p:cNvPicPr>
          <p:nvPr/>
        </p:nvPicPr>
        <p:blipFill>
          <a:blip r:embed="rId16"/>
          <a:stretch>
            <a:fillRect/>
          </a:stretch>
        </p:blipFill>
        <p:spPr>
          <a:xfrm rot="17997655">
            <a:off x="5242013" y="1489480"/>
            <a:ext cx="187325" cy="187325"/>
          </a:xfrm>
          <a:prstGeom prst="rect">
            <a:avLst/>
          </a:prstGeom>
        </p:spPr>
      </p:pic>
      <p:pic>
        <p:nvPicPr>
          <p:cNvPr id="19" name="Picture 18">
            <a:extLst>
              <a:ext uri="{FF2B5EF4-FFF2-40B4-BE49-F238E27FC236}">
                <a16:creationId xmlns:a16="http://schemas.microsoft.com/office/drawing/2014/main" id="{A37F669B-8D6D-F454-6822-F71838A5B0AF}"/>
              </a:ext>
            </a:extLst>
          </p:cNvPr>
          <p:cNvPicPr>
            <a:picLocks noChangeAspect="1"/>
          </p:cNvPicPr>
          <p:nvPr/>
        </p:nvPicPr>
        <p:blipFill>
          <a:blip r:embed="rId16"/>
          <a:stretch>
            <a:fillRect/>
          </a:stretch>
        </p:blipFill>
        <p:spPr>
          <a:xfrm rot="7561604">
            <a:off x="4883830" y="1508130"/>
            <a:ext cx="187325" cy="187325"/>
          </a:xfrm>
          <a:prstGeom prst="rect">
            <a:avLst/>
          </a:prstGeom>
        </p:spPr>
      </p:pic>
    </p:spTree>
    <p:extLst>
      <p:ext uri="{BB962C8B-B14F-4D97-AF65-F5344CB8AC3E}">
        <p14:creationId xmlns:p14="http://schemas.microsoft.com/office/powerpoint/2010/main" val="310958548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23EB9B-05C0-2568-0706-E09829684C6C}"/>
              </a:ext>
            </a:extLst>
          </p:cNvPr>
          <p:cNvPicPr>
            <a:picLocks noChangeAspect="1"/>
          </p:cNvPicPr>
          <p:nvPr/>
        </p:nvPicPr>
        <p:blipFill>
          <a:blip r:embed="rId3"/>
          <a:stretch>
            <a:fillRect/>
          </a:stretch>
        </p:blipFill>
        <p:spPr>
          <a:xfrm>
            <a:off x="2331872" y="3485013"/>
            <a:ext cx="1174541" cy="1174541"/>
          </a:xfrm>
          <a:prstGeom prst="rect">
            <a:avLst/>
          </a:prstGeom>
        </p:spPr>
      </p:pic>
      <p:sp>
        <p:nvSpPr>
          <p:cNvPr id="10" name="Rectangle 9">
            <a:extLst>
              <a:ext uri="{FF2B5EF4-FFF2-40B4-BE49-F238E27FC236}">
                <a16:creationId xmlns:a16="http://schemas.microsoft.com/office/drawing/2014/main" id="{ED35C6F1-E4C2-5B09-C190-22BA7B13643F}"/>
              </a:ext>
            </a:extLst>
          </p:cNvPr>
          <p:cNvSpPr/>
          <p:nvPr/>
        </p:nvSpPr>
        <p:spPr>
          <a:xfrm>
            <a:off x="9545934" y="4119064"/>
            <a:ext cx="200967" cy="37487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734353-8C29-AA91-B44F-D1ACF276BEA1}"/>
              </a:ext>
            </a:extLst>
          </p:cNvPr>
          <p:cNvSpPr/>
          <p:nvPr/>
        </p:nvSpPr>
        <p:spPr>
          <a:xfrm>
            <a:off x="9872105" y="3988111"/>
            <a:ext cx="200967" cy="50582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B89AB0-2971-845E-B593-A083597061DD}"/>
              </a:ext>
            </a:extLst>
          </p:cNvPr>
          <p:cNvSpPr/>
          <p:nvPr/>
        </p:nvSpPr>
        <p:spPr>
          <a:xfrm>
            <a:off x="10189462" y="3836399"/>
            <a:ext cx="200967" cy="657536"/>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F4C2F04-C5A0-FE20-A02C-ED7400B8512B}"/>
              </a:ext>
            </a:extLst>
          </p:cNvPr>
          <p:cNvPicPr>
            <a:picLocks noChangeAspect="1"/>
          </p:cNvPicPr>
          <p:nvPr/>
        </p:nvPicPr>
        <p:blipFill>
          <a:blip r:embed="rId4"/>
          <a:stretch>
            <a:fillRect/>
          </a:stretch>
        </p:blipFill>
        <p:spPr>
          <a:xfrm rot="3917512" flipH="1">
            <a:off x="4723582" y="1611156"/>
            <a:ext cx="581309" cy="608023"/>
          </a:xfrm>
          <a:prstGeom prst="rect">
            <a:avLst/>
          </a:prstGeom>
        </p:spPr>
      </p:pic>
      <p:sp>
        <p:nvSpPr>
          <p:cNvPr id="6" name="Rectangle 5">
            <a:extLst>
              <a:ext uri="{FF2B5EF4-FFF2-40B4-BE49-F238E27FC236}">
                <a16:creationId xmlns:a16="http://schemas.microsoft.com/office/drawing/2014/main" id="{7F4E0146-41BE-42DB-4E06-A9D0220DF455}"/>
              </a:ext>
            </a:extLst>
          </p:cNvPr>
          <p:cNvSpPr/>
          <p:nvPr/>
        </p:nvSpPr>
        <p:spPr>
          <a:xfrm>
            <a:off x="9545934" y="4448216"/>
            <a:ext cx="19048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D2C883-82A7-B07E-4E43-6067695DCEE4}"/>
              </a:ext>
            </a:extLst>
          </p:cNvPr>
          <p:cNvSpPr/>
          <p:nvPr/>
        </p:nvSpPr>
        <p:spPr>
          <a:xfrm>
            <a:off x="9872105" y="4447333"/>
            <a:ext cx="190485" cy="466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B4EC54-792E-297C-BC26-8FF4B31A7E0E}"/>
              </a:ext>
            </a:extLst>
          </p:cNvPr>
          <p:cNvSpPr/>
          <p:nvPr/>
        </p:nvSpPr>
        <p:spPr>
          <a:xfrm>
            <a:off x="10189462" y="4433355"/>
            <a:ext cx="190485" cy="60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13314">
            <a:extLst>
              <a:ext uri="{FF2B5EF4-FFF2-40B4-BE49-F238E27FC236}">
                <a16:creationId xmlns:a16="http://schemas.microsoft.com/office/drawing/2014/main" id="{3787C6A0-009A-EB1A-A97D-78BE6F07D700}"/>
              </a:ext>
            </a:extLst>
          </p:cNvPr>
          <p:cNvPicPr>
            <a:picLocks noChangeAspect="1"/>
          </p:cNvPicPr>
          <p:nvPr/>
        </p:nvPicPr>
        <p:blipFill>
          <a:blip r:embed="rId6">
            <a:duotone>
              <a:schemeClr val="accent6">
                <a:shade val="45000"/>
                <a:satMod val="135000"/>
              </a:schemeClr>
              <a:prstClr val="white"/>
            </a:duotone>
          </a:blip>
          <a:stretch>
            <a:fillRect/>
          </a:stretch>
        </p:blipFill>
        <p:spPr>
          <a:xfrm rot="5400000">
            <a:off x="5511918" y="3784604"/>
            <a:ext cx="1168162" cy="1168162"/>
          </a:xfrm>
          <a:prstGeom prst="rect">
            <a:avLst/>
          </a:prstGeom>
        </p:spPr>
      </p:pic>
      <p:pic>
        <p:nvPicPr>
          <p:cNvPr id="13313" name="Picture 13312">
            <a:extLst>
              <a:ext uri="{FF2B5EF4-FFF2-40B4-BE49-F238E27FC236}">
                <a16:creationId xmlns:a16="http://schemas.microsoft.com/office/drawing/2014/main" id="{B89401F1-8CFD-44B8-0DDF-0B8C5EC54637}"/>
              </a:ext>
            </a:extLst>
          </p:cNvPr>
          <p:cNvPicPr>
            <a:picLocks noChangeAspect="1"/>
          </p:cNvPicPr>
          <p:nvPr/>
        </p:nvPicPr>
        <p:blipFill>
          <a:blip r:embed="rId7"/>
          <a:stretch>
            <a:fillRect/>
          </a:stretch>
        </p:blipFill>
        <p:spPr>
          <a:xfrm>
            <a:off x="9429544" y="3445066"/>
            <a:ext cx="1086091" cy="1086091"/>
          </a:xfrm>
          <a:prstGeom prst="rect">
            <a:avLst/>
          </a:prstGeom>
        </p:spPr>
      </p:pic>
      <p:sp>
        <p:nvSpPr>
          <p:cNvPr id="40" name="Rounded Rectangle 9">
            <a:extLst>
              <a:ext uri="{FF2B5EF4-FFF2-40B4-BE49-F238E27FC236}">
                <a16:creationId xmlns:a16="http://schemas.microsoft.com/office/drawing/2014/main" id="{54C36E63-361E-6B88-9515-4329727ACD32}"/>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16</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8">
            <a:extLst>
              <a:ext uri="{96DAC541-7B7A-43D3-8B79-37D633B846F1}">
                <asvg:svgBlip xmlns:asvg="http://schemas.microsoft.com/office/drawing/2016/SVG/main" r:embed="rId9"/>
              </a:ext>
            </a:extLst>
          </a:blip>
          <a:stretch>
            <a:fillRect/>
          </a:stretch>
        </p:blipFill>
        <p:spPr>
          <a:xfrm rot="1035709" flipH="1">
            <a:off x="5658635" y="3164876"/>
            <a:ext cx="245546" cy="428031"/>
          </a:xfrm>
        </p:spPr>
      </p:pic>
      <p:sp>
        <p:nvSpPr>
          <p:cNvPr id="24" name="Rounded Rectangle 9">
            <a:extLst>
              <a:ext uri="{FF2B5EF4-FFF2-40B4-BE49-F238E27FC236}">
                <a16:creationId xmlns:a16="http://schemas.microsoft.com/office/drawing/2014/main" id="{62B3E502-4F3E-9266-1051-18F62B51CA96}"/>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flipH="1" flipV="1">
            <a:off x="5949605" y="3313350"/>
            <a:ext cx="12929" cy="266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5625" y="3216775"/>
            <a:ext cx="320749" cy="261441"/>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5066953" y="3195654"/>
            <a:ext cx="1847487"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sp>
        <p:nvSpPr>
          <p:cNvPr id="33" name="Rounded Rectangle 9">
            <a:extLst>
              <a:ext uri="{FF2B5EF4-FFF2-40B4-BE49-F238E27FC236}">
                <a16:creationId xmlns:a16="http://schemas.microsoft.com/office/drawing/2014/main" id="{FF8F78D2-1D34-B99B-D8B6-FC9342707A49}"/>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11"/>
          <a:stretch>
            <a:fillRect/>
          </a:stretch>
        </p:blipFill>
        <p:spPr>
          <a:xfrm>
            <a:off x="5974386" y="3225882"/>
            <a:ext cx="243227" cy="243227"/>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6710548"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High popularity and high volume</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4838" y="3234342"/>
            <a:ext cx="402322" cy="226306"/>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9">
            <a:extLst>
              <a:ext uri="{FF2B5EF4-FFF2-40B4-BE49-F238E27FC236}">
                <a16:creationId xmlns:a16="http://schemas.microsoft.com/office/drawing/2014/main" id="{69E6A346-B7AD-8D4D-B748-778B41509D7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4786" y="3154631"/>
            <a:ext cx="422427" cy="385729"/>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2828253" y="1602601"/>
            <a:ext cx="26532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Forefront of technological advancements</a:t>
            </a:r>
          </a:p>
        </p:txBody>
      </p:sp>
      <p:sp>
        <p:nvSpPr>
          <p:cNvPr id="51" name="Rounded Rectangle 9">
            <a:extLst>
              <a:ext uri="{FF2B5EF4-FFF2-40B4-BE49-F238E27FC236}">
                <a16:creationId xmlns:a16="http://schemas.microsoft.com/office/drawing/2014/main" id="{C6DACF0D-D466-BD6C-04EC-8FACC44780BA}"/>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2997" y="3264493"/>
            <a:ext cx="166004" cy="166004"/>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8653495"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Major price changes (71000% all time)</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5806417" y="3215170"/>
            <a:ext cx="519898"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5136" y="3246425"/>
            <a:ext cx="241726" cy="202140"/>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9">
            <a:extLst>
              <a:ext uri="{FF2B5EF4-FFF2-40B4-BE49-F238E27FC236}">
                <a16:creationId xmlns:a16="http://schemas.microsoft.com/office/drawing/2014/main" id="{6923D549-9043-C7C7-7D36-4F8C3F93C102}"/>
              </a:ext>
            </a:extLst>
          </p:cNvPr>
          <p:cNvSpPr/>
          <p:nvPr/>
        </p:nvSpPr>
        <p:spPr>
          <a:xfrm>
            <a:off x="4771201" y="4433488"/>
            <a:ext cx="2649600" cy="576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Seen significant volatility from tech stock boom</a:t>
            </a:r>
          </a:p>
        </p:txBody>
      </p:sp>
      <p:sp>
        <p:nvSpPr>
          <p:cNvPr id="58" name="Rounded Rectangle 9">
            <a:extLst>
              <a:ext uri="{FF2B5EF4-FFF2-40B4-BE49-F238E27FC236}">
                <a16:creationId xmlns:a16="http://schemas.microsoft.com/office/drawing/2014/main" id="{49AED211-7BD9-EE28-FBEE-DC529C783F2B}"/>
              </a:ext>
            </a:extLst>
          </p:cNvPr>
          <p:cNvSpPr/>
          <p:nvPr/>
        </p:nvSpPr>
        <p:spPr>
          <a:xfrm>
            <a:off x="887933" y="4433355"/>
            <a:ext cx="2650572" cy="576267"/>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Large data point size (over 10,000 rows worth of data)</a:t>
            </a:r>
          </a:p>
        </p:txBody>
      </p:sp>
      <p:cxnSp>
        <p:nvCxnSpPr>
          <p:cNvPr id="22" name="Straight Connector 21">
            <a:extLst>
              <a:ext uri="{FF2B5EF4-FFF2-40B4-BE49-F238E27FC236}">
                <a16:creationId xmlns:a16="http://schemas.microsoft.com/office/drawing/2014/main" id="{E522C8B7-CE04-E0AC-1767-9FB1A5F3C8DE}"/>
              </a:ext>
            </a:extLst>
          </p:cNvPr>
          <p:cNvCxnSpPr>
            <a:cxnSpLocks/>
          </p:cNvCxnSpPr>
          <p:nvPr/>
        </p:nvCxnSpPr>
        <p:spPr>
          <a:xfrm flipH="1">
            <a:off x="6107723" y="3398950"/>
            <a:ext cx="9023" cy="165133"/>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CAA014-287A-E8F7-9B27-B50AC9DE6361}"/>
              </a:ext>
            </a:extLst>
          </p:cNvPr>
          <p:cNvCxnSpPr>
            <a:cxnSpLocks/>
          </p:cNvCxnSpPr>
          <p:nvPr/>
        </p:nvCxnSpPr>
        <p:spPr>
          <a:xfrm>
            <a:off x="6106523" y="3385181"/>
            <a:ext cx="1200" cy="17890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D8261B-52F1-C451-8E68-51514BE31096}"/>
              </a:ext>
            </a:extLst>
          </p:cNvPr>
          <p:cNvCxnSpPr>
            <a:cxnSpLocks/>
          </p:cNvCxnSpPr>
          <p:nvPr/>
        </p:nvCxnSpPr>
        <p:spPr>
          <a:xfrm>
            <a:off x="6107723" y="3206034"/>
            <a:ext cx="0" cy="35804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FB8FFE-C1CC-34BA-DB6D-189F522900A3}"/>
              </a:ext>
            </a:extLst>
          </p:cNvPr>
          <p:cNvCxnSpPr>
            <a:cxnSpLocks/>
          </p:cNvCxnSpPr>
          <p:nvPr/>
        </p:nvCxnSpPr>
        <p:spPr>
          <a:xfrm>
            <a:off x="6107723" y="3172338"/>
            <a:ext cx="0" cy="39174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6F822D-EF50-054B-66C8-5117EC240DD5}"/>
              </a:ext>
            </a:extLst>
          </p:cNvPr>
          <p:cNvCxnSpPr>
            <a:cxnSpLocks/>
          </p:cNvCxnSpPr>
          <p:nvPr/>
        </p:nvCxnSpPr>
        <p:spPr>
          <a:xfrm>
            <a:off x="6107723" y="3279917"/>
            <a:ext cx="0" cy="28416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AC148D-3D64-EC7C-571F-91E372E7B286}"/>
              </a:ext>
            </a:extLst>
          </p:cNvPr>
          <p:cNvCxnSpPr>
            <a:cxnSpLocks/>
          </p:cNvCxnSpPr>
          <p:nvPr/>
        </p:nvCxnSpPr>
        <p:spPr>
          <a:xfrm>
            <a:off x="6107723" y="3219378"/>
            <a:ext cx="0" cy="344705"/>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CEA9FF-AAD7-C5C2-6CFF-CE70DFA26080}"/>
              </a:ext>
            </a:extLst>
          </p:cNvPr>
          <p:cNvCxnSpPr>
            <a:cxnSpLocks/>
          </p:cNvCxnSpPr>
          <p:nvPr/>
        </p:nvCxnSpPr>
        <p:spPr>
          <a:xfrm>
            <a:off x="6107723" y="3237606"/>
            <a:ext cx="0" cy="32647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Rounded Rectangle 9">
            <a:extLst>
              <a:ext uri="{FF2B5EF4-FFF2-40B4-BE49-F238E27FC236}">
                <a16:creationId xmlns:a16="http://schemas.microsoft.com/office/drawing/2014/main" id="{31D81EE4-FF9C-9FC4-F5C8-9DCEFF190357}"/>
              </a:ext>
            </a:extLst>
          </p:cNvPr>
          <p:cNvSpPr/>
          <p:nvPr/>
        </p:nvSpPr>
        <p:spPr>
          <a:xfrm>
            <a:off x="4412732" y="3030748"/>
            <a:ext cx="3408027" cy="696286"/>
          </a:xfrm>
          <a:prstGeom prst="roundRect">
            <a:avLst/>
          </a:prstGeom>
          <a:solidFill>
            <a:srgbClr val="2E65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Reasons for choosing Apple</a:t>
            </a:r>
          </a:p>
        </p:txBody>
      </p:sp>
      <p:pic>
        <p:nvPicPr>
          <p:cNvPr id="13" name="Picture 12">
            <a:extLst>
              <a:ext uri="{FF2B5EF4-FFF2-40B4-BE49-F238E27FC236}">
                <a16:creationId xmlns:a16="http://schemas.microsoft.com/office/drawing/2014/main" id="{9A771107-1BF9-53E7-FE23-3E69A5B6EDDB}"/>
              </a:ext>
            </a:extLst>
          </p:cNvPr>
          <p:cNvPicPr>
            <a:picLocks noChangeAspect="1"/>
          </p:cNvPicPr>
          <p:nvPr/>
        </p:nvPicPr>
        <p:blipFill>
          <a:blip r:embed="rId16"/>
          <a:stretch>
            <a:fillRect/>
          </a:stretch>
        </p:blipFill>
        <p:spPr>
          <a:xfrm rot="17997655">
            <a:off x="3279658" y="1467914"/>
            <a:ext cx="187325" cy="187325"/>
          </a:xfrm>
          <a:prstGeom prst="rect">
            <a:avLst/>
          </a:prstGeom>
        </p:spPr>
      </p:pic>
      <p:pic>
        <p:nvPicPr>
          <p:cNvPr id="14" name="Picture 13">
            <a:extLst>
              <a:ext uri="{FF2B5EF4-FFF2-40B4-BE49-F238E27FC236}">
                <a16:creationId xmlns:a16="http://schemas.microsoft.com/office/drawing/2014/main" id="{7D025C38-75DF-E57B-52F2-8FC84FA6BE55}"/>
              </a:ext>
            </a:extLst>
          </p:cNvPr>
          <p:cNvPicPr>
            <a:picLocks noChangeAspect="1"/>
          </p:cNvPicPr>
          <p:nvPr/>
        </p:nvPicPr>
        <p:blipFill>
          <a:blip r:embed="rId16"/>
          <a:stretch>
            <a:fillRect/>
          </a:stretch>
        </p:blipFill>
        <p:spPr>
          <a:xfrm rot="7561604">
            <a:off x="2921475" y="1486564"/>
            <a:ext cx="187325" cy="187325"/>
          </a:xfrm>
          <a:prstGeom prst="rect">
            <a:avLst/>
          </a:prstGeom>
        </p:spPr>
      </p:pic>
      <p:grpSp>
        <p:nvGrpSpPr>
          <p:cNvPr id="4" name="Group 3">
            <a:extLst>
              <a:ext uri="{FF2B5EF4-FFF2-40B4-BE49-F238E27FC236}">
                <a16:creationId xmlns:a16="http://schemas.microsoft.com/office/drawing/2014/main" id="{EB02AC95-497A-B03F-E0EE-51FD2F6C44EA}"/>
              </a:ext>
            </a:extLst>
          </p:cNvPr>
          <p:cNvGrpSpPr/>
          <p:nvPr/>
        </p:nvGrpSpPr>
        <p:grpSpPr>
          <a:xfrm>
            <a:off x="7242189" y="755705"/>
            <a:ext cx="1587711" cy="797653"/>
            <a:chOff x="7176934" y="795614"/>
            <a:chExt cx="1587711" cy="797653"/>
          </a:xfrm>
        </p:grpSpPr>
        <p:pic>
          <p:nvPicPr>
            <p:cNvPr id="5" name="Picture 4">
              <a:extLst>
                <a:ext uri="{FF2B5EF4-FFF2-40B4-BE49-F238E27FC236}">
                  <a16:creationId xmlns:a16="http://schemas.microsoft.com/office/drawing/2014/main" id="{60CC684D-F336-2C59-B746-0CEB1FB95C82}"/>
                </a:ext>
              </a:extLst>
            </p:cNvPr>
            <p:cNvPicPr>
              <a:picLocks noChangeAspect="1"/>
            </p:cNvPicPr>
            <p:nvPr/>
          </p:nvPicPr>
          <p:blipFill>
            <a:blip r:embed="rId17"/>
            <a:stretch>
              <a:fillRect/>
            </a:stretch>
          </p:blipFill>
          <p:spPr>
            <a:xfrm>
              <a:off x="7176934" y="1140757"/>
              <a:ext cx="400818" cy="400818"/>
            </a:xfrm>
            <a:prstGeom prst="rect">
              <a:avLst/>
            </a:prstGeom>
          </p:spPr>
        </p:pic>
        <p:pic>
          <p:nvPicPr>
            <p:cNvPr id="16" name="Picture 15">
              <a:extLst>
                <a:ext uri="{FF2B5EF4-FFF2-40B4-BE49-F238E27FC236}">
                  <a16:creationId xmlns:a16="http://schemas.microsoft.com/office/drawing/2014/main" id="{39530ADE-1B51-1043-AC64-D91C60772CC0}"/>
                </a:ext>
              </a:extLst>
            </p:cNvPr>
            <p:cNvPicPr>
              <a:picLocks noChangeAspect="1"/>
            </p:cNvPicPr>
            <p:nvPr/>
          </p:nvPicPr>
          <p:blipFill>
            <a:blip r:embed="rId17"/>
            <a:stretch>
              <a:fillRect/>
            </a:stretch>
          </p:blipFill>
          <p:spPr>
            <a:xfrm>
              <a:off x="8363827" y="1146392"/>
              <a:ext cx="400818" cy="400818"/>
            </a:xfrm>
            <a:prstGeom prst="rect">
              <a:avLst/>
            </a:prstGeom>
          </p:spPr>
        </p:pic>
        <p:pic>
          <p:nvPicPr>
            <p:cNvPr id="17" name="Picture 16">
              <a:extLst>
                <a:ext uri="{FF2B5EF4-FFF2-40B4-BE49-F238E27FC236}">
                  <a16:creationId xmlns:a16="http://schemas.microsoft.com/office/drawing/2014/main" id="{5BD65B1A-3EA8-F218-7F7C-A9220116A24C}"/>
                </a:ext>
              </a:extLst>
            </p:cNvPr>
            <p:cNvPicPr>
              <a:picLocks noChangeAspect="1"/>
            </p:cNvPicPr>
            <p:nvPr/>
          </p:nvPicPr>
          <p:blipFill>
            <a:blip r:embed="rId18"/>
            <a:stretch>
              <a:fillRect/>
            </a:stretch>
          </p:blipFill>
          <p:spPr>
            <a:xfrm>
              <a:off x="7571963" y="795614"/>
              <a:ext cx="797653" cy="797653"/>
            </a:xfrm>
            <a:prstGeom prst="rect">
              <a:avLst/>
            </a:prstGeom>
          </p:spPr>
        </p:pic>
      </p:grpSp>
      <p:pic>
        <p:nvPicPr>
          <p:cNvPr id="18" name="Picture 17">
            <a:extLst>
              <a:ext uri="{FF2B5EF4-FFF2-40B4-BE49-F238E27FC236}">
                <a16:creationId xmlns:a16="http://schemas.microsoft.com/office/drawing/2014/main" id="{2BC79329-6CD0-96A6-7A51-2647E15FB6E3}"/>
              </a:ext>
            </a:extLst>
          </p:cNvPr>
          <p:cNvPicPr>
            <a:picLocks noChangeAspect="1"/>
          </p:cNvPicPr>
          <p:nvPr/>
        </p:nvPicPr>
        <p:blipFill>
          <a:blip r:embed="rId16"/>
          <a:stretch>
            <a:fillRect/>
          </a:stretch>
        </p:blipFill>
        <p:spPr>
          <a:xfrm rot="17997655">
            <a:off x="5242013" y="1489480"/>
            <a:ext cx="187325" cy="187325"/>
          </a:xfrm>
          <a:prstGeom prst="rect">
            <a:avLst/>
          </a:prstGeom>
        </p:spPr>
      </p:pic>
      <p:pic>
        <p:nvPicPr>
          <p:cNvPr id="19" name="Picture 18">
            <a:extLst>
              <a:ext uri="{FF2B5EF4-FFF2-40B4-BE49-F238E27FC236}">
                <a16:creationId xmlns:a16="http://schemas.microsoft.com/office/drawing/2014/main" id="{A37F669B-8D6D-F454-6822-F71838A5B0AF}"/>
              </a:ext>
            </a:extLst>
          </p:cNvPr>
          <p:cNvPicPr>
            <a:picLocks noChangeAspect="1"/>
          </p:cNvPicPr>
          <p:nvPr/>
        </p:nvPicPr>
        <p:blipFill>
          <a:blip r:embed="rId16"/>
          <a:stretch>
            <a:fillRect/>
          </a:stretch>
        </p:blipFill>
        <p:spPr>
          <a:xfrm rot="7561604">
            <a:off x="4883830" y="1508130"/>
            <a:ext cx="187325" cy="187325"/>
          </a:xfrm>
          <a:prstGeom prst="rect">
            <a:avLst/>
          </a:prstGeom>
        </p:spPr>
      </p:pic>
      <p:sp>
        <p:nvSpPr>
          <p:cNvPr id="20" name="Rounded Rectangle 9">
            <a:extLst>
              <a:ext uri="{FF2B5EF4-FFF2-40B4-BE49-F238E27FC236}">
                <a16:creationId xmlns:a16="http://schemas.microsoft.com/office/drawing/2014/main" id="{617A0972-F0F5-0BA5-BFFB-7EA75209C769}"/>
              </a:ext>
            </a:extLst>
          </p:cNvPr>
          <p:cNvSpPr/>
          <p:nvPr/>
        </p:nvSpPr>
        <p:spPr>
          <a:xfrm>
            <a:off x="1025210" y="5522548"/>
            <a:ext cx="10141579" cy="562167"/>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Apple shows significant promise as a dataset that can be further analyzed.</a:t>
            </a:r>
          </a:p>
        </p:txBody>
      </p:sp>
    </p:spTree>
    <p:extLst>
      <p:ext uri="{BB962C8B-B14F-4D97-AF65-F5344CB8AC3E}">
        <p14:creationId xmlns:p14="http://schemas.microsoft.com/office/powerpoint/2010/main" val="394095976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602F0-7A94-A0FE-35FB-EE9A3F60FBA3}"/>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E645CFB-4D99-23A6-CB2F-116F25C16C90}"/>
              </a:ext>
            </a:extLst>
          </p:cNvPr>
          <p:cNvSpPr/>
          <p:nvPr/>
        </p:nvSpPr>
        <p:spPr>
          <a:xfrm>
            <a:off x="-2" y="0"/>
            <a:ext cx="12192002" cy="6969899"/>
          </a:xfrm>
          <a:prstGeom prst="rect">
            <a:avLst/>
          </a:prstGeom>
          <a:solidFill>
            <a:schemeClr val="dk1">
              <a:alpha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7" name="Title 6">
            <a:extLst>
              <a:ext uri="{FF2B5EF4-FFF2-40B4-BE49-F238E27FC236}">
                <a16:creationId xmlns:a16="http://schemas.microsoft.com/office/drawing/2014/main" id="{F37F3A1E-11C9-3079-C6C3-50E5B202E5D5}"/>
              </a:ext>
            </a:extLst>
          </p:cNvPr>
          <p:cNvSpPr>
            <a:spLocks noGrp="1"/>
          </p:cNvSpPr>
          <p:nvPr>
            <p:ph type="title"/>
          </p:nvPr>
        </p:nvSpPr>
        <p:spPr/>
        <p:txBody>
          <a:bodyPr/>
          <a:lstStyle/>
          <a:p>
            <a:endParaRPr lang="en-SG"/>
          </a:p>
        </p:txBody>
      </p:sp>
      <p:sp>
        <p:nvSpPr>
          <p:cNvPr id="3" name="Slide Number Placeholder 2">
            <a:extLst>
              <a:ext uri="{FF2B5EF4-FFF2-40B4-BE49-F238E27FC236}">
                <a16:creationId xmlns:a16="http://schemas.microsoft.com/office/drawing/2014/main" id="{08EDEBF4-9B25-3991-3F25-63C58261143F}"/>
              </a:ext>
            </a:extLst>
          </p:cNvPr>
          <p:cNvSpPr>
            <a:spLocks noGrp="1"/>
          </p:cNvSpPr>
          <p:nvPr>
            <p:ph type="sldNum" sz="quarter" idx="12"/>
          </p:nvPr>
        </p:nvSpPr>
        <p:spPr/>
        <p:txBody>
          <a:bodyPr/>
          <a:lstStyle/>
          <a:p>
            <a:fld id="{3EBFDD7E-5B5F-4327-8588-9680ADE11BC9}" type="slidenum">
              <a:rPr lang="en-SG" smtClean="0"/>
              <a:pPr/>
              <a:t>17</a:t>
            </a:fld>
            <a:endParaRPr lang="en-SG"/>
          </a:p>
        </p:txBody>
      </p:sp>
      <p:sp>
        <p:nvSpPr>
          <p:cNvPr id="9" name="Content Placeholder 8">
            <a:extLst>
              <a:ext uri="{FF2B5EF4-FFF2-40B4-BE49-F238E27FC236}">
                <a16:creationId xmlns:a16="http://schemas.microsoft.com/office/drawing/2014/main" id="{03D9082A-2ACE-2BC2-BC0F-4106440699A4}"/>
              </a:ext>
            </a:extLst>
          </p:cNvPr>
          <p:cNvSpPr>
            <a:spLocks noGrp="1"/>
          </p:cNvSpPr>
          <p:nvPr>
            <p:ph sz="quarter" idx="13"/>
          </p:nvPr>
        </p:nvSpPr>
        <p:spPr/>
        <p:txBody>
          <a:bodyPr/>
          <a:lstStyle/>
          <a:p>
            <a:endParaRPr lang="en-SG"/>
          </a:p>
        </p:txBody>
      </p:sp>
      <p:sp>
        <p:nvSpPr>
          <p:cNvPr id="8" name="Rectangle 7">
            <a:extLst>
              <a:ext uri="{FF2B5EF4-FFF2-40B4-BE49-F238E27FC236}">
                <a16:creationId xmlns:a16="http://schemas.microsoft.com/office/drawing/2014/main" id="{82ED1064-9ACC-7559-027D-5F2D63B42C41}"/>
              </a:ext>
            </a:extLst>
          </p:cNvPr>
          <p:cNvSpPr/>
          <p:nvPr/>
        </p:nvSpPr>
        <p:spPr>
          <a:xfrm>
            <a:off x="781291" y="746511"/>
            <a:ext cx="10629418" cy="5364979"/>
          </a:xfrm>
          <a:prstGeom prst="rect">
            <a:avLst/>
          </a:prstGeom>
          <a:noFill/>
          <a:ln w="127000">
            <a:gradFill flip="none" rotWithShape="1">
              <a:gsLst>
                <a:gs pos="0">
                  <a:schemeClr val="accent1">
                    <a:lumMod val="5000"/>
                    <a:lumOff val="95000"/>
                    <a:alpha val="20000"/>
                  </a:schemeClr>
                </a:gs>
                <a:gs pos="74000">
                  <a:schemeClr val="bg1">
                    <a:alpha val="20000"/>
                  </a:schemeClr>
                </a:gs>
                <a:gs pos="36000">
                  <a:schemeClr val="bg1">
                    <a:alpha val="50000"/>
                  </a:schemeClr>
                </a:gs>
                <a:gs pos="100000">
                  <a:schemeClr val="bg1"/>
                </a:gs>
              </a:gsLst>
              <a:path path="shape">
                <a:fillToRect l="50000" t="50000" r="50000" b="50000"/>
              </a:path>
              <a:tileRect/>
            </a:gra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320E7CA1-1896-E4DB-CF57-6CC64099D061}"/>
              </a:ext>
            </a:extLst>
          </p:cNvPr>
          <p:cNvSpPr/>
          <p:nvPr/>
        </p:nvSpPr>
        <p:spPr>
          <a:xfrm>
            <a:off x="983042" y="3159656"/>
            <a:ext cx="10427667" cy="209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SG" sz="9600" b="1" dirty="0">
                <a:solidFill>
                  <a:schemeClr val="lt1">
                    <a:alpha val="90000"/>
                  </a:schemeClr>
                </a:solidFill>
                <a:cs typeface="Calibri"/>
              </a:rPr>
              <a:t>Cleaning and Feature Engineering</a:t>
            </a:r>
          </a:p>
        </p:txBody>
      </p:sp>
    </p:spTree>
    <p:extLst>
      <p:ext uri="{BB962C8B-B14F-4D97-AF65-F5344CB8AC3E}">
        <p14:creationId xmlns:p14="http://schemas.microsoft.com/office/powerpoint/2010/main" val="621987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a:latin typeface="Arial"/>
                <a:cs typeface="Arial"/>
              </a:rPr>
              <a:t>Tech Stack: Main libraries and tools used</a:t>
            </a:r>
            <a:endParaRPr lang="en-US"/>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18</a:t>
            </a:fld>
            <a:endParaRPr lang="en-SG"/>
          </a:p>
        </p:txBody>
      </p:sp>
      <p:sp>
        <p:nvSpPr>
          <p:cNvPr id="16" name="Content Placeholder 15">
            <a:extLst>
              <a:ext uri="{FF2B5EF4-FFF2-40B4-BE49-F238E27FC236}">
                <a16:creationId xmlns:a16="http://schemas.microsoft.com/office/drawing/2014/main" id="{008D74C3-E5E4-5681-9B18-626775431892}"/>
              </a:ext>
            </a:extLst>
          </p:cNvPr>
          <p:cNvSpPr>
            <a:spLocks noGrp="1"/>
          </p:cNvSpPr>
          <p:nvPr>
            <p:ph sz="quarter" idx="13"/>
          </p:nvPr>
        </p:nvSpPr>
        <p:spPr/>
        <p:txBody>
          <a:bodyPr/>
          <a:lstStyle/>
          <a:p>
            <a:endParaRPr lang="en-US"/>
          </a:p>
        </p:txBody>
      </p:sp>
      <p:sp>
        <p:nvSpPr>
          <p:cNvPr id="7" name="TextBox 6">
            <a:extLst>
              <a:ext uri="{FF2B5EF4-FFF2-40B4-BE49-F238E27FC236}">
                <a16:creationId xmlns:a16="http://schemas.microsoft.com/office/drawing/2014/main" id="{DE69AF08-3D58-194D-1C78-C6D2926F31B9}"/>
              </a:ext>
            </a:extLst>
          </p:cNvPr>
          <p:cNvSpPr txBox="1"/>
          <p:nvPr/>
        </p:nvSpPr>
        <p:spPr>
          <a:xfrm>
            <a:off x="408384" y="7016353"/>
            <a:ext cx="65829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atin typeface="arial"/>
                <a:cs typeface="arial"/>
              </a:rPr>
              <a:t>Present your Exploratory Data Analysis and some initial data-driven Insights from the dataset.</a:t>
            </a:r>
          </a:p>
          <a:p>
            <a:pPr>
              <a:buChar char="•"/>
            </a:pPr>
            <a:r>
              <a:rPr lang="en-US">
                <a:latin typeface="arial"/>
                <a:cs typeface="arial"/>
              </a:rPr>
              <a:t>You MAY also mention how you are planning to set up the Analysis / ML problem for this case.</a:t>
            </a:r>
          </a:p>
          <a:p>
            <a:pPr>
              <a:buChar char="•"/>
            </a:pPr>
            <a:r>
              <a:rPr lang="en-US">
                <a:latin typeface="arial"/>
                <a:cs typeface="arial"/>
              </a:rPr>
              <a:t>You MUST mention how you collected / curated / cleaned / prepared the data for this problem.</a:t>
            </a:r>
          </a:p>
          <a:p>
            <a:pPr>
              <a:buChar char="•"/>
            </a:pPr>
            <a:r>
              <a:rPr lang="en-US">
                <a:latin typeface="arial"/>
                <a:cs typeface="arial"/>
              </a:rPr>
              <a:t>Did you only use tools and techniques learned in this course? What ELSE did you learn / try?</a:t>
            </a:r>
          </a:p>
        </p:txBody>
      </p:sp>
      <p:sp>
        <p:nvSpPr>
          <p:cNvPr id="5" name="Rounded Rectangle 9">
            <a:extLst>
              <a:ext uri="{FF2B5EF4-FFF2-40B4-BE49-F238E27FC236}">
                <a16:creationId xmlns:a16="http://schemas.microsoft.com/office/drawing/2014/main" id="{3D6501D9-11C8-5035-582F-7A53688303A3}"/>
              </a:ext>
            </a:extLst>
          </p:cNvPr>
          <p:cNvSpPr/>
          <p:nvPr/>
        </p:nvSpPr>
        <p:spPr>
          <a:xfrm>
            <a:off x="878119" y="1150004"/>
            <a:ext cx="2594426" cy="1153311"/>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bg1"/>
                </a:solidFill>
                <a:cs typeface="Calibri"/>
              </a:rPr>
              <a:t>Data Cleaning</a:t>
            </a:r>
          </a:p>
        </p:txBody>
      </p:sp>
      <p:sp>
        <p:nvSpPr>
          <p:cNvPr id="8" name="Rounded Rectangle 9">
            <a:extLst>
              <a:ext uri="{FF2B5EF4-FFF2-40B4-BE49-F238E27FC236}">
                <a16:creationId xmlns:a16="http://schemas.microsoft.com/office/drawing/2014/main" id="{E368D9E7-17DA-14BA-B552-DC436FC2E146}"/>
              </a:ext>
            </a:extLst>
          </p:cNvPr>
          <p:cNvSpPr/>
          <p:nvPr/>
        </p:nvSpPr>
        <p:spPr>
          <a:xfrm>
            <a:off x="890025" y="2853274"/>
            <a:ext cx="2594426" cy="1153311"/>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bg1"/>
                </a:solidFill>
                <a:cs typeface="Calibri"/>
              </a:rPr>
              <a:t>Exploratory Data Analysis</a:t>
            </a:r>
            <a:endParaRPr lang="en-US">
              <a:solidFill>
                <a:schemeClr val="bg1"/>
              </a:solidFill>
            </a:endParaRPr>
          </a:p>
        </p:txBody>
      </p:sp>
      <p:sp>
        <p:nvSpPr>
          <p:cNvPr id="9" name="Rounded Rectangle 9">
            <a:extLst>
              <a:ext uri="{FF2B5EF4-FFF2-40B4-BE49-F238E27FC236}">
                <a16:creationId xmlns:a16="http://schemas.microsoft.com/office/drawing/2014/main" id="{6220EA15-4A01-8634-A629-302EB165BFC3}"/>
              </a:ext>
            </a:extLst>
          </p:cNvPr>
          <p:cNvSpPr/>
          <p:nvPr/>
        </p:nvSpPr>
        <p:spPr>
          <a:xfrm>
            <a:off x="890026" y="4556544"/>
            <a:ext cx="2594426" cy="1153311"/>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bg1"/>
                </a:solidFill>
                <a:cs typeface="Calibri"/>
              </a:rPr>
              <a:t>Machine Learning Models</a:t>
            </a:r>
            <a:endParaRPr lang="en-US">
              <a:solidFill>
                <a:schemeClr val="bg1"/>
              </a:solidFill>
            </a:endParaRPr>
          </a:p>
        </p:txBody>
      </p:sp>
      <p:pic>
        <p:nvPicPr>
          <p:cNvPr id="1038" name="Picture 14" descr="Seaborn python package logo">
            <a:extLst>
              <a:ext uri="{FF2B5EF4-FFF2-40B4-BE49-F238E27FC236}">
                <a16:creationId xmlns:a16="http://schemas.microsoft.com/office/drawing/2014/main" id="{C5825B9F-EBFD-B7DC-703A-764A3D513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425" y="2985837"/>
            <a:ext cx="2663530" cy="8065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ndas (software) - Wikipedia">
            <a:extLst>
              <a:ext uri="{FF2B5EF4-FFF2-40B4-BE49-F238E27FC236}">
                <a16:creationId xmlns:a16="http://schemas.microsoft.com/office/drawing/2014/main" id="{AC23D9DB-18BA-3431-8264-A24EDD10D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425" y="1112706"/>
            <a:ext cx="2853553" cy="115331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ustomising figures in Matplotlib">
            <a:extLst>
              <a:ext uri="{FF2B5EF4-FFF2-40B4-BE49-F238E27FC236}">
                <a16:creationId xmlns:a16="http://schemas.microsoft.com/office/drawing/2014/main" id="{AE771239-1074-8B14-E8BD-03B7C5A2B0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8195" y="2785684"/>
            <a:ext cx="3620530" cy="120684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cikit-learn - Wikipedia">
            <a:extLst>
              <a:ext uri="{FF2B5EF4-FFF2-40B4-BE49-F238E27FC236}">
                <a16:creationId xmlns:a16="http://schemas.microsoft.com/office/drawing/2014/main" id="{AF116F3D-A067-0A5C-4F22-39BA460F70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1721" y="4458314"/>
            <a:ext cx="2490355" cy="134051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NumPy - Wikipedia">
            <a:extLst>
              <a:ext uri="{FF2B5EF4-FFF2-40B4-BE49-F238E27FC236}">
                <a16:creationId xmlns:a16="http://schemas.microsoft.com/office/drawing/2014/main" id="{DA3C5AB1-BA72-DCC3-74FA-EB39627EC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6180" y="1025653"/>
            <a:ext cx="2964560" cy="1327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33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a:latin typeface="Arial"/>
                <a:cs typeface="Arial"/>
              </a:rPr>
              <a:t>Data Cleaning: Cleaning the dataset to be ready for use</a:t>
            </a:r>
            <a:endParaRPr lang="en-US"/>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19</a:t>
            </a:fld>
            <a:endParaRPr lang="en-SG"/>
          </a:p>
        </p:txBody>
      </p:sp>
      <p:sp>
        <p:nvSpPr>
          <p:cNvPr id="8" name="Content Placeholder 7">
            <a:extLst>
              <a:ext uri="{FF2B5EF4-FFF2-40B4-BE49-F238E27FC236}">
                <a16:creationId xmlns:a16="http://schemas.microsoft.com/office/drawing/2014/main" id="{F286CA4F-AF1E-E615-A649-B7F9260C4C2C}"/>
              </a:ext>
            </a:extLst>
          </p:cNvPr>
          <p:cNvSpPr>
            <a:spLocks noGrp="1"/>
          </p:cNvSpPr>
          <p:nvPr>
            <p:ph sz="quarter" idx="13"/>
          </p:nvPr>
        </p:nvSpPr>
        <p:spPr/>
        <p:txBody>
          <a:bodyPr/>
          <a:lstStyle/>
          <a:p>
            <a:endParaRPr lang="en-US"/>
          </a:p>
        </p:txBody>
      </p:sp>
      <p:sp>
        <p:nvSpPr>
          <p:cNvPr id="5" name="Rounded Rectangle 9">
            <a:extLst>
              <a:ext uri="{FF2B5EF4-FFF2-40B4-BE49-F238E27FC236}">
                <a16:creationId xmlns:a16="http://schemas.microsoft.com/office/drawing/2014/main" id="{3D6501D9-11C8-5035-582F-7A53688303A3}"/>
              </a:ext>
            </a:extLst>
          </p:cNvPr>
          <p:cNvSpPr/>
          <p:nvPr/>
        </p:nvSpPr>
        <p:spPr>
          <a:xfrm>
            <a:off x="481935" y="967802"/>
            <a:ext cx="11228130"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Datasets may contain irrelevant variables that negatively impacts our model</a:t>
            </a:r>
          </a:p>
        </p:txBody>
      </p:sp>
      <p:sp>
        <p:nvSpPr>
          <p:cNvPr id="22" name="Rounded Rectangle 9">
            <a:extLst>
              <a:ext uri="{FF2B5EF4-FFF2-40B4-BE49-F238E27FC236}">
                <a16:creationId xmlns:a16="http://schemas.microsoft.com/office/drawing/2014/main" id="{F92DD40C-3329-FDE4-BF4E-F1DAC4121AF7}"/>
              </a:ext>
            </a:extLst>
          </p:cNvPr>
          <p:cNvSpPr/>
          <p:nvPr/>
        </p:nvSpPr>
        <p:spPr>
          <a:xfrm>
            <a:off x="481935" y="2112427"/>
            <a:ext cx="4937559" cy="47570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Therefore, we conduct </a:t>
            </a:r>
            <a:r>
              <a:rPr lang="en-US" sz="1600" b="1">
                <a:solidFill>
                  <a:srgbClr val="BD4F90"/>
                </a:solidFill>
              </a:rPr>
              <a:t>data cleaning </a:t>
            </a:r>
            <a:r>
              <a:rPr lang="en-US" sz="1600" b="1">
                <a:solidFill>
                  <a:schemeClr val="tx1"/>
                </a:solidFill>
              </a:rPr>
              <a:t>to improve the quality and reliability of the dataset </a:t>
            </a:r>
          </a:p>
        </p:txBody>
      </p:sp>
      <p:sp>
        <p:nvSpPr>
          <p:cNvPr id="35" name="Rounded Rectangle 9">
            <a:extLst>
              <a:ext uri="{FF2B5EF4-FFF2-40B4-BE49-F238E27FC236}">
                <a16:creationId xmlns:a16="http://schemas.microsoft.com/office/drawing/2014/main" id="{71571EC6-9859-A6D2-39AD-41D19F11D71A}"/>
              </a:ext>
            </a:extLst>
          </p:cNvPr>
          <p:cNvSpPr/>
          <p:nvPr/>
        </p:nvSpPr>
        <p:spPr>
          <a:xfrm>
            <a:off x="6096000" y="3956173"/>
            <a:ext cx="5614064" cy="475701"/>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a:solidFill>
                  <a:schemeClr val="tx1"/>
                </a:solidFill>
              </a:rPr>
              <a:t>Removing duplicates and null values from the dataset </a:t>
            </a:r>
          </a:p>
        </p:txBody>
      </p:sp>
      <p:sp>
        <p:nvSpPr>
          <p:cNvPr id="7" name="TextBox 6">
            <a:extLst>
              <a:ext uri="{FF2B5EF4-FFF2-40B4-BE49-F238E27FC236}">
                <a16:creationId xmlns:a16="http://schemas.microsoft.com/office/drawing/2014/main" id="{DE69AF08-3D58-194D-1C78-C6D2926F31B9}"/>
              </a:ext>
            </a:extLst>
          </p:cNvPr>
          <p:cNvSpPr txBox="1"/>
          <p:nvPr/>
        </p:nvSpPr>
        <p:spPr>
          <a:xfrm>
            <a:off x="408384" y="7016353"/>
            <a:ext cx="65829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atin typeface="arial"/>
                <a:cs typeface="arial"/>
              </a:rPr>
              <a:t>Present your Exploratory Data Analysis and some initial data-driven Insights from the dataset.</a:t>
            </a:r>
          </a:p>
          <a:p>
            <a:pPr>
              <a:buChar char="•"/>
            </a:pPr>
            <a:r>
              <a:rPr lang="en-US">
                <a:latin typeface="arial"/>
                <a:cs typeface="arial"/>
              </a:rPr>
              <a:t>You MAY also mention how you are planning to set up the Analysis / ML problem for this case.</a:t>
            </a:r>
          </a:p>
          <a:p>
            <a:pPr>
              <a:buChar char="•"/>
            </a:pPr>
            <a:r>
              <a:rPr lang="en-US">
                <a:latin typeface="arial"/>
                <a:cs typeface="arial"/>
              </a:rPr>
              <a:t>You MUST mention how you collected / curated / cleaned / prepared the data for this problem.</a:t>
            </a:r>
          </a:p>
          <a:p>
            <a:pPr>
              <a:buChar char="•"/>
            </a:pPr>
            <a:r>
              <a:rPr lang="en-US">
                <a:latin typeface="arial"/>
                <a:cs typeface="arial"/>
              </a:rPr>
              <a:t>Did you only use tools and techniques learned in this course? What ELSE did you learn / try?</a:t>
            </a:r>
          </a:p>
        </p:txBody>
      </p:sp>
      <p:pic>
        <p:nvPicPr>
          <p:cNvPr id="16" name="Picture 15">
            <a:extLst>
              <a:ext uri="{FF2B5EF4-FFF2-40B4-BE49-F238E27FC236}">
                <a16:creationId xmlns:a16="http://schemas.microsoft.com/office/drawing/2014/main" id="{18CABEFB-FB9D-53C8-B52C-B75F7A706AFE}"/>
              </a:ext>
            </a:extLst>
          </p:cNvPr>
          <p:cNvPicPr>
            <a:picLocks noChangeAspect="1"/>
          </p:cNvPicPr>
          <p:nvPr/>
        </p:nvPicPr>
        <p:blipFill>
          <a:blip r:embed="rId3"/>
          <a:stretch>
            <a:fillRect/>
          </a:stretch>
        </p:blipFill>
        <p:spPr>
          <a:xfrm>
            <a:off x="2424623" y="2843992"/>
            <a:ext cx="1313052" cy="1313052"/>
          </a:xfrm>
          <a:prstGeom prst="rect">
            <a:avLst/>
          </a:prstGeom>
        </p:spPr>
      </p:pic>
      <p:sp>
        <p:nvSpPr>
          <p:cNvPr id="17" name="Rounded Rectangle 9">
            <a:extLst>
              <a:ext uri="{FF2B5EF4-FFF2-40B4-BE49-F238E27FC236}">
                <a16:creationId xmlns:a16="http://schemas.microsoft.com/office/drawing/2014/main" id="{4F06F90D-4330-EDAB-E3FC-21683CCB01C5}"/>
              </a:ext>
            </a:extLst>
          </p:cNvPr>
          <p:cNvSpPr/>
          <p:nvPr/>
        </p:nvSpPr>
        <p:spPr>
          <a:xfrm>
            <a:off x="481934" y="4466219"/>
            <a:ext cx="4937559" cy="1312469"/>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a:solidFill>
                  <a:schemeClr val="tx1"/>
                </a:solidFill>
              </a:rPr>
              <a:t>For financial time series data that are uncertain and volatile, we considered the necessary information needed for calculating the various technical indicators through…</a:t>
            </a:r>
          </a:p>
        </p:txBody>
      </p:sp>
      <p:grpSp>
        <p:nvGrpSpPr>
          <p:cNvPr id="28" name="Group 27">
            <a:extLst>
              <a:ext uri="{FF2B5EF4-FFF2-40B4-BE49-F238E27FC236}">
                <a16:creationId xmlns:a16="http://schemas.microsoft.com/office/drawing/2014/main" id="{4AB91606-A24F-C5FD-9DE0-40DF13108396}"/>
              </a:ext>
            </a:extLst>
          </p:cNvPr>
          <p:cNvGrpSpPr/>
          <p:nvPr/>
        </p:nvGrpSpPr>
        <p:grpSpPr>
          <a:xfrm>
            <a:off x="6700035" y="4533057"/>
            <a:ext cx="4405994" cy="1756792"/>
            <a:chOff x="6991349" y="4588812"/>
            <a:chExt cx="4405994" cy="1756792"/>
          </a:xfrm>
        </p:grpSpPr>
        <p:pic>
          <p:nvPicPr>
            <p:cNvPr id="15" name="Picture 14">
              <a:extLst>
                <a:ext uri="{FF2B5EF4-FFF2-40B4-BE49-F238E27FC236}">
                  <a16:creationId xmlns:a16="http://schemas.microsoft.com/office/drawing/2014/main" id="{F5901BBB-AFA0-C321-4187-FAA756DA1FDE}"/>
                </a:ext>
              </a:extLst>
            </p:cNvPr>
            <p:cNvPicPr>
              <a:picLocks noChangeAspect="1"/>
            </p:cNvPicPr>
            <p:nvPr/>
          </p:nvPicPr>
          <p:blipFill>
            <a:blip r:embed="rId4"/>
            <a:stretch>
              <a:fillRect/>
            </a:stretch>
          </p:blipFill>
          <p:spPr>
            <a:xfrm>
              <a:off x="6991349" y="4588812"/>
              <a:ext cx="1634047" cy="1756792"/>
            </a:xfrm>
            <a:prstGeom prst="rect">
              <a:avLst/>
            </a:prstGeom>
          </p:spPr>
        </p:pic>
        <p:pic>
          <p:nvPicPr>
            <p:cNvPr id="19" name="Picture 18">
              <a:extLst>
                <a:ext uri="{FF2B5EF4-FFF2-40B4-BE49-F238E27FC236}">
                  <a16:creationId xmlns:a16="http://schemas.microsoft.com/office/drawing/2014/main" id="{39D2EA65-3B0B-8281-5D2C-2A7A9380027B}"/>
                </a:ext>
              </a:extLst>
            </p:cNvPr>
            <p:cNvPicPr>
              <a:picLocks noChangeAspect="1"/>
            </p:cNvPicPr>
            <p:nvPr/>
          </p:nvPicPr>
          <p:blipFill>
            <a:blip r:embed="rId5"/>
            <a:stretch>
              <a:fillRect/>
            </a:stretch>
          </p:blipFill>
          <p:spPr>
            <a:xfrm>
              <a:off x="8796076" y="4588812"/>
              <a:ext cx="2601267" cy="939047"/>
            </a:xfrm>
            <a:prstGeom prst="rect">
              <a:avLst/>
            </a:prstGeom>
          </p:spPr>
        </p:pic>
      </p:grpSp>
      <p:pic>
        <p:nvPicPr>
          <p:cNvPr id="20" name="Picture 19">
            <a:extLst>
              <a:ext uri="{FF2B5EF4-FFF2-40B4-BE49-F238E27FC236}">
                <a16:creationId xmlns:a16="http://schemas.microsoft.com/office/drawing/2014/main" id="{9EEB5ECF-A0DB-CB17-876B-7525B7957022}"/>
              </a:ext>
            </a:extLst>
          </p:cNvPr>
          <p:cNvPicPr>
            <a:picLocks noChangeAspect="1"/>
          </p:cNvPicPr>
          <p:nvPr/>
        </p:nvPicPr>
        <p:blipFill>
          <a:blip r:embed="rId6"/>
          <a:stretch>
            <a:fillRect/>
          </a:stretch>
        </p:blipFill>
        <p:spPr>
          <a:xfrm>
            <a:off x="7248103" y="2483282"/>
            <a:ext cx="3309858" cy="1313052"/>
          </a:xfrm>
          <a:prstGeom prst="rect">
            <a:avLst/>
          </a:prstGeom>
        </p:spPr>
      </p:pic>
      <p:sp>
        <p:nvSpPr>
          <p:cNvPr id="24" name="Triangle 23">
            <a:extLst>
              <a:ext uri="{FF2B5EF4-FFF2-40B4-BE49-F238E27FC236}">
                <a16:creationId xmlns:a16="http://schemas.microsoft.com/office/drawing/2014/main" id="{5EDAF734-1593-5E7B-E5AB-38D77D3F1346}"/>
              </a:ext>
            </a:extLst>
          </p:cNvPr>
          <p:cNvSpPr>
            <a:spLocks/>
          </p:cNvSpPr>
          <p:nvPr/>
        </p:nvSpPr>
        <p:spPr>
          <a:xfrm rot="10800000">
            <a:off x="2792921" y="1716360"/>
            <a:ext cx="576453" cy="202937"/>
          </a:xfrm>
          <a:prstGeom prst="triangle">
            <a:avLst>
              <a:gd name="adj" fmla="val 477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B0A99850-73B0-09BB-A5FF-0710432ED2A1}"/>
              </a:ext>
            </a:extLst>
          </p:cNvPr>
          <p:cNvSpPr>
            <a:spLocks/>
          </p:cNvSpPr>
          <p:nvPr/>
        </p:nvSpPr>
        <p:spPr>
          <a:xfrm rot="5400000">
            <a:off x="5464985" y="3491368"/>
            <a:ext cx="576453" cy="202937"/>
          </a:xfrm>
          <a:prstGeom prst="triangle">
            <a:avLst>
              <a:gd name="adj" fmla="val 477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97ACE90F-E672-573D-30C4-AB951D26E219}"/>
              </a:ext>
            </a:extLst>
          </p:cNvPr>
          <p:cNvSpPr/>
          <p:nvPr/>
        </p:nvSpPr>
        <p:spPr>
          <a:xfrm>
            <a:off x="6096000" y="1903151"/>
            <a:ext cx="5614065" cy="475701"/>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a:solidFill>
                  <a:schemeClr val="tx1"/>
                </a:solidFill>
              </a:rPr>
              <a:t>    Checking for necessary columns  </a:t>
            </a:r>
          </a:p>
        </p:txBody>
      </p:sp>
    </p:spTree>
    <p:extLst>
      <p:ext uri="{BB962C8B-B14F-4D97-AF65-F5344CB8AC3E}">
        <p14:creationId xmlns:p14="http://schemas.microsoft.com/office/powerpoint/2010/main" val="1380496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5CFF6-E2E7-15FB-A952-F650E6EF812E}"/>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E645CFB-4D99-23A6-CB2F-116F25C16C90}"/>
              </a:ext>
            </a:extLst>
          </p:cNvPr>
          <p:cNvSpPr/>
          <p:nvPr/>
        </p:nvSpPr>
        <p:spPr>
          <a:xfrm>
            <a:off x="-2" y="0"/>
            <a:ext cx="12192002" cy="6969899"/>
          </a:xfrm>
          <a:prstGeom prst="rect">
            <a:avLst/>
          </a:prstGeom>
          <a:solidFill>
            <a:schemeClr val="dk1">
              <a:alpha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7" name="Title 6">
            <a:extLst>
              <a:ext uri="{FF2B5EF4-FFF2-40B4-BE49-F238E27FC236}">
                <a16:creationId xmlns:a16="http://schemas.microsoft.com/office/drawing/2014/main" id="{F37F3A1E-11C9-3079-C6C3-50E5B202E5D5}"/>
              </a:ext>
            </a:extLst>
          </p:cNvPr>
          <p:cNvSpPr>
            <a:spLocks noGrp="1"/>
          </p:cNvSpPr>
          <p:nvPr>
            <p:ph type="title"/>
          </p:nvPr>
        </p:nvSpPr>
        <p:spPr/>
        <p:txBody>
          <a:bodyPr/>
          <a:lstStyle/>
          <a:p>
            <a:endParaRPr lang="en-SG" dirty="0"/>
          </a:p>
        </p:txBody>
      </p:sp>
      <p:sp>
        <p:nvSpPr>
          <p:cNvPr id="3" name="Slide Number Placeholder 2">
            <a:extLst>
              <a:ext uri="{FF2B5EF4-FFF2-40B4-BE49-F238E27FC236}">
                <a16:creationId xmlns:a16="http://schemas.microsoft.com/office/drawing/2014/main" id="{08EDEBF4-9B25-3991-3F25-63C58261143F}"/>
              </a:ext>
            </a:extLst>
          </p:cNvPr>
          <p:cNvSpPr>
            <a:spLocks noGrp="1"/>
          </p:cNvSpPr>
          <p:nvPr>
            <p:ph type="sldNum" sz="quarter" idx="12"/>
          </p:nvPr>
        </p:nvSpPr>
        <p:spPr/>
        <p:txBody>
          <a:bodyPr/>
          <a:lstStyle/>
          <a:p>
            <a:fld id="{3EBFDD7E-5B5F-4327-8588-9680ADE11BC9}" type="slidenum">
              <a:rPr lang="en-SG" smtClean="0"/>
              <a:pPr/>
              <a:t>2</a:t>
            </a:fld>
            <a:endParaRPr lang="en-SG"/>
          </a:p>
        </p:txBody>
      </p:sp>
      <p:sp>
        <p:nvSpPr>
          <p:cNvPr id="9" name="Content Placeholder 8">
            <a:extLst>
              <a:ext uri="{FF2B5EF4-FFF2-40B4-BE49-F238E27FC236}">
                <a16:creationId xmlns:a16="http://schemas.microsoft.com/office/drawing/2014/main" id="{03D9082A-2ACE-2BC2-BC0F-4106440699A4}"/>
              </a:ext>
            </a:extLst>
          </p:cNvPr>
          <p:cNvSpPr>
            <a:spLocks noGrp="1"/>
          </p:cNvSpPr>
          <p:nvPr>
            <p:ph sz="quarter" idx="13"/>
          </p:nvPr>
        </p:nvSpPr>
        <p:spPr/>
        <p:txBody>
          <a:bodyPr/>
          <a:lstStyle/>
          <a:p>
            <a:endParaRPr lang="en-SG"/>
          </a:p>
        </p:txBody>
      </p:sp>
      <p:sp>
        <p:nvSpPr>
          <p:cNvPr id="8" name="Rectangle 7">
            <a:extLst>
              <a:ext uri="{FF2B5EF4-FFF2-40B4-BE49-F238E27FC236}">
                <a16:creationId xmlns:a16="http://schemas.microsoft.com/office/drawing/2014/main" id="{82ED1064-9ACC-7559-027D-5F2D63B42C41}"/>
              </a:ext>
            </a:extLst>
          </p:cNvPr>
          <p:cNvSpPr/>
          <p:nvPr/>
        </p:nvSpPr>
        <p:spPr>
          <a:xfrm>
            <a:off x="781291" y="746511"/>
            <a:ext cx="10629418" cy="5364979"/>
          </a:xfrm>
          <a:prstGeom prst="rect">
            <a:avLst/>
          </a:prstGeom>
          <a:noFill/>
          <a:ln w="127000">
            <a:gradFill flip="none" rotWithShape="1">
              <a:gsLst>
                <a:gs pos="0">
                  <a:schemeClr val="accent1">
                    <a:lumMod val="5000"/>
                    <a:lumOff val="95000"/>
                    <a:alpha val="20000"/>
                  </a:schemeClr>
                </a:gs>
                <a:gs pos="74000">
                  <a:schemeClr val="bg1">
                    <a:alpha val="20000"/>
                  </a:schemeClr>
                </a:gs>
                <a:gs pos="36000">
                  <a:schemeClr val="bg1">
                    <a:alpha val="50000"/>
                  </a:schemeClr>
                </a:gs>
                <a:gs pos="100000">
                  <a:schemeClr val="bg1"/>
                </a:gs>
              </a:gsLst>
              <a:path path="shape">
                <a:fillToRect l="50000" t="50000" r="50000" b="50000"/>
              </a:path>
              <a:tileRect/>
            </a:gra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320E7CA1-1896-E4DB-CF57-6CC64099D061}"/>
              </a:ext>
            </a:extLst>
          </p:cNvPr>
          <p:cNvSpPr/>
          <p:nvPr/>
        </p:nvSpPr>
        <p:spPr>
          <a:xfrm>
            <a:off x="1148637" y="3184047"/>
            <a:ext cx="9882036" cy="209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9600" b="1" dirty="0">
                <a:solidFill>
                  <a:schemeClr val="lt1">
                    <a:alpha val="90000"/>
                  </a:schemeClr>
                </a:solidFill>
              </a:rPr>
              <a:t>Problem Statement</a:t>
            </a:r>
          </a:p>
        </p:txBody>
      </p:sp>
    </p:spTree>
    <p:extLst>
      <p:ext uri="{BB962C8B-B14F-4D97-AF65-F5344CB8AC3E}">
        <p14:creationId xmlns:p14="http://schemas.microsoft.com/office/powerpoint/2010/main" val="107902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6">
            <a:extLst>
              <a:ext uri="{FF2B5EF4-FFF2-40B4-BE49-F238E27FC236}">
                <a16:creationId xmlns:a16="http://schemas.microsoft.com/office/drawing/2014/main" id="{B90BB176-9574-2F1E-AEE8-2C39484174D5}"/>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54312"/>
          <a:stretch/>
        </p:blipFill>
        <p:spPr bwMode="auto">
          <a:xfrm>
            <a:off x="3837507" y="1187721"/>
            <a:ext cx="4424345" cy="20213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a:latin typeface="Arial"/>
                <a:cs typeface="Arial"/>
              </a:rPr>
              <a:t>Data Preparation: Preparing the dataset to be used for technical indicators analysis and modelling</a:t>
            </a:r>
            <a:endParaRPr lang="en-US"/>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20</a:t>
            </a:fld>
            <a:endParaRPr lang="en-SG"/>
          </a:p>
        </p:txBody>
      </p:sp>
      <p:sp>
        <p:nvSpPr>
          <p:cNvPr id="18" name="Content Placeholder 17">
            <a:extLst>
              <a:ext uri="{FF2B5EF4-FFF2-40B4-BE49-F238E27FC236}">
                <a16:creationId xmlns:a16="http://schemas.microsoft.com/office/drawing/2014/main" id="{810FF613-C2E2-C0BC-930D-79B08F96684D}"/>
              </a:ext>
            </a:extLst>
          </p:cNvPr>
          <p:cNvSpPr>
            <a:spLocks noGrp="1"/>
          </p:cNvSpPr>
          <p:nvPr>
            <p:ph sz="quarter" idx="13"/>
          </p:nvPr>
        </p:nvSpPr>
        <p:spPr/>
        <p:txBody>
          <a:bodyPr/>
          <a:lstStyle/>
          <a:p>
            <a:endParaRPr lang="en-US"/>
          </a:p>
        </p:txBody>
      </p:sp>
      <p:sp>
        <p:nvSpPr>
          <p:cNvPr id="5" name="Rounded Rectangle 9">
            <a:extLst>
              <a:ext uri="{FF2B5EF4-FFF2-40B4-BE49-F238E27FC236}">
                <a16:creationId xmlns:a16="http://schemas.microsoft.com/office/drawing/2014/main" id="{3D6501D9-11C8-5035-582F-7A53688303A3}"/>
              </a:ext>
            </a:extLst>
          </p:cNvPr>
          <p:cNvSpPr/>
          <p:nvPr/>
        </p:nvSpPr>
        <p:spPr>
          <a:xfrm>
            <a:off x="481934" y="750262"/>
            <a:ext cx="11228129"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Based off our research, we found that the most popular technical indicators used by traders when investing are…  </a:t>
            </a:r>
          </a:p>
        </p:txBody>
      </p:sp>
      <p:sp>
        <p:nvSpPr>
          <p:cNvPr id="10" name="Rounded Rectangle 9">
            <a:extLst>
              <a:ext uri="{FF2B5EF4-FFF2-40B4-BE49-F238E27FC236}">
                <a16:creationId xmlns:a16="http://schemas.microsoft.com/office/drawing/2014/main" id="{F0500328-F20C-3507-60BD-BCAB205554C9}"/>
              </a:ext>
            </a:extLst>
          </p:cNvPr>
          <p:cNvSpPr/>
          <p:nvPr/>
        </p:nvSpPr>
        <p:spPr>
          <a:xfrm>
            <a:off x="2707404" y="5885024"/>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Keltner Channels Indicator</a:t>
            </a:r>
          </a:p>
        </p:txBody>
      </p:sp>
      <p:sp>
        <p:nvSpPr>
          <p:cNvPr id="11" name="Rounded Rectangle 9">
            <a:extLst>
              <a:ext uri="{FF2B5EF4-FFF2-40B4-BE49-F238E27FC236}">
                <a16:creationId xmlns:a16="http://schemas.microsoft.com/office/drawing/2014/main" id="{CDC3A184-5883-35F7-6FA0-B73962BC343E}"/>
              </a:ext>
            </a:extLst>
          </p:cNvPr>
          <p:cNvSpPr/>
          <p:nvPr/>
        </p:nvSpPr>
        <p:spPr>
          <a:xfrm>
            <a:off x="6317740" y="5885024"/>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Moving Average (MA)</a:t>
            </a:r>
          </a:p>
        </p:txBody>
      </p:sp>
      <p:sp>
        <p:nvSpPr>
          <p:cNvPr id="8" name="Rounded Rectangle 9">
            <a:extLst>
              <a:ext uri="{FF2B5EF4-FFF2-40B4-BE49-F238E27FC236}">
                <a16:creationId xmlns:a16="http://schemas.microsoft.com/office/drawing/2014/main" id="{3C348CAA-34EB-E171-4102-9D8496FF358B}"/>
              </a:ext>
            </a:extLst>
          </p:cNvPr>
          <p:cNvSpPr/>
          <p:nvPr/>
        </p:nvSpPr>
        <p:spPr>
          <a:xfrm>
            <a:off x="723253" y="3536400"/>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tx1"/>
                </a:solidFill>
              </a:rPr>
              <a:t>Relative Strength Indicator (RSI)</a:t>
            </a:r>
          </a:p>
        </p:txBody>
      </p:sp>
      <p:sp>
        <p:nvSpPr>
          <p:cNvPr id="9" name="Rounded Rectangle 9">
            <a:extLst>
              <a:ext uri="{FF2B5EF4-FFF2-40B4-BE49-F238E27FC236}">
                <a16:creationId xmlns:a16="http://schemas.microsoft.com/office/drawing/2014/main" id="{B982DB15-4ACC-E700-3425-7760C0CFCFF3}"/>
              </a:ext>
            </a:extLst>
          </p:cNvPr>
          <p:cNvSpPr/>
          <p:nvPr/>
        </p:nvSpPr>
        <p:spPr>
          <a:xfrm>
            <a:off x="8337681" y="3536400"/>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Bollinger Bands</a:t>
            </a:r>
          </a:p>
        </p:txBody>
      </p:sp>
      <p:sp>
        <p:nvSpPr>
          <p:cNvPr id="12" name="Rounded Rectangle 9">
            <a:extLst>
              <a:ext uri="{FF2B5EF4-FFF2-40B4-BE49-F238E27FC236}">
                <a16:creationId xmlns:a16="http://schemas.microsoft.com/office/drawing/2014/main" id="{AA502653-63D1-5128-B692-1F3E85358B8A}"/>
              </a:ext>
            </a:extLst>
          </p:cNvPr>
          <p:cNvSpPr/>
          <p:nvPr/>
        </p:nvSpPr>
        <p:spPr>
          <a:xfrm>
            <a:off x="4530467" y="3536400"/>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Heads and Shoulders</a:t>
            </a:r>
          </a:p>
        </p:txBody>
      </p:sp>
      <p:pic>
        <p:nvPicPr>
          <p:cNvPr id="4" name="Picture 2" descr="Premium Vector | Rsi indicator, relative strength index">
            <a:extLst>
              <a:ext uri="{FF2B5EF4-FFF2-40B4-BE49-F238E27FC236}">
                <a16:creationId xmlns:a16="http://schemas.microsoft.com/office/drawing/2014/main" id="{79502B4B-3710-8EF6-9FBF-6DB7C39DE5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11" t="18943" r="13893" b="8668"/>
          <a:stretch/>
        </p:blipFill>
        <p:spPr bwMode="auto">
          <a:xfrm>
            <a:off x="1223657" y="1422283"/>
            <a:ext cx="2130251" cy="2083973"/>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8C9185B8-65BA-63E7-8C72-63007EBC9D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448" y="1489244"/>
            <a:ext cx="3279097" cy="2011009"/>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12" descr="How to Use Bollinger Bands® in Forex Trading">
            <a:extLst>
              <a:ext uri="{FF2B5EF4-FFF2-40B4-BE49-F238E27FC236}">
                <a16:creationId xmlns:a16="http://schemas.microsoft.com/office/drawing/2014/main" id="{1488F3A4-D08C-CFB1-1229-578C0350E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0705" y="1549402"/>
            <a:ext cx="2665011" cy="182830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5C820F3-E111-AFB6-1EC7-0DDDDAE346D8}"/>
              </a:ext>
            </a:extLst>
          </p:cNvPr>
          <p:cNvSpPr/>
          <p:nvPr/>
        </p:nvSpPr>
        <p:spPr>
          <a:xfrm>
            <a:off x="8532202" y="1549402"/>
            <a:ext cx="281353" cy="289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F3A94C-7FAA-F72F-BE35-AE1EC0A1BBEC}"/>
              </a:ext>
            </a:extLst>
          </p:cNvPr>
          <p:cNvSpPr/>
          <p:nvPr/>
        </p:nvSpPr>
        <p:spPr>
          <a:xfrm>
            <a:off x="4424312" y="1480404"/>
            <a:ext cx="281353" cy="289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14" name="Picture 14">
            <a:extLst>
              <a:ext uri="{FF2B5EF4-FFF2-40B4-BE49-F238E27FC236}">
                <a16:creationId xmlns:a16="http://schemas.microsoft.com/office/drawing/2014/main" id="{483B7209-1325-B4EF-9417-523F5AEFA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7404" y="3967627"/>
            <a:ext cx="3131060" cy="2082257"/>
          </a:xfrm>
          <a:prstGeom prst="rect">
            <a:avLst/>
          </a:prstGeom>
          <a:noFill/>
          <a:extLst>
            <a:ext uri="{909E8E84-426E-40DD-AFC4-6F175D3DCCD1}">
              <a14:hiddenFill xmlns:a14="http://schemas.microsoft.com/office/drawing/2010/main">
                <a:solidFill>
                  <a:srgbClr val="FFFFFF"/>
                </a:solidFill>
              </a14:hiddenFill>
            </a:ext>
          </a:extLst>
        </p:spPr>
      </p:pic>
      <p:pic>
        <p:nvPicPr>
          <p:cNvPr id="25616" name="Picture 16">
            <a:extLst>
              <a:ext uri="{FF2B5EF4-FFF2-40B4-BE49-F238E27FC236}">
                <a16:creationId xmlns:a16="http://schemas.microsoft.com/office/drawing/2014/main" id="{0D260E79-561A-CC70-247D-D3494F0F20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0155" y="4002452"/>
            <a:ext cx="2753050" cy="18824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A29BDAD-44F7-F870-B642-1B38F5ED4835}"/>
              </a:ext>
            </a:extLst>
          </p:cNvPr>
          <p:cNvPicPr>
            <a:picLocks noChangeAspect="1"/>
          </p:cNvPicPr>
          <p:nvPr/>
        </p:nvPicPr>
        <p:blipFill>
          <a:blip r:embed="rId9"/>
          <a:stretch>
            <a:fillRect/>
          </a:stretch>
        </p:blipFill>
        <p:spPr>
          <a:xfrm>
            <a:off x="10200852" y="5143107"/>
            <a:ext cx="925479" cy="925479"/>
          </a:xfrm>
          <a:prstGeom prst="rect">
            <a:avLst/>
          </a:prstGeom>
        </p:spPr>
      </p:pic>
    </p:spTree>
    <p:extLst>
      <p:ext uri="{BB962C8B-B14F-4D97-AF65-F5344CB8AC3E}">
        <p14:creationId xmlns:p14="http://schemas.microsoft.com/office/powerpoint/2010/main" val="204407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6">
            <a:extLst>
              <a:ext uri="{FF2B5EF4-FFF2-40B4-BE49-F238E27FC236}">
                <a16:creationId xmlns:a16="http://schemas.microsoft.com/office/drawing/2014/main" id="{B90BB176-9574-2F1E-AEE8-2C39484174D5}"/>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54312"/>
          <a:stretch/>
        </p:blipFill>
        <p:spPr bwMode="auto">
          <a:xfrm>
            <a:off x="3837507" y="1187721"/>
            <a:ext cx="4424345" cy="20213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a:latin typeface="Arial"/>
                <a:cs typeface="Arial"/>
              </a:rPr>
              <a:t>Data Preparation: Preparing the dataset to be used for technical indicators analysis and modelling</a:t>
            </a:r>
            <a:endParaRPr lang="en-US"/>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21</a:t>
            </a:fld>
            <a:endParaRPr lang="en-SG"/>
          </a:p>
        </p:txBody>
      </p:sp>
      <p:sp>
        <p:nvSpPr>
          <p:cNvPr id="6" name="Content Placeholder 5">
            <a:extLst>
              <a:ext uri="{FF2B5EF4-FFF2-40B4-BE49-F238E27FC236}">
                <a16:creationId xmlns:a16="http://schemas.microsoft.com/office/drawing/2014/main" id="{F1109C35-734A-CF6F-45F7-E3CD5A71BB29}"/>
              </a:ext>
            </a:extLst>
          </p:cNvPr>
          <p:cNvSpPr>
            <a:spLocks noGrp="1"/>
          </p:cNvSpPr>
          <p:nvPr>
            <p:ph sz="quarter" idx="13"/>
          </p:nvPr>
        </p:nvSpPr>
        <p:spPr/>
        <p:txBody>
          <a:bodyPr/>
          <a:lstStyle/>
          <a:p>
            <a:endParaRPr lang="en-US"/>
          </a:p>
        </p:txBody>
      </p:sp>
      <p:sp>
        <p:nvSpPr>
          <p:cNvPr id="5" name="Rounded Rectangle 9">
            <a:extLst>
              <a:ext uri="{FF2B5EF4-FFF2-40B4-BE49-F238E27FC236}">
                <a16:creationId xmlns:a16="http://schemas.microsoft.com/office/drawing/2014/main" id="{3D6501D9-11C8-5035-582F-7A53688303A3}"/>
              </a:ext>
            </a:extLst>
          </p:cNvPr>
          <p:cNvSpPr/>
          <p:nvPr/>
        </p:nvSpPr>
        <p:spPr>
          <a:xfrm>
            <a:off x="481934" y="750262"/>
            <a:ext cx="11228129"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Based off our research, we found that the most popular technical indicators used by traders when investing are…  </a:t>
            </a:r>
          </a:p>
        </p:txBody>
      </p:sp>
      <p:sp>
        <p:nvSpPr>
          <p:cNvPr id="7" name="TextBox 6">
            <a:extLst>
              <a:ext uri="{FF2B5EF4-FFF2-40B4-BE49-F238E27FC236}">
                <a16:creationId xmlns:a16="http://schemas.microsoft.com/office/drawing/2014/main" id="{DE69AF08-3D58-194D-1C78-C6D2926F31B9}"/>
              </a:ext>
            </a:extLst>
          </p:cNvPr>
          <p:cNvSpPr txBox="1"/>
          <p:nvPr/>
        </p:nvSpPr>
        <p:spPr>
          <a:xfrm>
            <a:off x="408384" y="7016353"/>
            <a:ext cx="65829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atin typeface="arial"/>
                <a:cs typeface="arial"/>
              </a:rPr>
              <a:t>Present your Exploratory Data Analysis and some initial data-driven Insights from the dataset.</a:t>
            </a:r>
          </a:p>
          <a:p>
            <a:pPr>
              <a:buChar char="•"/>
            </a:pPr>
            <a:r>
              <a:rPr lang="en-US">
                <a:latin typeface="arial"/>
                <a:cs typeface="arial"/>
              </a:rPr>
              <a:t>You MAY also mention how you are planning to set up the Analysis / ML problem for this case.</a:t>
            </a:r>
          </a:p>
          <a:p>
            <a:pPr>
              <a:buChar char="•"/>
            </a:pPr>
            <a:r>
              <a:rPr lang="en-US">
                <a:latin typeface="arial"/>
                <a:cs typeface="arial"/>
              </a:rPr>
              <a:t>You MUST mention how you collected / curated / cleaned / prepared the data for this problem.</a:t>
            </a:r>
          </a:p>
          <a:p>
            <a:pPr>
              <a:buChar char="•"/>
            </a:pPr>
            <a:r>
              <a:rPr lang="en-US">
                <a:latin typeface="arial"/>
                <a:cs typeface="arial"/>
              </a:rPr>
              <a:t>Did you only use tools and techniques learned in this course? What ELSE did you learn / try?</a:t>
            </a:r>
          </a:p>
        </p:txBody>
      </p:sp>
      <p:sp>
        <p:nvSpPr>
          <p:cNvPr id="10" name="Rounded Rectangle 9">
            <a:extLst>
              <a:ext uri="{FF2B5EF4-FFF2-40B4-BE49-F238E27FC236}">
                <a16:creationId xmlns:a16="http://schemas.microsoft.com/office/drawing/2014/main" id="{F0500328-F20C-3507-60BD-BCAB205554C9}"/>
              </a:ext>
            </a:extLst>
          </p:cNvPr>
          <p:cNvSpPr/>
          <p:nvPr/>
        </p:nvSpPr>
        <p:spPr>
          <a:xfrm>
            <a:off x="2707404" y="5885024"/>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Keltner Channels Indicator</a:t>
            </a:r>
          </a:p>
        </p:txBody>
      </p:sp>
      <p:sp>
        <p:nvSpPr>
          <p:cNvPr id="11" name="Rounded Rectangle 9">
            <a:extLst>
              <a:ext uri="{FF2B5EF4-FFF2-40B4-BE49-F238E27FC236}">
                <a16:creationId xmlns:a16="http://schemas.microsoft.com/office/drawing/2014/main" id="{CDC3A184-5883-35F7-6FA0-B73962BC343E}"/>
              </a:ext>
            </a:extLst>
          </p:cNvPr>
          <p:cNvSpPr/>
          <p:nvPr/>
        </p:nvSpPr>
        <p:spPr>
          <a:xfrm>
            <a:off x="6317740" y="5885024"/>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Moving Average (MA)</a:t>
            </a:r>
          </a:p>
        </p:txBody>
      </p:sp>
      <p:sp>
        <p:nvSpPr>
          <p:cNvPr id="8" name="Rounded Rectangle 9">
            <a:extLst>
              <a:ext uri="{FF2B5EF4-FFF2-40B4-BE49-F238E27FC236}">
                <a16:creationId xmlns:a16="http://schemas.microsoft.com/office/drawing/2014/main" id="{3C348CAA-34EB-E171-4102-9D8496FF358B}"/>
              </a:ext>
            </a:extLst>
          </p:cNvPr>
          <p:cNvSpPr/>
          <p:nvPr/>
        </p:nvSpPr>
        <p:spPr>
          <a:xfrm>
            <a:off x="723253" y="3536400"/>
            <a:ext cx="3131060" cy="475701"/>
          </a:xfrm>
          <a:prstGeom prst="roundRect">
            <a:avLst>
              <a:gd name="adj" fmla="val 0"/>
            </a:avLst>
          </a:prstGeom>
          <a:no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tx1"/>
                </a:solidFill>
              </a:rPr>
              <a:t>Relative Strength Indicator (RSI)</a:t>
            </a:r>
          </a:p>
        </p:txBody>
      </p:sp>
      <p:sp>
        <p:nvSpPr>
          <p:cNvPr id="9" name="Rounded Rectangle 9">
            <a:extLst>
              <a:ext uri="{FF2B5EF4-FFF2-40B4-BE49-F238E27FC236}">
                <a16:creationId xmlns:a16="http://schemas.microsoft.com/office/drawing/2014/main" id="{B982DB15-4ACC-E700-3425-7760C0CFCFF3}"/>
              </a:ext>
            </a:extLst>
          </p:cNvPr>
          <p:cNvSpPr/>
          <p:nvPr/>
        </p:nvSpPr>
        <p:spPr>
          <a:xfrm>
            <a:off x="8337681" y="3536400"/>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Bollinger Bands</a:t>
            </a:r>
          </a:p>
        </p:txBody>
      </p:sp>
      <p:sp>
        <p:nvSpPr>
          <p:cNvPr id="12" name="Rounded Rectangle 9">
            <a:extLst>
              <a:ext uri="{FF2B5EF4-FFF2-40B4-BE49-F238E27FC236}">
                <a16:creationId xmlns:a16="http://schemas.microsoft.com/office/drawing/2014/main" id="{AA502653-63D1-5128-B692-1F3E85358B8A}"/>
              </a:ext>
            </a:extLst>
          </p:cNvPr>
          <p:cNvSpPr/>
          <p:nvPr/>
        </p:nvSpPr>
        <p:spPr>
          <a:xfrm>
            <a:off x="4530467" y="3536400"/>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tx1"/>
                </a:solidFill>
              </a:rPr>
              <a:t>Heads and Shoulders</a:t>
            </a:r>
          </a:p>
        </p:txBody>
      </p:sp>
      <p:pic>
        <p:nvPicPr>
          <p:cNvPr id="4" name="Picture 2" descr="Premium Vector | Rsi indicator, relative strength index">
            <a:extLst>
              <a:ext uri="{FF2B5EF4-FFF2-40B4-BE49-F238E27FC236}">
                <a16:creationId xmlns:a16="http://schemas.microsoft.com/office/drawing/2014/main" id="{79502B4B-3710-8EF6-9FBF-6DB7C39DE5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11" t="18943" r="13893" b="8668"/>
          <a:stretch/>
        </p:blipFill>
        <p:spPr bwMode="auto">
          <a:xfrm>
            <a:off x="1223657" y="1422283"/>
            <a:ext cx="2130251" cy="2083973"/>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8C9185B8-65BA-63E7-8C72-63007EBC9D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448" y="1489244"/>
            <a:ext cx="3279097" cy="2011009"/>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12" descr="How to Use Bollinger Bands® in Forex Trading">
            <a:extLst>
              <a:ext uri="{FF2B5EF4-FFF2-40B4-BE49-F238E27FC236}">
                <a16:creationId xmlns:a16="http://schemas.microsoft.com/office/drawing/2014/main" id="{1488F3A4-D08C-CFB1-1229-578C0350E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0705" y="1549402"/>
            <a:ext cx="2665011" cy="182830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5C820F3-E111-AFB6-1EC7-0DDDDAE346D8}"/>
              </a:ext>
            </a:extLst>
          </p:cNvPr>
          <p:cNvSpPr/>
          <p:nvPr/>
        </p:nvSpPr>
        <p:spPr>
          <a:xfrm>
            <a:off x="8532202" y="1549402"/>
            <a:ext cx="281353" cy="289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F3A94C-7FAA-F72F-BE35-AE1EC0A1BBEC}"/>
              </a:ext>
            </a:extLst>
          </p:cNvPr>
          <p:cNvSpPr/>
          <p:nvPr/>
        </p:nvSpPr>
        <p:spPr>
          <a:xfrm>
            <a:off x="4424312" y="1480404"/>
            <a:ext cx="281353" cy="289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14" name="Picture 14">
            <a:extLst>
              <a:ext uri="{FF2B5EF4-FFF2-40B4-BE49-F238E27FC236}">
                <a16:creationId xmlns:a16="http://schemas.microsoft.com/office/drawing/2014/main" id="{483B7209-1325-B4EF-9417-523F5AEFA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7404" y="3967627"/>
            <a:ext cx="3131060" cy="2082257"/>
          </a:xfrm>
          <a:prstGeom prst="rect">
            <a:avLst/>
          </a:prstGeom>
          <a:noFill/>
          <a:extLst>
            <a:ext uri="{909E8E84-426E-40DD-AFC4-6F175D3DCCD1}">
              <a14:hiddenFill xmlns:a14="http://schemas.microsoft.com/office/drawing/2010/main">
                <a:solidFill>
                  <a:srgbClr val="FFFFFF"/>
                </a:solidFill>
              </a14:hiddenFill>
            </a:ext>
          </a:extLst>
        </p:spPr>
      </p:pic>
      <p:pic>
        <p:nvPicPr>
          <p:cNvPr id="25616" name="Picture 16">
            <a:extLst>
              <a:ext uri="{FF2B5EF4-FFF2-40B4-BE49-F238E27FC236}">
                <a16:creationId xmlns:a16="http://schemas.microsoft.com/office/drawing/2014/main" id="{0D260E79-561A-CC70-247D-D3494F0F20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0155" y="4002452"/>
            <a:ext cx="2753050" cy="18824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A29BDAD-44F7-F870-B642-1B38F5ED4835}"/>
              </a:ext>
            </a:extLst>
          </p:cNvPr>
          <p:cNvPicPr>
            <a:picLocks noChangeAspect="1"/>
          </p:cNvPicPr>
          <p:nvPr/>
        </p:nvPicPr>
        <p:blipFill>
          <a:blip r:embed="rId9"/>
          <a:stretch>
            <a:fillRect/>
          </a:stretch>
        </p:blipFill>
        <p:spPr>
          <a:xfrm>
            <a:off x="789849" y="4002452"/>
            <a:ext cx="925479" cy="925479"/>
          </a:xfrm>
          <a:prstGeom prst="rect">
            <a:avLst/>
          </a:prstGeom>
        </p:spPr>
      </p:pic>
    </p:spTree>
    <p:extLst>
      <p:ext uri="{BB962C8B-B14F-4D97-AF65-F5344CB8AC3E}">
        <p14:creationId xmlns:p14="http://schemas.microsoft.com/office/powerpoint/2010/main" val="387995489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9">
            <a:extLst>
              <a:ext uri="{FF2B5EF4-FFF2-40B4-BE49-F238E27FC236}">
                <a16:creationId xmlns:a16="http://schemas.microsoft.com/office/drawing/2014/main" id="{911074F3-4FF2-DBC2-AAA0-ED3F775C105A}"/>
              </a:ext>
            </a:extLst>
          </p:cNvPr>
          <p:cNvSpPr/>
          <p:nvPr/>
        </p:nvSpPr>
        <p:spPr>
          <a:xfrm>
            <a:off x="6286806" y="1023404"/>
            <a:ext cx="2465614" cy="357352"/>
          </a:xfrm>
          <a:prstGeom prst="roundRect">
            <a:avLst>
              <a:gd name="adj" fmla="val 0"/>
            </a:avLst>
          </a:prstGeom>
          <a:solidFill>
            <a:srgbClr val="00405C">
              <a:alpha val="0"/>
            </a:srgbClr>
          </a:solidFill>
          <a:ln w="38100">
            <a:solidFill>
              <a:schemeClr val="tx1">
                <a:alpha val="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bg1"/>
                </a:solidFill>
              </a:rPr>
              <a:t>Bollinger Bands</a:t>
            </a:r>
          </a:p>
        </p:txBody>
      </p:sp>
      <p:sp>
        <p:nvSpPr>
          <p:cNvPr id="24" name="Rounded Rectangle 9">
            <a:extLst>
              <a:ext uri="{FF2B5EF4-FFF2-40B4-BE49-F238E27FC236}">
                <a16:creationId xmlns:a16="http://schemas.microsoft.com/office/drawing/2014/main" id="{F43AB465-AED2-88B2-6B6C-816B9587E76B}"/>
              </a:ext>
            </a:extLst>
          </p:cNvPr>
          <p:cNvSpPr/>
          <p:nvPr/>
        </p:nvSpPr>
        <p:spPr>
          <a:xfrm>
            <a:off x="3629000" y="1024949"/>
            <a:ext cx="2465614" cy="357352"/>
          </a:xfrm>
          <a:prstGeom prst="roundRect">
            <a:avLst>
              <a:gd name="adj" fmla="val 0"/>
            </a:avLst>
          </a:prstGeom>
          <a:solidFill>
            <a:srgbClr val="00405C">
              <a:alpha val="20000"/>
            </a:srgbClr>
          </a:solidFill>
          <a:ln w="381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200" b="1" dirty="0">
                <a:solidFill>
                  <a:schemeClr val="bg1"/>
                </a:solidFill>
              </a:rPr>
              <a:t>Head and Shoulder</a:t>
            </a:r>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a:latin typeface="Arial"/>
                <a:cs typeface="Arial"/>
              </a:rPr>
              <a:t>Data Preparation: Preparing the dataset to be used for technical indicators analysis and modelling</a:t>
            </a:r>
            <a:endParaRPr lang="en-US"/>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22</a:t>
            </a:fld>
            <a:endParaRPr lang="en-SG"/>
          </a:p>
        </p:txBody>
      </p:sp>
      <p:sp>
        <p:nvSpPr>
          <p:cNvPr id="26" name="Content Placeholder 25">
            <a:extLst>
              <a:ext uri="{FF2B5EF4-FFF2-40B4-BE49-F238E27FC236}">
                <a16:creationId xmlns:a16="http://schemas.microsoft.com/office/drawing/2014/main" id="{65C1F404-B343-69AF-7405-276831B5FB4F}"/>
              </a:ext>
            </a:extLst>
          </p:cNvPr>
          <p:cNvSpPr>
            <a:spLocks noGrp="1"/>
          </p:cNvSpPr>
          <p:nvPr>
            <p:ph sz="quarter" idx="13"/>
          </p:nvPr>
        </p:nvSpPr>
        <p:spPr/>
        <p:txBody>
          <a:bodyPr/>
          <a:lstStyle/>
          <a:p>
            <a:endParaRPr lang="en-US"/>
          </a:p>
        </p:txBody>
      </p:sp>
      <p:sp>
        <p:nvSpPr>
          <p:cNvPr id="7" name="TextBox 6">
            <a:extLst>
              <a:ext uri="{FF2B5EF4-FFF2-40B4-BE49-F238E27FC236}">
                <a16:creationId xmlns:a16="http://schemas.microsoft.com/office/drawing/2014/main" id="{DE69AF08-3D58-194D-1C78-C6D2926F31B9}"/>
              </a:ext>
            </a:extLst>
          </p:cNvPr>
          <p:cNvSpPr txBox="1"/>
          <p:nvPr/>
        </p:nvSpPr>
        <p:spPr>
          <a:xfrm>
            <a:off x="408384" y="7016353"/>
            <a:ext cx="65829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atin typeface="arial"/>
                <a:cs typeface="arial"/>
              </a:rPr>
              <a:t>Present your Exploratory Data Analysis and some initial data-driven Insights from the dataset.</a:t>
            </a:r>
          </a:p>
          <a:p>
            <a:pPr>
              <a:buChar char="•"/>
            </a:pPr>
            <a:r>
              <a:rPr lang="en-US">
                <a:latin typeface="arial"/>
                <a:cs typeface="arial"/>
              </a:rPr>
              <a:t>You MAY also mention how you are planning to set up the Analysis / ML problem for this case.</a:t>
            </a:r>
          </a:p>
          <a:p>
            <a:pPr>
              <a:buChar char="•"/>
            </a:pPr>
            <a:r>
              <a:rPr lang="en-US">
                <a:latin typeface="arial"/>
                <a:cs typeface="arial"/>
              </a:rPr>
              <a:t>You MUST mention how you collected / curated / cleaned / prepared the data for this problem.</a:t>
            </a:r>
          </a:p>
          <a:p>
            <a:pPr>
              <a:buChar char="•"/>
            </a:pPr>
            <a:r>
              <a:rPr lang="en-US">
                <a:latin typeface="arial"/>
                <a:cs typeface="arial"/>
              </a:rPr>
              <a:t>Did you only use tools and techniques learned in this course? What ELSE did you learn / try?</a:t>
            </a:r>
          </a:p>
        </p:txBody>
      </p:sp>
      <p:sp>
        <p:nvSpPr>
          <p:cNvPr id="8" name="Rounded Rectangle 9">
            <a:extLst>
              <a:ext uri="{FF2B5EF4-FFF2-40B4-BE49-F238E27FC236}">
                <a16:creationId xmlns:a16="http://schemas.microsoft.com/office/drawing/2014/main" id="{3C348CAA-34EB-E171-4102-9D8496FF358B}"/>
              </a:ext>
            </a:extLst>
          </p:cNvPr>
          <p:cNvSpPr/>
          <p:nvPr/>
        </p:nvSpPr>
        <p:spPr>
          <a:xfrm>
            <a:off x="1444790" y="895162"/>
            <a:ext cx="3440182" cy="613836"/>
          </a:xfrm>
          <a:prstGeom prst="roundRect">
            <a:avLst>
              <a:gd name="adj" fmla="val 0"/>
            </a:avLst>
          </a:prstGeom>
          <a:solidFill>
            <a:srgbClr val="00405C"/>
          </a:solid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bg1"/>
                </a:solidFill>
              </a:rPr>
              <a:t>Relative Strength Indicator (RSI)</a:t>
            </a:r>
          </a:p>
        </p:txBody>
      </p:sp>
      <p:sp>
        <p:nvSpPr>
          <p:cNvPr id="6" name="Triangle 5">
            <a:extLst>
              <a:ext uri="{FF2B5EF4-FFF2-40B4-BE49-F238E27FC236}">
                <a16:creationId xmlns:a16="http://schemas.microsoft.com/office/drawing/2014/main" id="{D875CBF8-1974-8511-FF43-E9BFA151DE80}"/>
              </a:ext>
            </a:extLst>
          </p:cNvPr>
          <p:cNvSpPr/>
          <p:nvPr/>
        </p:nvSpPr>
        <p:spPr>
          <a:xfrm rot="16200000">
            <a:off x="3894196" y="2799587"/>
            <a:ext cx="3470308" cy="1314911"/>
          </a:xfrm>
          <a:prstGeom prst="triangle">
            <a:avLst>
              <a:gd name="adj" fmla="val 41779"/>
            </a:avLst>
          </a:prstGeom>
          <a:gradFill>
            <a:gsLst>
              <a:gs pos="0">
                <a:srgbClr val="C00000"/>
              </a:gs>
              <a:gs pos="100000">
                <a:schemeClr val="bg1"/>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3" name="Picture 12">
            <a:extLst>
              <a:ext uri="{FF2B5EF4-FFF2-40B4-BE49-F238E27FC236}">
                <a16:creationId xmlns:a16="http://schemas.microsoft.com/office/drawing/2014/main" id="{4B53CDBC-87DC-E204-9E7D-BEAC71ED3818}"/>
              </a:ext>
            </a:extLst>
          </p:cNvPr>
          <p:cNvPicPr>
            <a:picLocks noChangeAspect="1"/>
          </p:cNvPicPr>
          <p:nvPr/>
        </p:nvPicPr>
        <p:blipFill>
          <a:blip r:embed="rId3"/>
          <a:stretch>
            <a:fillRect/>
          </a:stretch>
        </p:blipFill>
        <p:spPr>
          <a:xfrm>
            <a:off x="610868" y="2398333"/>
            <a:ext cx="5108027" cy="3640827"/>
          </a:xfrm>
          <a:prstGeom prst="rect">
            <a:avLst/>
          </a:prstGeom>
        </p:spPr>
      </p:pic>
      <p:pic>
        <p:nvPicPr>
          <p:cNvPr id="16" name="Picture 15">
            <a:extLst>
              <a:ext uri="{FF2B5EF4-FFF2-40B4-BE49-F238E27FC236}">
                <a16:creationId xmlns:a16="http://schemas.microsoft.com/office/drawing/2014/main" id="{A67A18A4-0831-2D03-147B-18831A90D57E}"/>
              </a:ext>
            </a:extLst>
          </p:cNvPr>
          <p:cNvPicPr>
            <a:picLocks noChangeAspect="1"/>
          </p:cNvPicPr>
          <p:nvPr/>
        </p:nvPicPr>
        <p:blipFill>
          <a:blip r:embed="rId4"/>
          <a:stretch>
            <a:fillRect/>
          </a:stretch>
        </p:blipFill>
        <p:spPr>
          <a:xfrm>
            <a:off x="6470332" y="2631208"/>
            <a:ext cx="5108028" cy="1109032"/>
          </a:xfrm>
          <a:prstGeom prst="rect">
            <a:avLst/>
          </a:prstGeom>
        </p:spPr>
      </p:pic>
      <p:sp>
        <p:nvSpPr>
          <p:cNvPr id="18" name="Rounded Rectangle 9">
            <a:extLst>
              <a:ext uri="{FF2B5EF4-FFF2-40B4-BE49-F238E27FC236}">
                <a16:creationId xmlns:a16="http://schemas.microsoft.com/office/drawing/2014/main" id="{E28068FD-4A1D-5064-526A-50C2CE25E505}"/>
              </a:ext>
            </a:extLst>
          </p:cNvPr>
          <p:cNvSpPr/>
          <p:nvPr/>
        </p:nvSpPr>
        <p:spPr>
          <a:xfrm>
            <a:off x="610868" y="1700853"/>
            <a:ext cx="5108027"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The RSI indicator is a momentum indicator which measures the speed and magnitude of a security’s recent price change.</a:t>
            </a:r>
          </a:p>
        </p:txBody>
      </p:sp>
      <p:pic>
        <p:nvPicPr>
          <p:cNvPr id="19" name="Picture 18">
            <a:extLst>
              <a:ext uri="{FF2B5EF4-FFF2-40B4-BE49-F238E27FC236}">
                <a16:creationId xmlns:a16="http://schemas.microsoft.com/office/drawing/2014/main" id="{5DCE7129-D2C9-54CA-2058-73B52A447C3B}"/>
              </a:ext>
            </a:extLst>
          </p:cNvPr>
          <p:cNvPicPr>
            <a:picLocks noChangeAspect="1"/>
          </p:cNvPicPr>
          <p:nvPr/>
        </p:nvPicPr>
        <p:blipFill>
          <a:blip r:embed="rId5"/>
          <a:stretch>
            <a:fillRect/>
          </a:stretch>
        </p:blipFill>
        <p:spPr>
          <a:xfrm>
            <a:off x="6470332" y="909680"/>
            <a:ext cx="5108028" cy="1775480"/>
          </a:xfrm>
          <a:prstGeom prst="rect">
            <a:avLst/>
          </a:prstGeom>
        </p:spPr>
      </p:pic>
      <p:sp>
        <p:nvSpPr>
          <p:cNvPr id="20" name="Rounded Rectangle 9">
            <a:extLst>
              <a:ext uri="{FF2B5EF4-FFF2-40B4-BE49-F238E27FC236}">
                <a16:creationId xmlns:a16="http://schemas.microsoft.com/office/drawing/2014/main" id="{78C5BBA8-1A4C-CC4B-D14B-7E92385F76FC}"/>
              </a:ext>
            </a:extLst>
          </p:cNvPr>
          <p:cNvSpPr/>
          <p:nvPr/>
        </p:nvSpPr>
        <p:spPr>
          <a:xfrm>
            <a:off x="6470332" y="3832912"/>
            <a:ext cx="5108028" cy="1109032"/>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2800" b="1">
                <a:solidFill>
                  <a:schemeClr val="tx1"/>
                </a:solidFill>
              </a:rPr>
              <a:t>RSI &gt; 70 </a:t>
            </a:r>
          </a:p>
          <a:p>
            <a:pPr algn="ctr"/>
            <a:r>
              <a:rPr lang="en-US" sz="1600">
                <a:solidFill>
                  <a:schemeClr val="tx1"/>
                </a:solidFill>
              </a:rPr>
              <a:t>indicates that the stocks are overbought and signals the investor that they should consider selling the stocks</a:t>
            </a:r>
          </a:p>
        </p:txBody>
      </p:sp>
      <p:sp>
        <p:nvSpPr>
          <p:cNvPr id="21" name="Rounded Rectangle 9">
            <a:extLst>
              <a:ext uri="{FF2B5EF4-FFF2-40B4-BE49-F238E27FC236}">
                <a16:creationId xmlns:a16="http://schemas.microsoft.com/office/drawing/2014/main" id="{B14EDC7F-E90B-AC6F-08AE-B6A29302F1CF}"/>
              </a:ext>
            </a:extLst>
          </p:cNvPr>
          <p:cNvSpPr/>
          <p:nvPr/>
        </p:nvSpPr>
        <p:spPr>
          <a:xfrm>
            <a:off x="6470332" y="5034616"/>
            <a:ext cx="5108028" cy="1109032"/>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2800" b="1">
                <a:solidFill>
                  <a:schemeClr val="tx1"/>
                </a:solidFill>
              </a:rPr>
              <a:t>RSI &lt; 30</a:t>
            </a:r>
          </a:p>
          <a:p>
            <a:pPr algn="ctr"/>
            <a:r>
              <a:rPr lang="en-US" sz="1600">
                <a:solidFill>
                  <a:schemeClr val="tx1"/>
                </a:solidFill>
              </a:rPr>
              <a:t>indicates that the stocks are oversold and signals the investor that they should consider buying stocks</a:t>
            </a:r>
          </a:p>
        </p:txBody>
      </p:sp>
    </p:spTree>
    <p:extLst>
      <p:ext uri="{BB962C8B-B14F-4D97-AF65-F5344CB8AC3E}">
        <p14:creationId xmlns:p14="http://schemas.microsoft.com/office/powerpoint/2010/main" val="373966599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riangle 16">
            <a:extLst>
              <a:ext uri="{FF2B5EF4-FFF2-40B4-BE49-F238E27FC236}">
                <a16:creationId xmlns:a16="http://schemas.microsoft.com/office/drawing/2014/main" id="{D246BE09-82E8-1045-11C4-A2F77360E87F}"/>
              </a:ext>
            </a:extLst>
          </p:cNvPr>
          <p:cNvSpPr/>
          <p:nvPr/>
        </p:nvSpPr>
        <p:spPr>
          <a:xfrm rot="16200000">
            <a:off x="3906038" y="2787745"/>
            <a:ext cx="3446626" cy="1314911"/>
          </a:xfrm>
          <a:prstGeom prst="triangle">
            <a:avLst>
              <a:gd name="adj" fmla="val 41779"/>
            </a:avLst>
          </a:prstGeom>
          <a:gradFill>
            <a:gsLst>
              <a:gs pos="0">
                <a:srgbClr val="C00000"/>
              </a:gs>
              <a:gs pos="100000">
                <a:schemeClr val="bg1"/>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6" name="Rectangle 25">
            <a:extLst>
              <a:ext uri="{FF2B5EF4-FFF2-40B4-BE49-F238E27FC236}">
                <a16:creationId xmlns:a16="http://schemas.microsoft.com/office/drawing/2014/main" id="{361411B2-9F45-7C40-7260-35DAD20F6DCB}"/>
              </a:ext>
            </a:extLst>
          </p:cNvPr>
          <p:cNvSpPr/>
          <p:nvPr/>
        </p:nvSpPr>
        <p:spPr>
          <a:xfrm>
            <a:off x="610869" y="1559224"/>
            <a:ext cx="5108026" cy="4584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a:latin typeface="Arial"/>
                <a:cs typeface="Arial"/>
              </a:rPr>
              <a:t>Data Preparation: Calculating the indicators based off the dataset</a:t>
            </a:r>
            <a:endParaRPr lang="en-US"/>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23</a:t>
            </a:fld>
            <a:endParaRPr lang="en-SG"/>
          </a:p>
        </p:txBody>
      </p:sp>
      <p:sp>
        <p:nvSpPr>
          <p:cNvPr id="23" name="Content Placeholder 3">
            <a:extLst>
              <a:ext uri="{FF2B5EF4-FFF2-40B4-BE49-F238E27FC236}">
                <a16:creationId xmlns:a16="http://schemas.microsoft.com/office/drawing/2014/main" id="{2BE1870A-1C8F-0EF9-F054-B3EBD4A8355E}"/>
              </a:ext>
            </a:extLst>
          </p:cNvPr>
          <p:cNvSpPr>
            <a:spLocks noGrp="1"/>
          </p:cNvSpPr>
          <p:nvPr>
            <p:ph sz="quarter" idx="13"/>
          </p:nvPr>
        </p:nvSpPr>
        <p:spPr/>
        <p:txBody>
          <a:bodyPr/>
          <a:lstStyle/>
          <a:p>
            <a:r>
              <a:rPr lang="en-SG"/>
              <a:t>Sources: Investopedia</a:t>
            </a:r>
          </a:p>
        </p:txBody>
      </p:sp>
      <p:sp>
        <p:nvSpPr>
          <p:cNvPr id="7" name="TextBox 6">
            <a:extLst>
              <a:ext uri="{FF2B5EF4-FFF2-40B4-BE49-F238E27FC236}">
                <a16:creationId xmlns:a16="http://schemas.microsoft.com/office/drawing/2014/main" id="{DE69AF08-3D58-194D-1C78-C6D2926F31B9}"/>
              </a:ext>
            </a:extLst>
          </p:cNvPr>
          <p:cNvSpPr txBox="1"/>
          <p:nvPr/>
        </p:nvSpPr>
        <p:spPr>
          <a:xfrm>
            <a:off x="-3418084" y="7018300"/>
            <a:ext cx="65829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atin typeface="arial"/>
                <a:cs typeface="arial"/>
              </a:rPr>
              <a:t>Present your Exploratory Data Analysis and some initial data-driven Insights from the dataset.</a:t>
            </a:r>
          </a:p>
          <a:p>
            <a:pPr>
              <a:buChar char="•"/>
            </a:pPr>
            <a:r>
              <a:rPr lang="en-US">
                <a:latin typeface="arial"/>
                <a:cs typeface="arial"/>
              </a:rPr>
              <a:t>You MAY also mention how you are planning to set up the Analysis / ML problem for this case.</a:t>
            </a:r>
          </a:p>
          <a:p>
            <a:pPr>
              <a:buChar char="•"/>
            </a:pPr>
            <a:r>
              <a:rPr lang="en-US">
                <a:latin typeface="arial"/>
                <a:cs typeface="arial"/>
              </a:rPr>
              <a:t>You MUST mention how you collected / curated / cleaned / prepared the data for this problem.</a:t>
            </a:r>
          </a:p>
          <a:p>
            <a:pPr>
              <a:buChar char="•"/>
            </a:pPr>
            <a:r>
              <a:rPr lang="en-US">
                <a:latin typeface="arial"/>
                <a:cs typeface="arial"/>
              </a:rPr>
              <a:t>Did you only use tools and techniques learned in this course? What ELSE did you learn / try?</a:t>
            </a:r>
          </a:p>
        </p:txBody>
      </p:sp>
      <p:sp>
        <p:nvSpPr>
          <p:cNvPr id="21" name="Rounded Rectangle 9">
            <a:extLst>
              <a:ext uri="{FF2B5EF4-FFF2-40B4-BE49-F238E27FC236}">
                <a16:creationId xmlns:a16="http://schemas.microsoft.com/office/drawing/2014/main" id="{1A2DE1BD-85EE-27EA-3234-39E9A229BB1C}"/>
              </a:ext>
            </a:extLst>
          </p:cNvPr>
          <p:cNvSpPr/>
          <p:nvPr/>
        </p:nvSpPr>
        <p:spPr>
          <a:xfrm>
            <a:off x="610868" y="1535963"/>
            <a:ext cx="5108027"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tx1"/>
                </a:solidFill>
              </a:rPr>
              <a:t>Heads and Shoulders indicator has 4 components:</a:t>
            </a:r>
          </a:p>
        </p:txBody>
      </p:sp>
      <p:sp>
        <p:nvSpPr>
          <p:cNvPr id="28" name="Rounded Rectangle 9">
            <a:extLst>
              <a:ext uri="{FF2B5EF4-FFF2-40B4-BE49-F238E27FC236}">
                <a16:creationId xmlns:a16="http://schemas.microsoft.com/office/drawing/2014/main" id="{0EF8093C-0DE5-EBFD-4EFE-B44F6316C712}"/>
              </a:ext>
            </a:extLst>
          </p:cNvPr>
          <p:cNvSpPr/>
          <p:nvPr/>
        </p:nvSpPr>
        <p:spPr>
          <a:xfrm>
            <a:off x="6445997" y="3795727"/>
            <a:ext cx="5108028" cy="1372787"/>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2800" b="1">
                <a:solidFill>
                  <a:schemeClr val="tx1"/>
                </a:solidFill>
              </a:rPr>
              <a:t>Price &gt; Neckline</a:t>
            </a:r>
          </a:p>
          <a:p>
            <a:pPr algn="ctr"/>
            <a:r>
              <a:rPr lang="en-US" sz="1600">
                <a:solidFill>
                  <a:schemeClr val="tx1"/>
                </a:solidFill>
              </a:rPr>
              <a:t>After the peak of the right shoulder signals the investor that they should consider selling the stocks as the price of stocks are expected to decrease</a:t>
            </a:r>
          </a:p>
        </p:txBody>
      </p:sp>
      <p:pic>
        <p:nvPicPr>
          <p:cNvPr id="4" name="Picture 3">
            <a:extLst>
              <a:ext uri="{FF2B5EF4-FFF2-40B4-BE49-F238E27FC236}">
                <a16:creationId xmlns:a16="http://schemas.microsoft.com/office/drawing/2014/main" id="{BE0BD19F-0B70-101F-CB3E-82819DF3CC1E}"/>
              </a:ext>
            </a:extLst>
          </p:cNvPr>
          <p:cNvPicPr>
            <a:picLocks noChangeAspect="1"/>
          </p:cNvPicPr>
          <p:nvPr/>
        </p:nvPicPr>
        <p:blipFill>
          <a:blip r:embed="rId3"/>
          <a:stretch>
            <a:fillRect/>
          </a:stretch>
        </p:blipFill>
        <p:spPr>
          <a:xfrm>
            <a:off x="6445998" y="1776016"/>
            <a:ext cx="5108027" cy="1775480"/>
          </a:xfrm>
          <a:prstGeom prst="rect">
            <a:avLst/>
          </a:prstGeom>
        </p:spPr>
      </p:pic>
      <p:pic>
        <p:nvPicPr>
          <p:cNvPr id="6" name="Picture 5">
            <a:extLst>
              <a:ext uri="{FF2B5EF4-FFF2-40B4-BE49-F238E27FC236}">
                <a16:creationId xmlns:a16="http://schemas.microsoft.com/office/drawing/2014/main" id="{A05BD558-E8F5-6903-F1C1-A9154882B5B1}"/>
              </a:ext>
            </a:extLst>
          </p:cNvPr>
          <p:cNvPicPr>
            <a:picLocks noChangeAspect="1"/>
          </p:cNvPicPr>
          <p:nvPr/>
        </p:nvPicPr>
        <p:blipFill>
          <a:blip r:embed="rId4"/>
          <a:stretch>
            <a:fillRect/>
          </a:stretch>
        </p:blipFill>
        <p:spPr>
          <a:xfrm>
            <a:off x="610867" y="4533768"/>
            <a:ext cx="5108027" cy="1653065"/>
          </a:xfrm>
          <a:prstGeom prst="rect">
            <a:avLst/>
          </a:prstGeom>
        </p:spPr>
      </p:pic>
      <p:grpSp>
        <p:nvGrpSpPr>
          <p:cNvPr id="43" name="Group 42">
            <a:extLst>
              <a:ext uri="{FF2B5EF4-FFF2-40B4-BE49-F238E27FC236}">
                <a16:creationId xmlns:a16="http://schemas.microsoft.com/office/drawing/2014/main" id="{650870AD-EDC7-CA58-6A72-2DCB3EC75BFE}"/>
              </a:ext>
            </a:extLst>
          </p:cNvPr>
          <p:cNvGrpSpPr/>
          <p:nvPr/>
        </p:nvGrpSpPr>
        <p:grpSpPr>
          <a:xfrm>
            <a:off x="930442" y="2356379"/>
            <a:ext cx="4698908" cy="501303"/>
            <a:chOff x="930442" y="2356379"/>
            <a:chExt cx="4698908" cy="501303"/>
          </a:xfrm>
        </p:grpSpPr>
        <p:sp>
          <p:nvSpPr>
            <p:cNvPr id="8" name="Oval 7">
              <a:extLst>
                <a:ext uri="{FF2B5EF4-FFF2-40B4-BE49-F238E27FC236}">
                  <a16:creationId xmlns:a16="http://schemas.microsoft.com/office/drawing/2014/main" id="{A211D0B9-9559-8B36-A3E9-F4ABD4285B18}"/>
                </a:ext>
              </a:extLst>
            </p:cNvPr>
            <p:cNvSpPr/>
            <p:nvPr/>
          </p:nvSpPr>
          <p:spPr>
            <a:xfrm>
              <a:off x="930442" y="2427030"/>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10" name="Rounded Rectangle 9">
              <a:extLst>
                <a:ext uri="{FF2B5EF4-FFF2-40B4-BE49-F238E27FC236}">
                  <a16:creationId xmlns:a16="http://schemas.microsoft.com/office/drawing/2014/main" id="{23826481-386E-49BF-C8BA-6E5CFEB51E81}"/>
                </a:ext>
              </a:extLst>
            </p:cNvPr>
            <p:cNvSpPr/>
            <p:nvPr/>
          </p:nvSpPr>
          <p:spPr>
            <a:xfrm>
              <a:off x="1427517" y="2356379"/>
              <a:ext cx="4201833"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b="1" dirty="0">
                  <a:solidFill>
                    <a:schemeClr val="tx1"/>
                  </a:solidFill>
                </a:rPr>
                <a:t>Left peak </a:t>
              </a:r>
              <a:r>
                <a:rPr lang="en-US" sz="1400" dirty="0">
                  <a:solidFill>
                    <a:schemeClr val="tx1"/>
                  </a:solidFill>
                </a:rPr>
                <a:t>observed first followed by decline</a:t>
              </a:r>
            </a:p>
          </p:txBody>
        </p:sp>
      </p:grpSp>
      <p:grpSp>
        <p:nvGrpSpPr>
          <p:cNvPr id="44" name="Group 43">
            <a:extLst>
              <a:ext uri="{FF2B5EF4-FFF2-40B4-BE49-F238E27FC236}">
                <a16:creationId xmlns:a16="http://schemas.microsoft.com/office/drawing/2014/main" id="{DA33F4C0-B1E2-CE77-7306-15FFE549B7E1}"/>
              </a:ext>
            </a:extLst>
          </p:cNvPr>
          <p:cNvGrpSpPr/>
          <p:nvPr/>
        </p:nvGrpSpPr>
        <p:grpSpPr>
          <a:xfrm>
            <a:off x="930442" y="2871889"/>
            <a:ext cx="4698908" cy="501303"/>
            <a:chOff x="930442" y="2856119"/>
            <a:chExt cx="4698908" cy="501303"/>
          </a:xfrm>
        </p:grpSpPr>
        <p:sp>
          <p:nvSpPr>
            <p:cNvPr id="19" name="Oval 18">
              <a:extLst>
                <a:ext uri="{FF2B5EF4-FFF2-40B4-BE49-F238E27FC236}">
                  <a16:creationId xmlns:a16="http://schemas.microsoft.com/office/drawing/2014/main" id="{0A43987A-36B1-AB4B-72DB-2E9BA4284DCF}"/>
                </a:ext>
              </a:extLst>
            </p:cNvPr>
            <p:cNvSpPr/>
            <p:nvPr/>
          </p:nvSpPr>
          <p:spPr>
            <a:xfrm>
              <a:off x="930442" y="2926770"/>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4" name="Rounded Rectangle 23">
              <a:extLst>
                <a:ext uri="{FF2B5EF4-FFF2-40B4-BE49-F238E27FC236}">
                  <a16:creationId xmlns:a16="http://schemas.microsoft.com/office/drawing/2014/main" id="{61FA6F22-0863-C6FA-A695-924D360BFC51}"/>
                </a:ext>
              </a:extLst>
            </p:cNvPr>
            <p:cNvSpPr/>
            <p:nvPr/>
          </p:nvSpPr>
          <p:spPr>
            <a:xfrm>
              <a:off x="1427517" y="2856119"/>
              <a:ext cx="4201833"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b="1" dirty="0">
                  <a:solidFill>
                    <a:schemeClr val="tx1"/>
                  </a:solidFill>
                </a:rPr>
                <a:t>Head (highest peak) </a:t>
              </a:r>
              <a:r>
                <a:rPr lang="en-US" sz="1400" dirty="0">
                  <a:solidFill>
                    <a:schemeClr val="tx1"/>
                  </a:solidFill>
                </a:rPr>
                <a:t>with 5% distance from both peaks</a:t>
              </a:r>
            </a:p>
          </p:txBody>
        </p:sp>
      </p:grpSp>
      <p:grpSp>
        <p:nvGrpSpPr>
          <p:cNvPr id="46" name="Group 45">
            <a:extLst>
              <a:ext uri="{FF2B5EF4-FFF2-40B4-BE49-F238E27FC236}">
                <a16:creationId xmlns:a16="http://schemas.microsoft.com/office/drawing/2014/main" id="{5987D643-2CA6-8689-E5AD-6B83CFF0F631}"/>
              </a:ext>
            </a:extLst>
          </p:cNvPr>
          <p:cNvGrpSpPr/>
          <p:nvPr/>
        </p:nvGrpSpPr>
        <p:grpSpPr>
          <a:xfrm>
            <a:off x="930442" y="3902909"/>
            <a:ext cx="4698908" cy="501303"/>
            <a:chOff x="930442" y="3902909"/>
            <a:chExt cx="4698908" cy="501303"/>
          </a:xfrm>
        </p:grpSpPr>
        <p:sp>
          <p:nvSpPr>
            <p:cNvPr id="27" name="Oval 26">
              <a:extLst>
                <a:ext uri="{FF2B5EF4-FFF2-40B4-BE49-F238E27FC236}">
                  <a16:creationId xmlns:a16="http://schemas.microsoft.com/office/drawing/2014/main" id="{6FEFED06-A38C-26BA-2863-98510E360745}"/>
                </a:ext>
              </a:extLst>
            </p:cNvPr>
            <p:cNvSpPr/>
            <p:nvPr/>
          </p:nvSpPr>
          <p:spPr>
            <a:xfrm>
              <a:off x="930442" y="3973560"/>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4</a:t>
              </a:r>
            </a:p>
          </p:txBody>
        </p:sp>
        <p:sp>
          <p:nvSpPr>
            <p:cNvPr id="30" name="Rounded Rectangle 29">
              <a:extLst>
                <a:ext uri="{FF2B5EF4-FFF2-40B4-BE49-F238E27FC236}">
                  <a16:creationId xmlns:a16="http://schemas.microsoft.com/office/drawing/2014/main" id="{9F0953AE-C59E-9FE0-5975-17D83B22B349}"/>
                </a:ext>
              </a:extLst>
            </p:cNvPr>
            <p:cNvSpPr/>
            <p:nvPr/>
          </p:nvSpPr>
          <p:spPr>
            <a:xfrm>
              <a:off x="1427517" y="3902909"/>
              <a:ext cx="4201833"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b="1" dirty="0">
                  <a:solidFill>
                    <a:schemeClr val="tx1"/>
                  </a:solidFill>
                </a:rPr>
                <a:t>Neckline </a:t>
              </a:r>
              <a:r>
                <a:rPr lang="en-US" sz="1400" dirty="0">
                  <a:solidFill>
                    <a:schemeClr val="tx1"/>
                  </a:solidFill>
                </a:rPr>
                <a:t>is drawn from the two shoulders</a:t>
              </a:r>
            </a:p>
          </p:txBody>
        </p:sp>
      </p:grpSp>
      <p:sp>
        <p:nvSpPr>
          <p:cNvPr id="11" name="Rounded Rectangle 9">
            <a:extLst>
              <a:ext uri="{FF2B5EF4-FFF2-40B4-BE49-F238E27FC236}">
                <a16:creationId xmlns:a16="http://schemas.microsoft.com/office/drawing/2014/main" id="{8A3705A2-AEDB-EF38-0363-183F0A827B7B}"/>
              </a:ext>
            </a:extLst>
          </p:cNvPr>
          <p:cNvSpPr/>
          <p:nvPr/>
        </p:nvSpPr>
        <p:spPr>
          <a:xfrm>
            <a:off x="246807" y="1039359"/>
            <a:ext cx="2466000" cy="356400"/>
          </a:xfrm>
          <a:prstGeom prst="roundRect">
            <a:avLst>
              <a:gd name="adj" fmla="val 0"/>
            </a:avLst>
          </a:prstGeom>
          <a:solidFill>
            <a:srgbClr val="00405C">
              <a:alpha val="20000"/>
            </a:srgbClr>
          </a:solidFill>
          <a:ln w="381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200" b="1" dirty="0">
                <a:solidFill>
                  <a:schemeClr val="bg1"/>
                </a:solidFill>
              </a:rPr>
              <a:t>Relative Strength Indicator (RSI)</a:t>
            </a:r>
          </a:p>
        </p:txBody>
      </p:sp>
      <p:sp>
        <p:nvSpPr>
          <p:cNvPr id="34" name="Rounded Rectangle 9">
            <a:extLst>
              <a:ext uri="{FF2B5EF4-FFF2-40B4-BE49-F238E27FC236}">
                <a16:creationId xmlns:a16="http://schemas.microsoft.com/office/drawing/2014/main" id="{95A77365-CE23-52BC-1E2B-BBBA50ED04F1}"/>
              </a:ext>
            </a:extLst>
          </p:cNvPr>
          <p:cNvSpPr/>
          <p:nvPr/>
        </p:nvSpPr>
        <p:spPr>
          <a:xfrm>
            <a:off x="3686989" y="1058361"/>
            <a:ext cx="2465614" cy="357352"/>
          </a:xfrm>
          <a:prstGeom prst="roundRect">
            <a:avLst>
              <a:gd name="adj" fmla="val 0"/>
            </a:avLst>
          </a:prstGeom>
          <a:solidFill>
            <a:srgbClr val="00405C">
              <a:alpha val="20000"/>
            </a:srgbClr>
          </a:solidFill>
          <a:ln w="381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200" b="1" dirty="0">
                <a:solidFill>
                  <a:schemeClr val="bg1"/>
                </a:solidFill>
              </a:rPr>
              <a:t>Bollinger Bands</a:t>
            </a:r>
          </a:p>
        </p:txBody>
      </p:sp>
      <p:sp>
        <p:nvSpPr>
          <p:cNvPr id="5" name="Rounded Rectangle 9">
            <a:extLst>
              <a:ext uri="{FF2B5EF4-FFF2-40B4-BE49-F238E27FC236}">
                <a16:creationId xmlns:a16="http://schemas.microsoft.com/office/drawing/2014/main" id="{86AEDEEC-FF2D-3621-A841-813CB3E50104}"/>
              </a:ext>
            </a:extLst>
          </p:cNvPr>
          <p:cNvSpPr/>
          <p:nvPr/>
        </p:nvSpPr>
        <p:spPr>
          <a:xfrm>
            <a:off x="1479614" y="893713"/>
            <a:ext cx="3440182" cy="609824"/>
          </a:xfrm>
          <a:prstGeom prst="roundRect">
            <a:avLst>
              <a:gd name="adj" fmla="val 0"/>
            </a:avLst>
          </a:prstGeom>
          <a:solidFill>
            <a:srgbClr val="00405C"/>
          </a:solid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bg1"/>
                </a:solidFill>
              </a:rPr>
              <a:t>Head and Shoulder</a:t>
            </a:r>
          </a:p>
        </p:txBody>
      </p:sp>
      <p:sp>
        <p:nvSpPr>
          <p:cNvPr id="35" name="Rounded Rectangle 9">
            <a:extLst>
              <a:ext uri="{FF2B5EF4-FFF2-40B4-BE49-F238E27FC236}">
                <a16:creationId xmlns:a16="http://schemas.microsoft.com/office/drawing/2014/main" id="{6F96B482-25AF-03AE-9E2D-8685484B1DFC}"/>
              </a:ext>
            </a:extLst>
          </p:cNvPr>
          <p:cNvSpPr/>
          <p:nvPr/>
        </p:nvSpPr>
        <p:spPr>
          <a:xfrm>
            <a:off x="6164034" y="1058361"/>
            <a:ext cx="2465614" cy="357352"/>
          </a:xfrm>
          <a:prstGeom prst="roundRect">
            <a:avLst>
              <a:gd name="adj" fmla="val 0"/>
            </a:avLst>
          </a:prstGeom>
          <a:solidFill>
            <a:srgbClr val="00405C">
              <a:alpha val="0"/>
            </a:srgbClr>
          </a:solidFill>
          <a:ln w="38100">
            <a:solidFill>
              <a:schemeClr val="tx1">
                <a:alpha val="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bg1"/>
                </a:solidFill>
              </a:rPr>
              <a:t>Keltner Channel Indicator</a:t>
            </a:r>
          </a:p>
        </p:txBody>
      </p:sp>
      <p:grpSp>
        <p:nvGrpSpPr>
          <p:cNvPr id="45" name="Group 44">
            <a:extLst>
              <a:ext uri="{FF2B5EF4-FFF2-40B4-BE49-F238E27FC236}">
                <a16:creationId xmlns:a16="http://schemas.microsoft.com/office/drawing/2014/main" id="{93BB78DB-54E3-0EEA-4628-15306E368ECC}"/>
              </a:ext>
            </a:extLst>
          </p:cNvPr>
          <p:cNvGrpSpPr/>
          <p:nvPr/>
        </p:nvGrpSpPr>
        <p:grpSpPr>
          <a:xfrm>
            <a:off x="930442" y="3387399"/>
            <a:ext cx="4698908" cy="501303"/>
            <a:chOff x="930442" y="3360486"/>
            <a:chExt cx="4698908" cy="501303"/>
          </a:xfrm>
        </p:grpSpPr>
        <p:sp>
          <p:nvSpPr>
            <p:cNvPr id="14" name="Oval 13">
              <a:extLst>
                <a:ext uri="{FF2B5EF4-FFF2-40B4-BE49-F238E27FC236}">
                  <a16:creationId xmlns:a16="http://schemas.microsoft.com/office/drawing/2014/main" id="{A6D2B7C3-72DB-EAE4-2868-19DD11D08C19}"/>
                </a:ext>
              </a:extLst>
            </p:cNvPr>
            <p:cNvSpPr/>
            <p:nvPr/>
          </p:nvSpPr>
          <p:spPr>
            <a:xfrm>
              <a:off x="930442" y="3431137"/>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42" name="Rounded Rectangle 41">
              <a:extLst>
                <a:ext uri="{FF2B5EF4-FFF2-40B4-BE49-F238E27FC236}">
                  <a16:creationId xmlns:a16="http://schemas.microsoft.com/office/drawing/2014/main" id="{684AADB4-3C00-991D-02C1-D9EEA457818F}"/>
                </a:ext>
              </a:extLst>
            </p:cNvPr>
            <p:cNvSpPr/>
            <p:nvPr/>
          </p:nvSpPr>
          <p:spPr>
            <a:xfrm>
              <a:off x="1427517" y="3360486"/>
              <a:ext cx="4201833"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b="1" dirty="0">
                  <a:solidFill>
                    <a:schemeClr val="tx1"/>
                  </a:solidFill>
                </a:rPr>
                <a:t>Right peak </a:t>
              </a:r>
              <a:r>
                <a:rPr lang="en-US" sz="1400" dirty="0">
                  <a:solidFill>
                    <a:schemeClr val="tx1"/>
                  </a:solidFill>
                </a:rPr>
                <a:t>observed next followed by decline</a:t>
              </a:r>
            </a:p>
          </p:txBody>
        </p:sp>
      </p:grpSp>
    </p:spTree>
    <p:extLst>
      <p:ext uri="{BB962C8B-B14F-4D97-AF65-F5344CB8AC3E}">
        <p14:creationId xmlns:p14="http://schemas.microsoft.com/office/powerpoint/2010/main" val="126397309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334DCCEE-038C-4957-6F64-79CAE4E48B8E}"/>
              </a:ext>
            </a:extLst>
          </p:cNvPr>
          <p:cNvSpPr/>
          <p:nvPr/>
        </p:nvSpPr>
        <p:spPr>
          <a:xfrm>
            <a:off x="6152603" y="1058361"/>
            <a:ext cx="2465614" cy="357352"/>
          </a:xfrm>
          <a:prstGeom prst="roundRect">
            <a:avLst>
              <a:gd name="adj" fmla="val 0"/>
            </a:avLst>
          </a:prstGeom>
          <a:solidFill>
            <a:srgbClr val="00405C">
              <a:alpha val="0"/>
            </a:srgbClr>
          </a:solidFill>
          <a:ln w="38100">
            <a:solidFill>
              <a:schemeClr val="tx1">
                <a:alpha val="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200" b="1" dirty="0">
                <a:solidFill>
                  <a:schemeClr val="bg1"/>
                </a:solidFill>
              </a:rPr>
              <a:t>Moving Average Indicator (MA)</a:t>
            </a:r>
          </a:p>
        </p:txBody>
      </p:sp>
      <p:sp>
        <p:nvSpPr>
          <p:cNvPr id="17" name="Triangle 16">
            <a:extLst>
              <a:ext uri="{FF2B5EF4-FFF2-40B4-BE49-F238E27FC236}">
                <a16:creationId xmlns:a16="http://schemas.microsoft.com/office/drawing/2014/main" id="{D246BE09-82E8-1045-11C4-A2F77360E87F}"/>
              </a:ext>
            </a:extLst>
          </p:cNvPr>
          <p:cNvSpPr/>
          <p:nvPr/>
        </p:nvSpPr>
        <p:spPr>
          <a:xfrm rot="16200000">
            <a:off x="3894196" y="2799587"/>
            <a:ext cx="3470308" cy="1314911"/>
          </a:xfrm>
          <a:prstGeom prst="triangle">
            <a:avLst>
              <a:gd name="adj" fmla="val 41779"/>
            </a:avLst>
          </a:prstGeom>
          <a:gradFill>
            <a:gsLst>
              <a:gs pos="0">
                <a:srgbClr val="C00000"/>
              </a:gs>
              <a:gs pos="100000">
                <a:schemeClr val="bg1"/>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6" name="Rectangle 25">
            <a:extLst>
              <a:ext uri="{FF2B5EF4-FFF2-40B4-BE49-F238E27FC236}">
                <a16:creationId xmlns:a16="http://schemas.microsoft.com/office/drawing/2014/main" id="{361411B2-9F45-7C40-7260-35DAD20F6DCB}"/>
              </a:ext>
            </a:extLst>
          </p:cNvPr>
          <p:cNvSpPr/>
          <p:nvPr/>
        </p:nvSpPr>
        <p:spPr>
          <a:xfrm>
            <a:off x="610869" y="1559224"/>
            <a:ext cx="5108026" cy="4584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a:latin typeface="Arial"/>
                <a:cs typeface="Arial"/>
              </a:rPr>
              <a:t>Data Preparation: Calculating the indicators based off the dataset</a:t>
            </a:r>
            <a:endParaRPr lang="en-US"/>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24</a:t>
            </a:fld>
            <a:endParaRPr lang="en-SG"/>
          </a:p>
        </p:txBody>
      </p:sp>
      <p:sp>
        <p:nvSpPr>
          <p:cNvPr id="23" name="Content Placeholder 3">
            <a:extLst>
              <a:ext uri="{FF2B5EF4-FFF2-40B4-BE49-F238E27FC236}">
                <a16:creationId xmlns:a16="http://schemas.microsoft.com/office/drawing/2014/main" id="{2BE1870A-1C8F-0EF9-F054-B3EBD4A8355E}"/>
              </a:ext>
            </a:extLst>
          </p:cNvPr>
          <p:cNvSpPr>
            <a:spLocks noGrp="1"/>
          </p:cNvSpPr>
          <p:nvPr>
            <p:ph sz="quarter" idx="13"/>
          </p:nvPr>
        </p:nvSpPr>
        <p:spPr/>
        <p:txBody>
          <a:bodyPr/>
          <a:lstStyle/>
          <a:p>
            <a:r>
              <a:rPr lang="en-SG"/>
              <a:t>Sources: Investopedia</a:t>
            </a:r>
          </a:p>
        </p:txBody>
      </p:sp>
      <p:sp>
        <p:nvSpPr>
          <p:cNvPr id="7" name="TextBox 6">
            <a:extLst>
              <a:ext uri="{FF2B5EF4-FFF2-40B4-BE49-F238E27FC236}">
                <a16:creationId xmlns:a16="http://schemas.microsoft.com/office/drawing/2014/main" id="{DE69AF08-3D58-194D-1C78-C6D2926F31B9}"/>
              </a:ext>
            </a:extLst>
          </p:cNvPr>
          <p:cNvSpPr txBox="1"/>
          <p:nvPr/>
        </p:nvSpPr>
        <p:spPr>
          <a:xfrm>
            <a:off x="-3418084" y="7018300"/>
            <a:ext cx="65829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atin typeface="arial"/>
                <a:cs typeface="arial"/>
              </a:rPr>
              <a:t>Present your Exploratory Data Analysis and some initial data-driven Insights from the dataset.</a:t>
            </a:r>
          </a:p>
          <a:p>
            <a:pPr>
              <a:buChar char="•"/>
            </a:pPr>
            <a:r>
              <a:rPr lang="en-US">
                <a:latin typeface="arial"/>
                <a:cs typeface="arial"/>
              </a:rPr>
              <a:t>You MAY also mention how you are planning to set up the Analysis / ML problem for this case.</a:t>
            </a:r>
          </a:p>
          <a:p>
            <a:pPr>
              <a:buChar char="•"/>
            </a:pPr>
            <a:r>
              <a:rPr lang="en-US">
                <a:latin typeface="arial"/>
                <a:cs typeface="arial"/>
              </a:rPr>
              <a:t>You MUST mention how you collected / curated / cleaned / prepared the data for this problem.</a:t>
            </a:r>
          </a:p>
          <a:p>
            <a:pPr>
              <a:buChar char="•"/>
            </a:pPr>
            <a:r>
              <a:rPr lang="en-US">
                <a:latin typeface="arial"/>
                <a:cs typeface="arial"/>
              </a:rPr>
              <a:t>Did you only use tools and techniques learned in this course? What ELSE did you learn / try?</a:t>
            </a:r>
          </a:p>
        </p:txBody>
      </p:sp>
      <p:sp>
        <p:nvSpPr>
          <p:cNvPr id="21" name="Rounded Rectangle 9">
            <a:extLst>
              <a:ext uri="{FF2B5EF4-FFF2-40B4-BE49-F238E27FC236}">
                <a16:creationId xmlns:a16="http://schemas.microsoft.com/office/drawing/2014/main" id="{1A2DE1BD-85EE-27EA-3234-39E9A229BB1C}"/>
              </a:ext>
            </a:extLst>
          </p:cNvPr>
          <p:cNvSpPr/>
          <p:nvPr/>
        </p:nvSpPr>
        <p:spPr>
          <a:xfrm>
            <a:off x="610869" y="1521862"/>
            <a:ext cx="5125439"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tx1"/>
                </a:solidFill>
              </a:rPr>
              <a:t>BB is used to determine overbought &amp; oversold conditions</a:t>
            </a:r>
          </a:p>
        </p:txBody>
      </p:sp>
      <p:sp>
        <p:nvSpPr>
          <p:cNvPr id="28" name="Rounded Rectangle 9">
            <a:extLst>
              <a:ext uri="{FF2B5EF4-FFF2-40B4-BE49-F238E27FC236}">
                <a16:creationId xmlns:a16="http://schemas.microsoft.com/office/drawing/2014/main" id="{0EF8093C-0DE5-EBFD-4EFE-B44F6316C712}"/>
              </a:ext>
            </a:extLst>
          </p:cNvPr>
          <p:cNvSpPr/>
          <p:nvPr/>
        </p:nvSpPr>
        <p:spPr>
          <a:xfrm>
            <a:off x="6449445" y="2967884"/>
            <a:ext cx="5108028" cy="1372787"/>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2800" b="1">
                <a:solidFill>
                  <a:schemeClr val="tx1"/>
                </a:solidFill>
              </a:rPr>
              <a:t>Price &gt; Upper Bound</a:t>
            </a:r>
          </a:p>
          <a:p>
            <a:pPr algn="ctr"/>
            <a:r>
              <a:rPr lang="en-US" sz="1600">
                <a:solidFill>
                  <a:schemeClr val="tx1"/>
                </a:solidFill>
              </a:rPr>
              <a:t>Indicates that the market is overbought and signals the investor that they should consider selling the stocks as it is due to pullback soon</a:t>
            </a:r>
          </a:p>
        </p:txBody>
      </p:sp>
      <p:pic>
        <p:nvPicPr>
          <p:cNvPr id="5" name="Picture 4">
            <a:extLst>
              <a:ext uri="{FF2B5EF4-FFF2-40B4-BE49-F238E27FC236}">
                <a16:creationId xmlns:a16="http://schemas.microsoft.com/office/drawing/2014/main" id="{6B95F5EA-542D-6965-E714-BD434BAB3024}"/>
              </a:ext>
            </a:extLst>
          </p:cNvPr>
          <p:cNvPicPr>
            <a:picLocks noChangeAspect="1"/>
          </p:cNvPicPr>
          <p:nvPr/>
        </p:nvPicPr>
        <p:blipFill>
          <a:blip r:embed="rId3"/>
          <a:stretch>
            <a:fillRect/>
          </a:stretch>
        </p:blipFill>
        <p:spPr>
          <a:xfrm>
            <a:off x="6473107" y="1035871"/>
            <a:ext cx="5084366" cy="1767256"/>
          </a:xfrm>
          <a:prstGeom prst="rect">
            <a:avLst/>
          </a:prstGeom>
        </p:spPr>
      </p:pic>
      <p:pic>
        <p:nvPicPr>
          <p:cNvPr id="9" name="Picture 8">
            <a:extLst>
              <a:ext uri="{FF2B5EF4-FFF2-40B4-BE49-F238E27FC236}">
                <a16:creationId xmlns:a16="http://schemas.microsoft.com/office/drawing/2014/main" id="{ACEBE0D2-9B19-0430-B84F-17FF7FFA3B48}"/>
              </a:ext>
            </a:extLst>
          </p:cNvPr>
          <p:cNvPicPr>
            <a:picLocks noChangeAspect="1"/>
          </p:cNvPicPr>
          <p:nvPr/>
        </p:nvPicPr>
        <p:blipFill>
          <a:blip r:embed="rId4"/>
          <a:stretch>
            <a:fillRect/>
          </a:stretch>
        </p:blipFill>
        <p:spPr>
          <a:xfrm>
            <a:off x="628280" y="3768562"/>
            <a:ext cx="5090614" cy="2168933"/>
          </a:xfrm>
          <a:prstGeom prst="rect">
            <a:avLst/>
          </a:prstGeom>
        </p:spPr>
      </p:pic>
      <p:sp>
        <p:nvSpPr>
          <p:cNvPr id="11" name="Rounded Rectangle 9">
            <a:extLst>
              <a:ext uri="{FF2B5EF4-FFF2-40B4-BE49-F238E27FC236}">
                <a16:creationId xmlns:a16="http://schemas.microsoft.com/office/drawing/2014/main" id="{28C99731-5D0F-5447-D252-BB09A7B28A21}"/>
              </a:ext>
            </a:extLst>
          </p:cNvPr>
          <p:cNvSpPr/>
          <p:nvPr/>
        </p:nvSpPr>
        <p:spPr>
          <a:xfrm>
            <a:off x="6461276" y="4505428"/>
            <a:ext cx="5108028" cy="1372787"/>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2800" b="1">
                <a:solidFill>
                  <a:schemeClr val="tx1"/>
                </a:solidFill>
              </a:rPr>
              <a:t>Price &lt; Lower Bound</a:t>
            </a:r>
          </a:p>
          <a:p>
            <a:pPr algn="ctr"/>
            <a:r>
              <a:rPr lang="en-US" sz="1600">
                <a:solidFill>
                  <a:schemeClr val="tx1"/>
                </a:solidFill>
              </a:rPr>
              <a:t>Indicates that the market is oversold and signals the investor that they should consider buying stocks as it is due to bounce soon</a:t>
            </a:r>
          </a:p>
        </p:txBody>
      </p:sp>
      <p:sp>
        <p:nvSpPr>
          <p:cNvPr id="12" name="Oval 11">
            <a:extLst>
              <a:ext uri="{FF2B5EF4-FFF2-40B4-BE49-F238E27FC236}">
                <a16:creationId xmlns:a16="http://schemas.microsoft.com/office/drawing/2014/main" id="{3CB4F1F6-3D98-DD03-CA5E-D54039BD7BCD}"/>
              </a:ext>
            </a:extLst>
          </p:cNvPr>
          <p:cNvSpPr/>
          <p:nvPr/>
        </p:nvSpPr>
        <p:spPr>
          <a:xfrm>
            <a:off x="930442" y="2090439"/>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1</a:t>
            </a:r>
          </a:p>
        </p:txBody>
      </p:sp>
      <p:sp>
        <p:nvSpPr>
          <p:cNvPr id="13" name="Rounded Rectangle 12">
            <a:extLst>
              <a:ext uri="{FF2B5EF4-FFF2-40B4-BE49-F238E27FC236}">
                <a16:creationId xmlns:a16="http://schemas.microsoft.com/office/drawing/2014/main" id="{A53955F8-7EFA-2CD0-12E7-09F9884FB7B2}"/>
              </a:ext>
            </a:extLst>
          </p:cNvPr>
          <p:cNvSpPr/>
          <p:nvPr/>
        </p:nvSpPr>
        <p:spPr>
          <a:xfrm>
            <a:off x="1427517" y="2019787"/>
            <a:ext cx="4201833"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dirty="0">
                <a:solidFill>
                  <a:schemeClr val="tx1"/>
                </a:solidFill>
              </a:rPr>
              <a:t>A 20-day </a:t>
            </a:r>
            <a:r>
              <a:rPr lang="en-US" sz="1400" b="1" dirty="0">
                <a:solidFill>
                  <a:schemeClr val="tx1"/>
                </a:solidFill>
              </a:rPr>
              <a:t>sampling moving average </a:t>
            </a:r>
            <a:r>
              <a:rPr lang="en-US" sz="1400" dirty="0">
                <a:solidFill>
                  <a:schemeClr val="tx1"/>
                </a:solidFill>
              </a:rPr>
              <a:t>is used for the middle band</a:t>
            </a:r>
          </a:p>
        </p:txBody>
      </p:sp>
      <p:sp>
        <p:nvSpPr>
          <p:cNvPr id="18" name="Oval 17">
            <a:extLst>
              <a:ext uri="{FF2B5EF4-FFF2-40B4-BE49-F238E27FC236}">
                <a16:creationId xmlns:a16="http://schemas.microsoft.com/office/drawing/2014/main" id="{17EEA67B-AA32-E4F6-9A6A-F925E48B579C}"/>
              </a:ext>
            </a:extLst>
          </p:cNvPr>
          <p:cNvSpPr/>
          <p:nvPr/>
        </p:nvSpPr>
        <p:spPr>
          <a:xfrm>
            <a:off x="930442" y="3202409"/>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3</a:t>
            </a:r>
          </a:p>
        </p:txBody>
      </p:sp>
      <p:sp>
        <p:nvSpPr>
          <p:cNvPr id="20" name="Rounded Rectangle 19">
            <a:extLst>
              <a:ext uri="{FF2B5EF4-FFF2-40B4-BE49-F238E27FC236}">
                <a16:creationId xmlns:a16="http://schemas.microsoft.com/office/drawing/2014/main" id="{E25C7E6F-A0A5-5B79-F820-833B35E1FE43}"/>
              </a:ext>
            </a:extLst>
          </p:cNvPr>
          <p:cNvSpPr/>
          <p:nvPr/>
        </p:nvSpPr>
        <p:spPr>
          <a:xfrm>
            <a:off x="1427516" y="3132575"/>
            <a:ext cx="4201833" cy="505709"/>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b="1" dirty="0">
                <a:solidFill>
                  <a:schemeClr val="tx1"/>
                </a:solidFill>
              </a:rPr>
              <a:t>Lower Bound </a:t>
            </a:r>
            <a:r>
              <a:rPr lang="en-US" sz="1400" dirty="0">
                <a:solidFill>
                  <a:schemeClr val="tx1"/>
                </a:solidFill>
              </a:rPr>
              <a:t>is calculated by taking middle band and </a:t>
            </a:r>
            <a:r>
              <a:rPr lang="en-US" sz="1400" b="1" dirty="0">
                <a:solidFill>
                  <a:schemeClr val="tx1"/>
                </a:solidFill>
              </a:rPr>
              <a:t>subtracting twice the daily standard deviation</a:t>
            </a:r>
          </a:p>
        </p:txBody>
      </p:sp>
      <p:sp>
        <p:nvSpPr>
          <p:cNvPr id="22" name="Oval 21">
            <a:extLst>
              <a:ext uri="{FF2B5EF4-FFF2-40B4-BE49-F238E27FC236}">
                <a16:creationId xmlns:a16="http://schemas.microsoft.com/office/drawing/2014/main" id="{D89F6F82-C5D3-5B98-7EB5-D932998F2362}"/>
              </a:ext>
            </a:extLst>
          </p:cNvPr>
          <p:cNvSpPr/>
          <p:nvPr/>
        </p:nvSpPr>
        <p:spPr>
          <a:xfrm>
            <a:off x="930442" y="2645924"/>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2</a:t>
            </a:r>
          </a:p>
        </p:txBody>
      </p:sp>
      <p:sp>
        <p:nvSpPr>
          <p:cNvPr id="25" name="Rounded Rectangle 24">
            <a:extLst>
              <a:ext uri="{FF2B5EF4-FFF2-40B4-BE49-F238E27FC236}">
                <a16:creationId xmlns:a16="http://schemas.microsoft.com/office/drawing/2014/main" id="{EEC4399A-3CE3-EF33-9B06-EC8ED74396A8}"/>
              </a:ext>
            </a:extLst>
          </p:cNvPr>
          <p:cNvSpPr/>
          <p:nvPr/>
        </p:nvSpPr>
        <p:spPr>
          <a:xfrm>
            <a:off x="1427517" y="2575272"/>
            <a:ext cx="4201833"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b="1" dirty="0">
                <a:solidFill>
                  <a:schemeClr val="tx1"/>
                </a:solidFill>
              </a:rPr>
              <a:t>Upper Bound </a:t>
            </a:r>
            <a:r>
              <a:rPr lang="en-US" sz="1400" dirty="0">
                <a:solidFill>
                  <a:schemeClr val="tx1"/>
                </a:solidFill>
              </a:rPr>
              <a:t>is calculated by taking middle band and </a:t>
            </a:r>
            <a:r>
              <a:rPr lang="en-US" sz="1400" b="1" dirty="0">
                <a:solidFill>
                  <a:schemeClr val="tx1"/>
                </a:solidFill>
              </a:rPr>
              <a:t>adding twice the daily standard deviation</a:t>
            </a:r>
          </a:p>
        </p:txBody>
      </p:sp>
      <p:sp>
        <p:nvSpPr>
          <p:cNvPr id="31" name="Rounded Rectangle 9">
            <a:extLst>
              <a:ext uri="{FF2B5EF4-FFF2-40B4-BE49-F238E27FC236}">
                <a16:creationId xmlns:a16="http://schemas.microsoft.com/office/drawing/2014/main" id="{F5D72075-E535-EB0D-0469-183F08ABEFD4}"/>
              </a:ext>
            </a:extLst>
          </p:cNvPr>
          <p:cNvSpPr/>
          <p:nvPr/>
        </p:nvSpPr>
        <p:spPr>
          <a:xfrm>
            <a:off x="246807" y="1039359"/>
            <a:ext cx="2466000" cy="356400"/>
          </a:xfrm>
          <a:prstGeom prst="roundRect">
            <a:avLst>
              <a:gd name="adj" fmla="val 0"/>
            </a:avLst>
          </a:prstGeom>
          <a:solidFill>
            <a:srgbClr val="00405C">
              <a:alpha val="20000"/>
            </a:srgbClr>
          </a:solidFill>
          <a:ln w="381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200" b="1" dirty="0">
                <a:solidFill>
                  <a:schemeClr val="bg1"/>
                </a:solidFill>
              </a:rPr>
              <a:t>Head and Shoulder</a:t>
            </a:r>
          </a:p>
        </p:txBody>
      </p:sp>
      <p:sp>
        <p:nvSpPr>
          <p:cNvPr id="32" name="Rounded Rectangle 9">
            <a:extLst>
              <a:ext uri="{FF2B5EF4-FFF2-40B4-BE49-F238E27FC236}">
                <a16:creationId xmlns:a16="http://schemas.microsoft.com/office/drawing/2014/main" id="{1C04FFFE-03AC-3311-296C-20D5A8478438}"/>
              </a:ext>
            </a:extLst>
          </p:cNvPr>
          <p:cNvSpPr/>
          <p:nvPr/>
        </p:nvSpPr>
        <p:spPr>
          <a:xfrm>
            <a:off x="3686989" y="1058361"/>
            <a:ext cx="2465614" cy="357352"/>
          </a:xfrm>
          <a:prstGeom prst="roundRect">
            <a:avLst>
              <a:gd name="adj" fmla="val 0"/>
            </a:avLst>
          </a:prstGeom>
          <a:solidFill>
            <a:srgbClr val="00405C">
              <a:alpha val="20000"/>
            </a:srgbClr>
          </a:solidFill>
          <a:ln w="381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200" b="1" dirty="0">
                <a:solidFill>
                  <a:schemeClr val="bg1"/>
                </a:solidFill>
              </a:rPr>
              <a:t>Keltner Channel Indicator</a:t>
            </a:r>
          </a:p>
        </p:txBody>
      </p:sp>
      <p:sp>
        <p:nvSpPr>
          <p:cNvPr id="33" name="Rounded Rectangle 9">
            <a:extLst>
              <a:ext uri="{FF2B5EF4-FFF2-40B4-BE49-F238E27FC236}">
                <a16:creationId xmlns:a16="http://schemas.microsoft.com/office/drawing/2014/main" id="{14ECF646-5E85-1580-3F2E-0D9C533F1AF9}"/>
              </a:ext>
            </a:extLst>
          </p:cNvPr>
          <p:cNvSpPr/>
          <p:nvPr/>
        </p:nvSpPr>
        <p:spPr>
          <a:xfrm>
            <a:off x="1479614" y="893713"/>
            <a:ext cx="3440182" cy="609824"/>
          </a:xfrm>
          <a:prstGeom prst="roundRect">
            <a:avLst>
              <a:gd name="adj" fmla="val 0"/>
            </a:avLst>
          </a:prstGeom>
          <a:solidFill>
            <a:srgbClr val="00405C"/>
          </a:solid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bg1"/>
                </a:solidFill>
              </a:rPr>
              <a:t>Bollinger Bands</a:t>
            </a:r>
          </a:p>
        </p:txBody>
      </p:sp>
    </p:spTree>
    <p:extLst>
      <p:ext uri="{BB962C8B-B14F-4D97-AF65-F5344CB8AC3E}">
        <p14:creationId xmlns:p14="http://schemas.microsoft.com/office/powerpoint/2010/main" val="324875017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riangle 16">
            <a:extLst>
              <a:ext uri="{FF2B5EF4-FFF2-40B4-BE49-F238E27FC236}">
                <a16:creationId xmlns:a16="http://schemas.microsoft.com/office/drawing/2014/main" id="{D246BE09-82E8-1045-11C4-A2F77360E87F}"/>
              </a:ext>
            </a:extLst>
          </p:cNvPr>
          <p:cNvSpPr/>
          <p:nvPr/>
        </p:nvSpPr>
        <p:spPr>
          <a:xfrm rot="16200000">
            <a:off x="3894196" y="2799587"/>
            <a:ext cx="3470308" cy="1314911"/>
          </a:xfrm>
          <a:prstGeom prst="triangle">
            <a:avLst>
              <a:gd name="adj" fmla="val 41779"/>
            </a:avLst>
          </a:prstGeom>
          <a:gradFill>
            <a:gsLst>
              <a:gs pos="0">
                <a:srgbClr val="C00000"/>
              </a:gs>
              <a:gs pos="100000">
                <a:schemeClr val="bg1"/>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6" name="Rectangle 25">
            <a:extLst>
              <a:ext uri="{FF2B5EF4-FFF2-40B4-BE49-F238E27FC236}">
                <a16:creationId xmlns:a16="http://schemas.microsoft.com/office/drawing/2014/main" id="{361411B2-9F45-7C40-7260-35DAD20F6DCB}"/>
              </a:ext>
            </a:extLst>
          </p:cNvPr>
          <p:cNvSpPr/>
          <p:nvPr/>
        </p:nvSpPr>
        <p:spPr>
          <a:xfrm>
            <a:off x="610869" y="1559224"/>
            <a:ext cx="5108026" cy="4584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a:latin typeface="Arial"/>
                <a:cs typeface="Arial"/>
              </a:rPr>
              <a:t>Data Preparation: Calculating the indicators based off the dataset</a:t>
            </a:r>
            <a:endParaRPr lang="en-US"/>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25</a:t>
            </a:fld>
            <a:endParaRPr lang="en-SG"/>
          </a:p>
        </p:txBody>
      </p:sp>
      <p:sp>
        <p:nvSpPr>
          <p:cNvPr id="23" name="Content Placeholder 3">
            <a:extLst>
              <a:ext uri="{FF2B5EF4-FFF2-40B4-BE49-F238E27FC236}">
                <a16:creationId xmlns:a16="http://schemas.microsoft.com/office/drawing/2014/main" id="{2BE1870A-1C8F-0EF9-F054-B3EBD4A8355E}"/>
              </a:ext>
            </a:extLst>
          </p:cNvPr>
          <p:cNvSpPr>
            <a:spLocks noGrp="1"/>
          </p:cNvSpPr>
          <p:nvPr>
            <p:ph sz="quarter" idx="13"/>
          </p:nvPr>
        </p:nvSpPr>
        <p:spPr/>
        <p:txBody>
          <a:bodyPr/>
          <a:lstStyle/>
          <a:p>
            <a:r>
              <a:rPr lang="en-SG"/>
              <a:t>Sources: Investopedia</a:t>
            </a:r>
          </a:p>
        </p:txBody>
      </p:sp>
      <p:sp>
        <p:nvSpPr>
          <p:cNvPr id="7" name="TextBox 6">
            <a:extLst>
              <a:ext uri="{FF2B5EF4-FFF2-40B4-BE49-F238E27FC236}">
                <a16:creationId xmlns:a16="http://schemas.microsoft.com/office/drawing/2014/main" id="{DE69AF08-3D58-194D-1C78-C6D2926F31B9}"/>
              </a:ext>
            </a:extLst>
          </p:cNvPr>
          <p:cNvSpPr txBox="1"/>
          <p:nvPr/>
        </p:nvSpPr>
        <p:spPr>
          <a:xfrm>
            <a:off x="-3418084" y="7018300"/>
            <a:ext cx="65829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atin typeface="arial"/>
                <a:cs typeface="arial"/>
              </a:rPr>
              <a:t>Present your Exploratory Data Analysis and some initial data-driven Insights from the dataset.</a:t>
            </a:r>
          </a:p>
          <a:p>
            <a:pPr>
              <a:buChar char="•"/>
            </a:pPr>
            <a:r>
              <a:rPr lang="en-US">
                <a:latin typeface="arial"/>
                <a:cs typeface="arial"/>
              </a:rPr>
              <a:t>You MAY also mention how you are planning to set up the Analysis / ML problem for this case.</a:t>
            </a:r>
          </a:p>
          <a:p>
            <a:pPr>
              <a:buChar char="•"/>
            </a:pPr>
            <a:r>
              <a:rPr lang="en-US">
                <a:latin typeface="arial"/>
                <a:cs typeface="arial"/>
              </a:rPr>
              <a:t>You MUST mention how you collected / curated / cleaned / prepared the data for this problem.</a:t>
            </a:r>
          </a:p>
          <a:p>
            <a:pPr>
              <a:buChar char="•"/>
            </a:pPr>
            <a:r>
              <a:rPr lang="en-US">
                <a:latin typeface="arial"/>
                <a:cs typeface="arial"/>
              </a:rPr>
              <a:t>Did you only use tools and techniques learned in this course? What ELSE did you learn / try?</a:t>
            </a:r>
          </a:p>
        </p:txBody>
      </p:sp>
      <p:sp>
        <p:nvSpPr>
          <p:cNvPr id="21" name="Rounded Rectangle 9">
            <a:extLst>
              <a:ext uri="{FF2B5EF4-FFF2-40B4-BE49-F238E27FC236}">
                <a16:creationId xmlns:a16="http://schemas.microsoft.com/office/drawing/2014/main" id="{1A2DE1BD-85EE-27EA-3234-39E9A229BB1C}"/>
              </a:ext>
            </a:extLst>
          </p:cNvPr>
          <p:cNvSpPr/>
          <p:nvPr/>
        </p:nvSpPr>
        <p:spPr>
          <a:xfrm>
            <a:off x="610869" y="1553394"/>
            <a:ext cx="5125439"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tx1"/>
                </a:solidFill>
              </a:rPr>
              <a:t>KC are volatility-based bands and aids in determining the direction of a trend </a:t>
            </a:r>
          </a:p>
        </p:txBody>
      </p:sp>
      <p:sp>
        <p:nvSpPr>
          <p:cNvPr id="28" name="Rounded Rectangle 9">
            <a:extLst>
              <a:ext uri="{FF2B5EF4-FFF2-40B4-BE49-F238E27FC236}">
                <a16:creationId xmlns:a16="http://schemas.microsoft.com/office/drawing/2014/main" id="{0EF8093C-0DE5-EBFD-4EFE-B44F6316C712}"/>
              </a:ext>
            </a:extLst>
          </p:cNvPr>
          <p:cNvSpPr/>
          <p:nvPr/>
        </p:nvSpPr>
        <p:spPr>
          <a:xfrm>
            <a:off x="6449445" y="2967884"/>
            <a:ext cx="5108028" cy="1372787"/>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2800" b="1">
                <a:solidFill>
                  <a:schemeClr val="tx1"/>
                </a:solidFill>
              </a:rPr>
              <a:t>Price &gt; Upper Bound</a:t>
            </a:r>
          </a:p>
          <a:p>
            <a:pPr algn="ctr"/>
            <a:r>
              <a:rPr lang="en-US" sz="1600">
                <a:solidFill>
                  <a:schemeClr val="tx1"/>
                </a:solidFill>
              </a:rPr>
              <a:t>Indicates price strength and signals the investor that they should consider selling the stocks as it is due to pullback soon</a:t>
            </a:r>
          </a:p>
        </p:txBody>
      </p:sp>
      <p:sp>
        <p:nvSpPr>
          <p:cNvPr id="11" name="Rounded Rectangle 9">
            <a:extLst>
              <a:ext uri="{FF2B5EF4-FFF2-40B4-BE49-F238E27FC236}">
                <a16:creationId xmlns:a16="http://schemas.microsoft.com/office/drawing/2014/main" id="{28C99731-5D0F-5447-D252-BB09A7B28A21}"/>
              </a:ext>
            </a:extLst>
          </p:cNvPr>
          <p:cNvSpPr/>
          <p:nvPr/>
        </p:nvSpPr>
        <p:spPr>
          <a:xfrm>
            <a:off x="6461276" y="4505428"/>
            <a:ext cx="5108028" cy="1372787"/>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2800" b="1">
                <a:solidFill>
                  <a:schemeClr val="tx1"/>
                </a:solidFill>
              </a:rPr>
              <a:t>Price &lt; Lower Bound</a:t>
            </a:r>
          </a:p>
          <a:p>
            <a:pPr algn="ctr"/>
            <a:r>
              <a:rPr lang="en-US" sz="1600">
                <a:solidFill>
                  <a:schemeClr val="tx1"/>
                </a:solidFill>
              </a:rPr>
              <a:t>Indicates price weakness and signals the investor that they should consider buying stocks as there is evidence of a downtrend</a:t>
            </a:r>
          </a:p>
        </p:txBody>
      </p:sp>
      <p:sp>
        <p:nvSpPr>
          <p:cNvPr id="12" name="Oval 11">
            <a:extLst>
              <a:ext uri="{FF2B5EF4-FFF2-40B4-BE49-F238E27FC236}">
                <a16:creationId xmlns:a16="http://schemas.microsoft.com/office/drawing/2014/main" id="{3CB4F1F6-3D98-DD03-CA5E-D54039BD7BCD}"/>
              </a:ext>
            </a:extLst>
          </p:cNvPr>
          <p:cNvSpPr/>
          <p:nvPr/>
        </p:nvSpPr>
        <p:spPr>
          <a:xfrm>
            <a:off x="930442" y="2093669"/>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1</a:t>
            </a:r>
          </a:p>
        </p:txBody>
      </p:sp>
      <p:sp>
        <p:nvSpPr>
          <p:cNvPr id="13" name="Rounded Rectangle 12">
            <a:extLst>
              <a:ext uri="{FF2B5EF4-FFF2-40B4-BE49-F238E27FC236}">
                <a16:creationId xmlns:a16="http://schemas.microsoft.com/office/drawing/2014/main" id="{A53955F8-7EFA-2CD0-12E7-09F9884FB7B2}"/>
              </a:ext>
            </a:extLst>
          </p:cNvPr>
          <p:cNvSpPr/>
          <p:nvPr/>
        </p:nvSpPr>
        <p:spPr>
          <a:xfrm>
            <a:off x="1427517" y="2023017"/>
            <a:ext cx="4201833"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b="1">
                <a:solidFill>
                  <a:schemeClr val="tx1"/>
                </a:solidFill>
              </a:rPr>
              <a:t>A 20-day exponential moving average is used for the middle band</a:t>
            </a:r>
          </a:p>
        </p:txBody>
      </p:sp>
      <p:sp>
        <p:nvSpPr>
          <p:cNvPr id="18" name="Oval 17">
            <a:extLst>
              <a:ext uri="{FF2B5EF4-FFF2-40B4-BE49-F238E27FC236}">
                <a16:creationId xmlns:a16="http://schemas.microsoft.com/office/drawing/2014/main" id="{17EEA67B-AA32-E4F6-9A6A-F925E48B579C}"/>
              </a:ext>
            </a:extLst>
          </p:cNvPr>
          <p:cNvSpPr/>
          <p:nvPr/>
        </p:nvSpPr>
        <p:spPr>
          <a:xfrm>
            <a:off x="930442" y="3205639"/>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3</a:t>
            </a:r>
          </a:p>
        </p:txBody>
      </p:sp>
      <p:sp>
        <p:nvSpPr>
          <p:cNvPr id="20" name="Rounded Rectangle 19">
            <a:extLst>
              <a:ext uri="{FF2B5EF4-FFF2-40B4-BE49-F238E27FC236}">
                <a16:creationId xmlns:a16="http://schemas.microsoft.com/office/drawing/2014/main" id="{E25C7E6F-A0A5-5B79-F820-833B35E1FE43}"/>
              </a:ext>
            </a:extLst>
          </p:cNvPr>
          <p:cNvSpPr/>
          <p:nvPr/>
        </p:nvSpPr>
        <p:spPr>
          <a:xfrm>
            <a:off x="1427516" y="3135805"/>
            <a:ext cx="4201833" cy="505709"/>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b="1">
                <a:solidFill>
                  <a:schemeClr val="tx1"/>
                </a:solidFill>
              </a:rPr>
              <a:t>Lower Bound is calculated by taking middle band and subtracting twice the average true range (ATR)</a:t>
            </a:r>
          </a:p>
        </p:txBody>
      </p:sp>
      <p:sp>
        <p:nvSpPr>
          <p:cNvPr id="22" name="Oval 21">
            <a:extLst>
              <a:ext uri="{FF2B5EF4-FFF2-40B4-BE49-F238E27FC236}">
                <a16:creationId xmlns:a16="http://schemas.microsoft.com/office/drawing/2014/main" id="{D89F6F82-C5D3-5B98-7EB5-D932998F2362}"/>
              </a:ext>
            </a:extLst>
          </p:cNvPr>
          <p:cNvSpPr/>
          <p:nvPr/>
        </p:nvSpPr>
        <p:spPr>
          <a:xfrm>
            <a:off x="930442" y="2649154"/>
            <a:ext cx="360000" cy="360000"/>
          </a:xfrm>
          <a:prstGeom prst="ellipse">
            <a:avLst/>
          </a:prstGeom>
          <a:solidFill>
            <a:srgbClr val="004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2</a:t>
            </a:r>
          </a:p>
        </p:txBody>
      </p:sp>
      <p:sp>
        <p:nvSpPr>
          <p:cNvPr id="25" name="Rounded Rectangle 24">
            <a:extLst>
              <a:ext uri="{FF2B5EF4-FFF2-40B4-BE49-F238E27FC236}">
                <a16:creationId xmlns:a16="http://schemas.microsoft.com/office/drawing/2014/main" id="{EEC4399A-3CE3-EF33-9B06-EC8ED74396A8}"/>
              </a:ext>
            </a:extLst>
          </p:cNvPr>
          <p:cNvSpPr/>
          <p:nvPr/>
        </p:nvSpPr>
        <p:spPr>
          <a:xfrm>
            <a:off x="1427517" y="2578502"/>
            <a:ext cx="4201833"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b="1">
                <a:solidFill>
                  <a:schemeClr val="tx1"/>
                </a:solidFill>
              </a:rPr>
              <a:t>Upper Bound is calculated by taking middle band and adding twice the average true range (ATR)</a:t>
            </a:r>
          </a:p>
        </p:txBody>
      </p:sp>
      <p:sp>
        <p:nvSpPr>
          <p:cNvPr id="29" name="TextBox 28">
            <a:extLst>
              <a:ext uri="{FF2B5EF4-FFF2-40B4-BE49-F238E27FC236}">
                <a16:creationId xmlns:a16="http://schemas.microsoft.com/office/drawing/2014/main" id="{4F0533A7-02FC-2B66-71D5-A518CE6376A1}"/>
              </a:ext>
            </a:extLst>
          </p:cNvPr>
          <p:cNvSpPr txBox="1"/>
          <p:nvPr/>
        </p:nvSpPr>
        <p:spPr>
          <a:xfrm>
            <a:off x="-1506071" y="3783106"/>
            <a:ext cx="184731" cy="369332"/>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1DA7008D-BBFA-6A65-57FE-3EDF03D1D04D}"/>
              </a:ext>
            </a:extLst>
          </p:cNvPr>
          <p:cNvPicPr>
            <a:picLocks noChangeAspect="1"/>
          </p:cNvPicPr>
          <p:nvPr/>
        </p:nvPicPr>
        <p:blipFill>
          <a:blip r:embed="rId3"/>
          <a:stretch>
            <a:fillRect/>
          </a:stretch>
        </p:blipFill>
        <p:spPr>
          <a:xfrm>
            <a:off x="610869" y="3666938"/>
            <a:ext cx="5241943" cy="2569580"/>
          </a:xfrm>
          <a:prstGeom prst="rect">
            <a:avLst/>
          </a:prstGeom>
        </p:spPr>
      </p:pic>
      <p:pic>
        <p:nvPicPr>
          <p:cNvPr id="6" name="Picture 5">
            <a:extLst>
              <a:ext uri="{FF2B5EF4-FFF2-40B4-BE49-F238E27FC236}">
                <a16:creationId xmlns:a16="http://schemas.microsoft.com/office/drawing/2014/main" id="{7C8346DB-1900-56FC-5B43-ED5021847F1F}"/>
              </a:ext>
            </a:extLst>
          </p:cNvPr>
          <p:cNvPicPr>
            <a:picLocks noChangeAspect="1"/>
          </p:cNvPicPr>
          <p:nvPr/>
        </p:nvPicPr>
        <p:blipFill>
          <a:blip r:embed="rId4"/>
          <a:stretch>
            <a:fillRect/>
          </a:stretch>
        </p:blipFill>
        <p:spPr>
          <a:xfrm>
            <a:off x="6473108" y="1017798"/>
            <a:ext cx="5108023" cy="1785328"/>
          </a:xfrm>
          <a:prstGeom prst="rect">
            <a:avLst/>
          </a:prstGeom>
        </p:spPr>
      </p:pic>
      <p:sp>
        <p:nvSpPr>
          <p:cNvPr id="8" name="Rounded Rectangle 9">
            <a:extLst>
              <a:ext uri="{FF2B5EF4-FFF2-40B4-BE49-F238E27FC236}">
                <a16:creationId xmlns:a16="http://schemas.microsoft.com/office/drawing/2014/main" id="{319F6657-C9ED-B093-FE47-D814769B4863}"/>
              </a:ext>
            </a:extLst>
          </p:cNvPr>
          <p:cNvSpPr/>
          <p:nvPr/>
        </p:nvSpPr>
        <p:spPr>
          <a:xfrm>
            <a:off x="246807" y="1039359"/>
            <a:ext cx="2466000" cy="356400"/>
          </a:xfrm>
          <a:prstGeom prst="roundRect">
            <a:avLst>
              <a:gd name="adj" fmla="val 0"/>
            </a:avLst>
          </a:prstGeom>
          <a:solidFill>
            <a:srgbClr val="00405C">
              <a:alpha val="20000"/>
            </a:srgbClr>
          </a:solidFill>
          <a:ln w="381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200" b="1" dirty="0">
                <a:solidFill>
                  <a:schemeClr val="bg1"/>
                </a:solidFill>
              </a:rPr>
              <a:t>Bollinger Bands</a:t>
            </a:r>
          </a:p>
        </p:txBody>
      </p:sp>
      <p:sp>
        <p:nvSpPr>
          <p:cNvPr id="10" name="Rounded Rectangle 9">
            <a:extLst>
              <a:ext uri="{FF2B5EF4-FFF2-40B4-BE49-F238E27FC236}">
                <a16:creationId xmlns:a16="http://schemas.microsoft.com/office/drawing/2014/main" id="{1C174B04-A3BC-49B3-C5D3-80408CB3C963}"/>
              </a:ext>
            </a:extLst>
          </p:cNvPr>
          <p:cNvSpPr/>
          <p:nvPr/>
        </p:nvSpPr>
        <p:spPr>
          <a:xfrm>
            <a:off x="3686989" y="1058361"/>
            <a:ext cx="2465614" cy="357352"/>
          </a:xfrm>
          <a:prstGeom prst="roundRect">
            <a:avLst>
              <a:gd name="adj" fmla="val 0"/>
            </a:avLst>
          </a:prstGeom>
          <a:solidFill>
            <a:srgbClr val="00405C">
              <a:alpha val="20000"/>
            </a:srgbClr>
          </a:solidFill>
          <a:ln w="381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200" b="1" dirty="0">
                <a:solidFill>
                  <a:schemeClr val="bg1"/>
                </a:solidFill>
              </a:rPr>
              <a:t>Moving Average Indicator (MA)</a:t>
            </a:r>
          </a:p>
        </p:txBody>
      </p:sp>
      <p:sp>
        <p:nvSpPr>
          <p:cNvPr id="14" name="Rounded Rectangle 9">
            <a:extLst>
              <a:ext uri="{FF2B5EF4-FFF2-40B4-BE49-F238E27FC236}">
                <a16:creationId xmlns:a16="http://schemas.microsoft.com/office/drawing/2014/main" id="{7A4973E4-42D3-8818-4C1B-E062921946FE}"/>
              </a:ext>
            </a:extLst>
          </p:cNvPr>
          <p:cNvSpPr/>
          <p:nvPr/>
        </p:nvSpPr>
        <p:spPr>
          <a:xfrm>
            <a:off x="1479614" y="893713"/>
            <a:ext cx="3440182" cy="609824"/>
          </a:xfrm>
          <a:prstGeom prst="roundRect">
            <a:avLst>
              <a:gd name="adj" fmla="val 0"/>
            </a:avLst>
          </a:prstGeom>
          <a:solidFill>
            <a:srgbClr val="00405C"/>
          </a:solid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bg1"/>
                </a:solidFill>
              </a:rPr>
              <a:t>Keltner Channel Indicator</a:t>
            </a:r>
          </a:p>
        </p:txBody>
      </p:sp>
    </p:spTree>
    <p:extLst>
      <p:ext uri="{BB962C8B-B14F-4D97-AF65-F5344CB8AC3E}">
        <p14:creationId xmlns:p14="http://schemas.microsoft.com/office/powerpoint/2010/main" val="42727137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riangle 16">
            <a:extLst>
              <a:ext uri="{FF2B5EF4-FFF2-40B4-BE49-F238E27FC236}">
                <a16:creationId xmlns:a16="http://schemas.microsoft.com/office/drawing/2014/main" id="{D246BE09-82E8-1045-11C4-A2F77360E87F}"/>
              </a:ext>
            </a:extLst>
          </p:cNvPr>
          <p:cNvSpPr/>
          <p:nvPr/>
        </p:nvSpPr>
        <p:spPr>
          <a:xfrm rot="16200000">
            <a:off x="3894196" y="2799587"/>
            <a:ext cx="3470308" cy="1314911"/>
          </a:xfrm>
          <a:prstGeom prst="triangle">
            <a:avLst>
              <a:gd name="adj" fmla="val 41779"/>
            </a:avLst>
          </a:prstGeom>
          <a:gradFill>
            <a:gsLst>
              <a:gs pos="0">
                <a:srgbClr val="C00000"/>
              </a:gs>
              <a:gs pos="100000">
                <a:schemeClr val="bg1"/>
              </a:gs>
              <a:gs pos="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6" name="Rectangle 25">
            <a:extLst>
              <a:ext uri="{FF2B5EF4-FFF2-40B4-BE49-F238E27FC236}">
                <a16:creationId xmlns:a16="http://schemas.microsoft.com/office/drawing/2014/main" id="{361411B2-9F45-7C40-7260-35DAD20F6DCB}"/>
              </a:ext>
            </a:extLst>
          </p:cNvPr>
          <p:cNvSpPr/>
          <p:nvPr/>
        </p:nvSpPr>
        <p:spPr>
          <a:xfrm>
            <a:off x="610869" y="1559224"/>
            <a:ext cx="5108026" cy="4584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a:latin typeface="Arial"/>
                <a:cs typeface="Arial"/>
              </a:rPr>
              <a:t>Data Preparation: Calculating the indicators based off the dataset</a:t>
            </a:r>
            <a:endParaRPr lang="en-US"/>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26</a:t>
            </a:fld>
            <a:endParaRPr lang="en-SG"/>
          </a:p>
        </p:txBody>
      </p:sp>
      <p:sp>
        <p:nvSpPr>
          <p:cNvPr id="23" name="Content Placeholder 3">
            <a:extLst>
              <a:ext uri="{FF2B5EF4-FFF2-40B4-BE49-F238E27FC236}">
                <a16:creationId xmlns:a16="http://schemas.microsoft.com/office/drawing/2014/main" id="{2BE1870A-1C8F-0EF9-F054-B3EBD4A8355E}"/>
              </a:ext>
            </a:extLst>
          </p:cNvPr>
          <p:cNvSpPr>
            <a:spLocks noGrp="1"/>
          </p:cNvSpPr>
          <p:nvPr>
            <p:ph sz="quarter" idx="13"/>
          </p:nvPr>
        </p:nvSpPr>
        <p:spPr/>
        <p:txBody>
          <a:bodyPr/>
          <a:lstStyle/>
          <a:p>
            <a:r>
              <a:rPr lang="en-SG"/>
              <a:t>Sources: Investopedia</a:t>
            </a:r>
          </a:p>
        </p:txBody>
      </p:sp>
      <p:sp>
        <p:nvSpPr>
          <p:cNvPr id="21" name="Rounded Rectangle 9">
            <a:extLst>
              <a:ext uri="{FF2B5EF4-FFF2-40B4-BE49-F238E27FC236}">
                <a16:creationId xmlns:a16="http://schemas.microsoft.com/office/drawing/2014/main" id="{1A2DE1BD-85EE-27EA-3234-39E9A229BB1C}"/>
              </a:ext>
            </a:extLst>
          </p:cNvPr>
          <p:cNvSpPr/>
          <p:nvPr/>
        </p:nvSpPr>
        <p:spPr>
          <a:xfrm>
            <a:off x="610869" y="1684026"/>
            <a:ext cx="5125439" cy="50130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tx1"/>
                </a:solidFill>
              </a:rPr>
              <a:t>MA smooths out price data by creating a constantly updated average price. We used a period of 50 days to observe long-term price trends. </a:t>
            </a:r>
          </a:p>
        </p:txBody>
      </p:sp>
      <p:sp>
        <p:nvSpPr>
          <p:cNvPr id="28" name="Rounded Rectangle 9">
            <a:extLst>
              <a:ext uri="{FF2B5EF4-FFF2-40B4-BE49-F238E27FC236}">
                <a16:creationId xmlns:a16="http://schemas.microsoft.com/office/drawing/2014/main" id="{0EF8093C-0DE5-EBFD-4EFE-B44F6316C712}"/>
              </a:ext>
            </a:extLst>
          </p:cNvPr>
          <p:cNvSpPr/>
          <p:nvPr/>
        </p:nvSpPr>
        <p:spPr>
          <a:xfrm>
            <a:off x="6449445" y="3065854"/>
            <a:ext cx="5108028" cy="1193359"/>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2800" b="1">
                <a:solidFill>
                  <a:schemeClr val="tx1"/>
                </a:solidFill>
              </a:rPr>
              <a:t>Price &gt; MA</a:t>
            </a:r>
          </a:p>
          <a:p>
            <a:pPr algn="ctr"/>
            <a:r>
              <a:rPr lang="en-US" sz="1600">
                <a:solidFill>
                  <a:schemeClr val="tx1"/>
                </a:solidFill>
              </a:rPr>
              <a:t>Indicates that the price trend is expected go upwards and investors can consider selling</a:t>
            </a:r>
          </a:p>
        </p:txBody>
      </p:sp>
      <p:sp>
        <p:nvSpPr>
          <p:cNvPr id="11" name="Rounded Rectangle 9">
            <a:extLst>
              <a:ext uri="{FF2B5EF4-FFF2-40B4-BE49-F238E27FC236}">
                <a16:creationId xmlns:a16="http://schemas.microsoft.com/office/drawing/2014/main" id="{28C99731-5D0F-5447-D252-BB09A7B28A21}"/>
              </a:ext>
            </a:extLst>
          </p:cNvPr>
          <p:cNvSpPr/>
          <p:nvPr/>
        </p:nvSpPr>
        <p:spPr>
          <a:xfrm>
            <a:off x="6461276" y="4332924"/>
            <a:ext cx="5108028" cy="1193360"/>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2800" b="1">
                <a:solidFill>
                  <a:schemeClr val="tx1"/>
                </a:solidFill>
              </a:rPr>
              <a:t>Price &lt; MA</a:t>
            </a:r>
          </a:p>
          <a:p>
            <a:pPr algn="ctr"/>
            <a:r>
              <a:rPr lang="en-US" sz="1600">
                <a:solidFill>
                  <a:schemeClr val="tx1"/>
                </a:solidFill>
              </a:rPr>
              <a:t>Indicates that the price trend is expected go downwards and investors can consider buying</a:t>
            </a:r>
          </a:p>
        </p:txBody>
      </p:sp>
      <p:sp>
        <p:nvSpPr>
          <p:cNvPr id="29" name="TextBox 28">
            <a:extLst>
              <a:ext uri="{FF2B5EF4-FFF2-40B4-BE49-F238E27FC236}">
                <a16:creationId xmlns:a16="http://schemas.microsoft.com/office/drawing/2014/main" id="{4F0533A7-02FC-2B66-71D5-A518CE6376A1}"/>
              </a:ext>
            </a:extLst>
          </p:cNvPr>
          <p:cNvSpPr txBox="1"/>
          <p:nvPr/>
        </p:nvSpPr>
        <p:spPr>
          <a:xfrm>
            <a:off x="-1506071" y="3783106"/>
            <a:ext cx="184731" cy="369332"/>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94F17085-EB11-6FD6-C30C-9F043F28394B}"/>
              </a:ext>
            </a:extLst>
          </p:cNvPr>
          <p:cNvPicPr>
            <a:picLocks noChangeAspect="1"/>
          </p:cNvPicPr>
          <p:nvPr/>
        </p:nvPicPr>
        <p:blipFill>
          <a:blip r:embed="rId3"/>
          <a:stretch>
            <a:fillRect/>
          </a:stretch>
        </p:blipFill>
        <p:spPr>
          <a:xfrm>
            <a:off x="6449445" y="1226620"/>
            <a:ext cx="5108026" cy="1775480"/>
          </a:xfrm>
          <a:prstGeom prst="rect">
            <a:avLst/>
          </a:prstGeom>
        </p:spPr>
      </p:pic>
      <p:pic>
        <p:nvPicPr>
          <p:cNvPr id="9" name="Picture 8">
            <a:extLst>
              <a:ext uri="{FF2B5EF4-FFF2-40B4-BE49-F238E27FC236}">
                <a16:creationId xmlns:a16="http://schemas.microsoft.com/office/drawing/2014/main" id="{9A241EAB-8198-F8D7-5742-8C1032B54E07}"/>
              </a:ext>
            </a:extLst>
          </p:cNvPr>
          <p:cNvPicPr>
            <a:picLocks noChangeAspect="1"/>
          </p:cNvPicPr>
          <p:nvPr/>
        </p:nvPicPr>
        <p:blipFill>
          <a:blip r:embed="rId4"/>
          <a:stretch>
            <a:fillRect/>
          </a:stretch>
        </p:blipFill>
        <p:spPr>
          <a:xfrm>
            <a:off x="610870" y="2462341"/>
            <a:ext cx="5108026" cy="551486"/>
          </a:xfrm>
          <a:prstGeom prst="rect">
            <a:avLst/>
          </a:prstGeom>
        </p:spPr>
      </p:pic>
      <p:pic>
        <p:nvPicPr>
          <p:cNvPr id="10" name="Picture 9">
            <a:extLst>
              <a:ext uri="{FF2B5EF4-FFF2-40B4-BE49-F238E27FC236}">
                <a16:creationId xmlns:a16="http://schemas.microsoft.com/office/drawing/2014/main" id="{CB5DF19A-B5F7-773A-1431-994108E9E7A2}"/>
              </a:ext>
            </a:extLst>
          </p:cNvPr>
          <p:cNvPicPr>
            <a:picLocks noChangeAspect="1"/>
          </p:cNvPicPr>
          <p:nvPr/>
        </p:nvPicPr>
        <p:blipFill>
          <a:blip r:embed="rId5"/>
          <a:stretch>
            <a:fillRect/>
          </a:stretch>
        </p:blipFill>
        <p:spPr>
          <a:xfrm>
            <a:off x="610868" y="3085974"/>
            <a:ext cx="5108026" cy="2256458"/>
          </a:xfrm>
          <a:prstGeom prst="rect">
            <a:avLst/>
          </a:prstGeom>
        </p:spPr>
      </p:pic>
      <p:sp>
        <p:nvSpPr>
          <p:cNvPr id="14" name="Rounded Rectangle 9">
            <a:extLst>
              <a:ext uri="{FF2B5EF4-FFF2-40B4-BE49-F238E27FC236}">
                <a16:creationId xmlns:a16="http://schemas.microsoft.com/office/drawing/2014/main" id="{372C94C6-C548-19B8-35BC-DE42D7B9EACB}"/>
              </a:ext>
            </a:extLst>
          </p:cNvPr>
          <p:cNvSpPr/>
          <p:nvPr/>
        </p:nvSpPr>
        <p:spPr>
          <a:xfrm>
            <a:off x="246807" y="1039359"/>
            <a:ext cx="2466000" cy="356400"/>
          </a:xfrm>
          <a:prstGeom prst="roundRect">
            <a:avLst>
              <a:gd name="adj" fmla="val 0"/>
            </a:avLst>
          </a:prstGeom>
          <a:solidFill>
            <a:srgbClr val="00405C">
              <a:alpha val="20000"/>
            </a:srgbClr>
          </a:solidFill>
          <a:ln w="381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200" b="1" dirty="0">
                <a:solidFill>
                  <a:schemeClr val="bg1"/>
                </a:solidFill>
              </a:rPr>
              <a:t>Keltner Channel Indicator</a:t>
            </a:r>
          </a:p>
        </p:txBody>
      </p:sp>
      <p:sp>
        <p:nvSpPr>
          <p:cNvPr id="19" name="Rounded Rectangle 9">
            <a:extLst>
              <a:ext uri="{FF2B5EF4-FFF2-40B4-BE49-F238E27FC236}">
                <a16:creationId xmlns:a16="http://schemas.microsoft.com/office/drawing/2014/main" id="{15440735-ABAE-BFC7-D080-34ED672B8B8A}"/>
              </a:ext>
            </a:extLst>
          </p:cNvPr>
          <p:cNvSpPr/>
          <p:nvPr/>
        </p:nvSpPr>
        <p:spPr>
          <a:xfrm>
            <a:off x="1479614" y="893713"/>
            <a:ext cx="3440182" cy="609824"/>
          </a:xfrm>
          <a:prstGeom prst="roundRect">
            <a:avLst>
              <a:gd name="adj" fmla="val 0"/>
            </a:avLst>
          </a:prstGeom>
          <a:solidFill>
            <a:srgbClr val="00405C"/>
          </a:solid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dirty="0">
                <a:solidFill>
                  <a:schemeClr val="bg1"/>
                </a:solidFill>
              </a:rPr>
              <a:t>Moving Average Indicator (MA)</a:t>
            </a:r>
          </a:p>
        </p:txBody>
      </p:sp>
    </p:spTree>
    <p:extLst>
      <p:ext uri="{BB962C8B-B14F-4D97-AF65-F5344CB8AC3E}">
        <p14:creationId xmlns:p14="http://schemas.microsoft.com/office/powerpoint/2010/main" val="9313654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B32BE5-E97F-6B54-CA75-3C5AE37C4181}"/>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E645CFB-4D99-23A6-CB2F-116F25C16C90}"/>
              </a:ext>
            </a:extLst>
          </p:cNvPr>
          <p:cNvSpPr/>
          <p:nvPr/>
        </p:nvSpPr>
        <p:spPr>
          <a:xfrm>
            <a:off x="-2" y="0"/>
            <a:ext cx="12192002" cy="6969899"/>
          </a:xfrm>
          <a:prstGeom prst="rect">
            <a:avLst/>
          </a:prstGeom>
          <a:solidFill>
            <a:schemeClr val="dk1">
              <a:alpha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4" name="Title 3">
            <a:extLst>
              <a:ext uri="{FF2B5EF4-FFF2-40B4-BE49-F238E27FC236}">
                <a16:creationId xmlns:a16="http://schemas.microsoft.com/office/drawing/2014/main" id="{413D1D43-550A-C755-8DA7-A15770D6E72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8EDEBF4-9B25-3991-3F25-63C58261143F}"/>
              </a:ext>
            </a:extLst>
          </p:cNvPr>
          <p:cNvSpPr>
            <a:spLocks noGrp="1"/>
          </p:cNvSpPr>
          <p:nvPr>
            <p:ph type="sldNum" sz="quarter" idx="12"/>
          </p:nvPr>
        </p:nvSpPr>
        <p:spPr/>
        <p:txBody>
          <a:bodyPr/>
          <a:lstStyle/>
          <a:p>
            <a:fld id="{3EBFDD7E-5B5F-4327-8588-9680ADE11BC9}" type="slidenum">
              <a:rPr lang="en-SG" smtClean="0"/>
              <a:pPr/>
              <a:t>27</a:t>
            </a:fld>
            <a:endParaRPr lang="en-SG"/>
          </a:p>
        </p:txBody>
      </p:sp>
      <p:sp>
        <p:nvSpPr>
          <p:cNvPr id="6" name="Content Placeholder 5">
            <a:extLst>
              <a:ext uri="{FF2B5EF4-FFF2-40B4-BE49-F238E27FC236}">
                <a16:creationId xmlns:a16="http://schemas.microsoft.com/office/drawing/2014/main" id="{EF13154F-3165-D69A-FD5A-972B898F9FBB}"/>
              </a:ext>
            </a:extLst>
          </p:cNvPr>
          <p:cNvSpPr>
            <a:spLocks noGrp="1"/>
          </p:cNvSpPr>
          <p:nvPr>
            <p:ph sz="quarter" idx="13"/>
          </p:nvPr>
        </p:nvSpPr>
        <p:spPr/>
        <p:txBody>
          <a:bodyPr/>
          <a:lstStyle/>
          <a:p>
            <a:endParaRPr lang="en-US"/>
          </a:p>
        </p:txBody>
      </p:sp>
      <p:sp>
        <p:nvSpPr>
          <p:cNvPr id="8" name="Rectangle 7">
            <a:extLst>
              <a:ext uri="{FF2B5EF4-FFF2-40B4-BE49-F238E27FC236}">
                <a16:creationId xmlns:a16="http://schemas.microsoft.com/office/drawing/2014/main" id="{82ED1064-9ACC-7559-027D-5F2D63B42C41}"/>
              </a:ext>
            </a:extLst>
          </p:cNvPr>
          <p:cNvSpPr/>
          <p:nvPr/>
        </p:nvSpPr>
        <p:spPr>
          <a:xfrm>
            <a:off x="781291" y="746511"/>
            <a:ext cx="10629418" cy="5364979"/>
          </a:xfrm>
          <a:prstGeom prst="rect">
            <a:avLst/>
          </a:prstGeom>
          <a:noFill/>
          <a:ln w="127000">
            <a:gradFill flip="none" rotWithShape="1">
              <a:gsLst>
                <a:gs pos="0">
                  <a:schemeClr val="accent1">
                    <a:lumMod val="5000"/>
                    <a:lumOff val="95000"/>
                    <a:alpha val="20000"/>
                  </a:schemeClr>
                </a:gs>
                <a:gs pos="74000">
                  <a:schemeClr val="bg1">
                    <a:alpha val="20000"/>
                  </a:schemeClr>
                </a:gs>
                <a:gs pos="36000">
                  <a:schemeClr val="bg1">
                    <a:alpha val="50000"/>
                  </a:schemeClr>
                </a:gs>
                <a:gs pos="100000">
                  <a:schemeClr val="bg1"/>
                </a:gs>
              </a:gsLst>
              <a:path path="shape">
                <a:fillToRect l="50000" t="50000" r="50000" b="50000"/>
              </a:path>
              <a:tileRect/>
            </a:gra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320E7CA1-1896-E4DB-CF57-6CC64099D061}"/>
              </a:ext>
            </a:extLst>
          </p:cNvPr>
          <p:cNvSpPr/>
          <p:nvPr/>
        </p:nvSpPr>
        <p:spPr>
          <a:xfrm>
            <a:off x="1148637" y="3184047"/>
            <a:ext cx="9882036" cy="209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9600" b="1" dirty="0">
                <a:solidFill>
                  <a:schemeClr val="lt1">
                    <a:alpha val="90000"/>
                  </a:schemeClr>
                </a:solidFill>
              </a:rPr>
              <a:t>EDA &amp; Visualization</a:t>
            </a:r>
          </a:p>
        </p:txBody>
      </p:sp>
    </p:spTree>
    <p:extLst>
      <p:ext uri="{BB962C8B-B14F-4D97-AF65-F5344CB8AC3E}">
        <p14:creationId xmlns:p14="http://schemas.microsoft.com/office/powerpoint/2010/main" val="1853494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18CF-3481-3F93-3755-0D589759D70B}"/>
              </a:ext>
            </a:extLst>
          </p:cNvPr>
          <p:cNvSpPr>
            <a:spLocks noGrp="1"/>
          </p:cNvSpPr>
          <p:nvPr>
            <p:ph type="title"/>
          </p:nvPr>
        </p:nvSpPr>
        <p:spPr/>
        <p:txBody>
          <a:bodyPr/>
          <a:lstStyle/>
          <a:p>
            <a:r>
              <a:rPr lang="en-US">
                <a:latin typeface="Arial"/>
                <a:cs typeface="Arial"/>
              </a:rPr>
              <a:t>Statistical Analysis</a:t>
            </a:r>
            <a:endParaRPr lang="en-US"/>
          </a:p>
        </p:txBody>
      </p:sp>
      <p:pic>
        <p:nvPicPr>
          <p:cNvPr id="4" name="Picture 4" descr="Table&#10;&#10;Description automatically generated">
            <a:extLst>
              <a:ext uri="{FF2B5EF4-FFF2-40B4-BE49-F238E27FC236}">
                <a16:creationId xmlns:a16="http://schemas.microsoft.com/office/drawing/2014/main" id="{3F4DB38E-60CD-46E6-86E7-9D5F415414B9}"/>
              </a:ext>
            </a:extLst>
          </p:cNvPr>
          <p:cNvPicPr>
            <a:picLocks noGrp="1" noChangeAspect="1"/>
          </p:cNvPicPr>
          <p:nvPr>
            <p:ph sz="quarter" idx="13"/>
          </p:nvPr>
        </p:nvPicPr>
        <p:blipFill>
          <a:blip r:embed="rId2"/>
          <a:stretch>
            <a:fillRect/>
          </a:stretch>
        </p:blipFill>
        <p:spPr>
          <a:xfrm>
            <a:off x="1959727" y="1354624"/>
            <a:ext cx="8270131" cy="2368903"/>
          </a:xfrm>
        </p:spPr>
      </p:pic>
      <p:sp>
        <p:nvSpPr>
          <p:cNvPr id="5" name="Rounded Rectangle 9">
            <a:extLst>
              <a:ext uri="{FF2B5EF4-FFF2-40B4-BE49-F238E27FC236}">
                <a16:creationId xmlns:a16="http://schemas.microsoft.com/office/drawing/2014/main" id="{8FD9F025-C9F9-00B3-9043-D77DA9E38995}"/>
              </a:ext>
            </a:extLst>
          </p:cNvPr>
          <p:cNvSpPr/>
          <p:nvPr/>
        </p:nvSpPr>
        <p:spPr>
          <a:xfrm>
            <a:off x="747047" y="690218"/>
            <a:ext cx="10695496"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Description of the Apple Stock Price Dataset</a:t>
            </a:r>
          </a:p>
        </p:txBody>
      </p:sp>
      <p:sp>
        <p:nvSpPr>
          <p:cNvPr id="9" name="Rounded Rectangle 9">
            <a:extLst>
              <a:ext uri="{FF2B5EF4-FFF2-40B4-BE49-F238E27FC236}">
                <a16:creationId xmlns:a16="http://schemas.microsoft.com/office/drawing/2014/main" id="{782F6201-69E2-A32E-D39C-168238142C08}"/>
              </a:ext>
            </a:extLst>
          </p:cNvPr>
          <p:cNvSpPr/>
          <p:nvPr/>
        </p:nvSpPr>
        <p:spPr>
          <a:xfrm>
            <a:off x="747047" y="4071191"/>
            <a:ext cx="5196553"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Volatility</a:t>
            </a:r>
          </a:p>
        </p:txBody>
      </p:sp>
      <p:sp>
        <p:nvSpPr>
          <p:cNvPr id="11" name="Rounded Rectangle 10">
            <a:extLst>
              <a:ext uri="{FF2B5EF4-FFF2-40B4-BE49-F238E27FC236}">
                <a16:creationId xmlns:a16="http://schemas.microsoft.com/office/drawing/2014/main" id="{6E8A3109-2EED-F440-F9EF-466AE34C6E32}"/>
              </a:ext>
            </a:extLst>
          </p:cNvPr>
          <p:cNvSpPr/>
          <p:nvPr/>
        </p:nvSpPr>
        <p:spPr>
          <a:xfrm>
            <a:off x="6245990" y="4071191"/>
            <a:ext cx="5196553"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Skewness of Data</a:t>
            </a:r>
          </a:p>
        </p:txBody>
      </p:sp>
      <p:sp>
        <p:nvSpPr>
          <p:cNvPr id="12" name="Triangle 11">
            <a:extLst>
              <a:ext uri="{FF2B5EF4-FFF2-40B4-BE49-F238E27FC236}">
                <a16:creationId xmlns:a16="http://schemas.microsoft.com/office/drawing/2014/main" id="{E9841431-C53C-F31D-289F-ED51911E1B5A}"/>
              </a:ext>
            </a:extLst>
          </p:cNvPr>
          <p:cNvSpPr>
            <a:spLocks/>
          </p:cNvSpPr>
          <p:nvPr/>
        </p:nvSpPr>
        <p:spPr>
          <a:xfrm rot="10800000">
            <a:off x="5806567" y="3807037"/>
            <a:ext cx="576453" cy="202937"/>
          </a:xfrm>
          <a:prstGeom prst="triangle">
            <a:avLst>
              <a:gd name="adj" fmla="val 477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2F82D43D-0E70-6314-3BD5-9022F8630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02" y="4976855"/>
            <a:ext cx="971971" cy="10066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43F8F9B-0F9F-7443-F331-6A91327A8CCA}"/>
              </a:ext>
            </a:extLst>
          </p:cNvPr>
          <p:cNvSpPr txBox="1"/>
          <p:nvPr/>
        </p:nvSpPr>
        <p:spPr>
          <a:xfrm>
            <a:off x="2015667" y="4880002"/>
            <a:ext cx="3843654" cy="1200329"/>
          </a:xfrm>
          <a:prstGeom prst="rect">
            <a:avLst/>
          </a:prstGeom>
          <a:noFill/>
        </p:spPr>
        <p:txBody>
          <a:bodyPr wrap="square">
            <a:spAutoFit/>
          </a:bodyPr>
          <a:lstStyle/>
          <a:p>
            <a:r>
              <a:rPr lang="en-SG" dirty="0"/>
              <a:t>A higher standard deviation indicates volatility. AAPL standard deviation </a:t>
            </a:r>
            <a:r>
              <a:rPr lang="en-SG" b="1" dirty="0"/>
              <a:t>aligns with the typical standard deviation seen for large-cap stocks </a:t>
            </a:r>
            <a:endParaRPr lang="en-US" b="1" dirty="0"/>
          </a:p>
        </p:txBody>
      </p:sp>
      <p:sp>
        <p:nvSpPr>
          <p:cNvPr id="16" name="TextBox 15">
            <a:extLst>
              <a:ext uri="{FF2B5EF4-FFF2-40B4-BE49-F238E27FC236}">
                <a16:creationId xmlns:a16="http://schemas.microsoft.com/office/drawing/2014/main" id="{D627BFE5-2AD7-6106-234D-FF983D0D4351}"/>
              </a:ext>
            </a:extLst>
          </p:cNvPr>
          <p:cNvSpPr txBox="1"/>
          <p:nvPr/>
        </p:nvSpPr>
        <p:spPr>
          <a:xfrm>
            <a:off x="7548546" y="4880002"/>
            <a:ext cx="3843654" cy="1200329"/>
          </a:xfrm>
          <a:prstGeom prst="rect">
            <a:avLst/>
          </a:prstGeom>
          <a:noFill/>
        </p:spPr>
        <p:txBody>
          <a:bodyPr wrap="square">
            <a:spAutoFit/>
          </a:bodyPr>
          <a:lstStyle/>
          <a:p>
            <a:r>
              <a:rPr lang="en-SG" dirty="0"/>
              <a:t>(Mean – Median) tells us the skewness of data.</a:t>
            </a:r>
            <a:r>
              <a:rPr lang="en-SG" dirty="0">
                <a:latin typeface="Söhne"/>
              </a:rPr>
              <a:t> Positive difference means positive skewness while negative difference means negative skewness.</a:t>
            </a:r>
            <a:endParaRPr lang="en-US" dirty="0"/>
          </a:p>
        </p:txBody>
      </p:sp>
      <p:pic>
        <p:nvPicPr>
          <p:cNvPr id="18" name="Picture 17">
            <a:extLst>
              <a:ext uri="{FF2B5EF4-FFF2-40B4-BE49-F238E27FC236}">
                <a16:creationId xmlns:a16="http://schemas.microsoft.com/office/drawing/2014/main" id="{55B35557-2205-B20B-15E2-F0EA777F102A}"/>
              </a:ext>
            </a:extLst>
          </p:cNvPr>
          <p:cNvPicPr>
            <a:picLocks noChangeAspect="1"/>
          </p:cNvPicPr>
          <p:nvPr/>
        </p:nvPicPr>
        <p:blipFill>
          <a:blip r:embed="rId4"/>
          <a:stretch>
            <a:fillRect/>
          </a:stretch>
        </p:blipFill>
        <p:spPr>
          <a:xfrm>
            <a:off x="6383020" y="4954561"/>
            <a:ext cx="1006624" cy="1006624"/>
          </a:xfrm>
          <a:prstGeom prst="rect">
            <a:avLst/>
          </a:prstGeom>
        </p:spPr>
      </p:pic>
    </p:spTree>
    <p:extLst>
      <p:ext uri="{BB962C8B-B14F-4D97-AF65-F5344CB8AC3E}">
        <p14:creationId xmlns:p14="http://schemas.microsoft.com/office/powerpoint/2010/main" val="54282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8098-EC1A-9AED-9D59-8B529F810F92}"/>
              </a:ext>
            </a:extLst>
          </p:cNvPr>
          <p:cNvSpPr>
            <a:spLocks noGrp="1"/>
          </p:cNvSpPr>
          <p:nvPr>
            <p:ph type="title"/>
          </p:nvPr>
        </p:nvSpPr>
        <p:spPr/>
        <p:txBody>
          <a:bodyPr/>
          <a:lstStyle/>
          <a:p>
            <a:r>
              <a:rPr lang="en-US">
                <a:latin typeface="Arial"/>
                <a:cs typeface="Arial"/>
              </a:rPr>
              <a:t>Time Series Analysis: General increasing trend in Opening Price and Closing Price</a:t>
            </a:r>
            <a:endParaRPr lang="en-US"/>
          </a:p>
        </p:txBody>
      </p:sp>
      <p:sp>
        <p:nvSpPr>
          <p:cNvPr id="7" name="Content Placeholder 6">
            <a:extLst>
              <a:ext uri="{FF2B5EF4-FFF2-40B4-BE49-F238E27FC236}">
                <a16:creationId xmlns:a16="http://schemas.microsoft.com/office/drawing/2014/main" id="{284D3337-E8E7-B5C7-5DAB-FF3F8F39D3C3}"/>
              </a:ext>
            </a:extLst>
          </p:cNvPr>
          <p:cNvSpPr>
            <a:spLocks noGrp="1"/>
          </p:cNvSpPr>
          <p:nvPr>
            <p:ph sz="quarter" idx="13"/>
          </p:nvPr>
        </p:nvSpPr>
        <p:spPr/>
        <p:txBody>
          <a:bodyPr/>
          <a:lstStyle/>
          <a:p>
            <a:endParaRPr lang="en-US"/>
          </a:p>
        </p:txBody>
      </p:sp>
      <p:sp>
        <p:nvSpPr>
          <p:cNvPr id="5" name="Rounded Rectangle 9">
            <a:extLst>
              <a:ext uri="{FF2B5EF4-FFF2-40B4-BE49-F238E27FC236}">
                <a16:creationId xmlns:a16="http://schemas.microsoft.com/office/drawing/2014/main" id="{92E013FD-699E-2BB2-A3C1-668DF6755500}"/>
              </a:ext>
            </a:extLst>
          </p:cNvPr>
          <p:cNvSpPr/>
          <p:nvPr/>
        </p:nvSpPr>
        <p:spPr>
          <a:xfrm>
            <a:off x="2576456" y="4846110"/>
            <a:ext cx="7039088" cy="1109032"/>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dirty="0">
                <a:solidFill>
                  <a:schemeClr val="tx1"/>
                </a:solidFill>
                <a:cs typeface="Calibri"/>
              </a:rPr>
              <a:t>From the time series analysis, we can observe that there are peaks in 2013, and in 2015. The data shows a further increasing trend after 2016 as well.</a:t>
            </a:r>
          </a:p>
        </p:txBody>
      </p:sp>
      <p:grpSp>
        <p:nvGrpSpPr>
          <p:cNvPr id="13" name="Group 12">
            <a:extLst>
              <a:ext uri="{FF2B5EF4-FFF2-40B4-BE49-F238E27FC236}">
                <a16:creationId xmlns:a16="http://schemas.microsoft.com/office/drawing/2014/main" id="{A6CEF967-5215-7D19-BF3D-7D6FD269673B}"/>
              </a:ext>
            </a:extLst>
          </p:cNvPr>
          <p:cNvGrpSpPr/>
          <p:nvPr/>
        </p:nvGrpSpPr>
        <p:grpSpPr>
          <a:xfrm>
            <a:off x="479937" y="1190121"/>
            <a:ext cx="11232126" cy="558002"/>
            <a:chOff x="406265" y="697751"/>
            <a:chExt cx="11232126" cy="558002"/>
          </a:xfrm>
        </p:grpSpPr>
        <p:sp>
          <p:nvSpPr>
            <p:cNvPr id="10" name="Rounded Rectangle 9">
              <a:extLst>
                <a:ext uri="{FF2B5EF4-FFF2-40B4-BE49-F238E27FC236}">
                  <a16:creationId xmlns:a16="http://schemas.microsoft.com/office/drawing/2014/main" id="{81626BCB-2F23-EAA3-6194-5F85BB682D12}"/>
                </a:ext>
              </a:extLst>
            </p:cNvPr>
            <p:cNvSpPr/>
            <p:nvPr/>
          </p:nvSpPr>
          <p:spPr>
            <a:xfrm>
              <a:off x="406265" y="697753"/>
              <a:ext cx="5531849"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Opening &amp; Closing Price</a:t>
              </a:r>
            </a:p>
          </p:txBody>
        </p:sp>
        <p:sp>
          <p:nvSpPr>
            <p:cNvPr id="11" name="Rounded Rectangle 10">
              <a:extLst>
                <a:ext uri="{FF2B5EF4-FFF2-40B4-BE49-F238E27FC236}">
                  <a16:creationId xmlns:a16="http://schemas.microsoft.com/office/drawing/2014/main" id="{0EB83723-C2A2-F3C9-7F31-B9D45E4C1EC8}"/>
                </a:ext>
              </a:extLst>
            </p:cNvPr>
            <p:cNvSpPr/>
            <p:nvPr/>
          </p:nvSpPr>
          <p:spPr>
            <a:xfrm>
              <a:off x="6106542" y="697751"/>
              <a:ext cx="5531849"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Highest &amp; Lowest Price</a:t>
              </a:r>
            </a:p>
          </p:txBody>
        </p:sp>
      </p:grpSp>
      <p:pic>
        <p:nvPicPr>
          <p:cNvPr id="15" name="Picture 14">
            <a:extLst>
              <a:ext uri="{FF2B5EF4-FFF2-40B4-BE49-F238E27FC236}">
                <a16:creationId xmlns:a16="http://schemas.microsoft.com/office/drawing/2014/main" id="{F26A0716-6F31-1E67-85ED-662E332E06BE}"/>
              </a:ext>
            </a:extLst>
          </p:cNvPr>
          <p:cNvPicPr>
            <a:picLocks noChangeAspect="1"/>
          </p:cNvPicPr>
          <p:nvPr/>
        </p:nvPicPr>
        <p:blipFill rotWithShape="1">
          <a:blip r:embed="rId2"/>
          <a:srcRect t="33421" b="33189"/>
          <a:stretch/>
        </p:blipFill>
        <p:spPr>
          <a:xfrm>
            <a:off x="6180215" y="1949122"/>
            <a:ext cx="5531848" cy="2468994"/>
          </a:xfrm>
          <a:prstGeom prst="rect">
            <a:avLst/>
          </a:prstGeom>
        </p:spPr>
      </p:pic>
      <p:pic>
        <p:nvPicPr>
          <p:cNvPr id="16" name="Picture 15">
            <a:extLst>
              <a:ext uri="{FF2B5EF4-FFF2-40B4-BE49-F238E27FC236}">
                <a16:creationId xmlns:a16="http://schemas.microsoft.com/office/drawing/2014/main" id="{5900CC06-EEDF-DB09-2EE1-C9E625EBC0BA}"/>
              </a:ext>
            </a:extLst>
          </p:cNvPr>
          <p:cNvPicPr>
            <a:picLocks noChangeAspect="1"/>
          </p:cNvPicPr>
          <p:nvPr/>
        </p:nvPicPr>
        <p:blipFill rotWithShape="1">
          <a:blip r:embed="rId2"/>
          <a:srcRect b="66610"/>
          <a:stretch/>
        </p:blipFill>
        <p:spPr>
          <a:xfrm>
            <a:off x="479939" y="1949744"/>
            <a:ext cx="5531847" cy="2468994"/>
          </a:xfrm>
          <a:prstGeom prst="rect">
            <a:avLst/>
          </a:prstGeom>
        </p:spPr>
      </p:pic>
    </p:spTree>
    <p:extLst>
      <p:ext uri="{BB962C8B-B14F-4D97-AF65-F5344CB8AC3E}">
        <p14:creationId xmlns:p14="http://schemas.microsoft.com/office/powerpoint/2010/main" val="1779670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55B7EAE4-DA49-0A98-F6BC-7C270690F8AA}"/>
              </a:ext>
            </a:extLst>
          </p:cNvPr>
          <p:cNvCxnSpPr>
            <a:cxnSpLocks/>
          </p:cNvCxnSpPr>
          <p:nvPr/>
        </p:nvCxnSpPr>
        <p:spPr>
          <a:xfrm>
            <a:off x="1268565" y="3247869"/>
            <a:ext cx="1570705" cy="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D4D59C2-13BF-1465-EB3C-B59590A8D1B1}"/>
              </a:ext>
            </a:extLst>
          </p:cNvPr>
          <p:cNvCxnSpPr>
            <a:cxnSpLocks/>
          </p:cNvCxnSpPr>
          <p:nvPr/>
        </p:nvCxnSpPr>
        <p:spPr>
          <a:xfrm>
            <a:off x="2851453" y="3247869"/>
            <a:ext cx="0" cy="1186492"/>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The Problem: Investors do not know how effective technical indicators truly are in determining future price action</a:t>
            </a:r>
            <a:endParaRPr lang="en-SG"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3</a:t>
            </a:fld>
            <a:endParaRPr lang="en-SG"/>
          </a:p>
        </p:txBody>
      </p:sp>
      <p:sp>
        <p:nvSpPr>
          <p:cNvPr id="4" name="Content Placeholder 3">
            <a:extLst>
              <a:ext uri="{FF2B5EF4-FFF2-40B4-BE49-F238E27FC236}">
                <a16:creationId xmlns:a16="http://schemas.microsoft.com/office/drawing/2014/main" id="{9D52E666-41B8-088C-7255-2D0D7E27BE5E}"/>
              </a:ext>
            </a:extLst>
          </p:cNvPr>
          <p:cNvSpPr>
            <a:spLocks noGrp="1"/>
          </p:cNvSpPr>
          <p:nvPr>
            <p:ph sz="quarter" idx="13"/>
          </p:nvPr>
        </p:nvSpPr>
        <p:spPr/>
        <p:txBody>
          <a:bodyPr/>
          <a:lstStyle/>
          <a:p>
            <a:endParaRPr lang="en-SG"/>
          </a:p>
        </p:txBody>
      </p:sp>
      <p:sp>
        <p:nvSpPr>
          <p:cNvPr id="15" name="Rounded Rectangle 9">
            <a:extLst>
              <a:ext uri="{FF2B5EF4-FFF2-40B4-BE49-F238E27FC236}">
                <a16:creationId xmlns:a16="http://schemas.microsoft.com/office/drawing/2014/main" id="{96F92D9D-B0D9-370B-2747-4E5F24ACD6CC}"/>
              </a:ext>
            </a:extLst>
          </p:cNvPr>
          <p:cNvSpPr/>
          <p:nvPr/>
        </p:nvSpPr>
        <p:spPr>
          <a:xfrm>
            <a:off x="284995" y="977653"/>
            <a:ext cx="5672191"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Stock prices fluctuate primarily on people’s sentiments… </a:t>
            </a:r>
          </a:p>
        </p:txBody>
      </p:sp>
      <p:sp>
        <p:nvSpPr>
          <p:cNvPr id="31" name="Rounded Rectangle 9">
            <a:extLst>
              <a:ext uri="{FF2B5EF4-FFF2-40B4-BE49-F238E27FC236}">
                <a16:creationId xmlns:a16="http://schemas.microsoft.com/office/drawing/2014/main" id="{AECFB437-3459-9973-0207-656387FC85CA}"/>
              </a:ext>
            </a:extLst>
          </p:cNvPr>
          <p:cNvSpPr/>
          <p:nvPr/>
        </p:nvSpPr>
        <p:spPr>
          <a:xfrm>
            <a:off x="284994" y="4547209"/>
            <a:ext cx="5647587" cy="851083"/>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1600">
              <a:solidFill>
                <a:schemeClr val="tx1"/>
              </a:solidFill>
            </a:endParaRPr>
          </a:p>
        </p:txBody>
      </p:sp>
      <p:sp>
        <p:nvSpPr>
          <p:cNvPr id="32" name="Rounded Rectangle 9">
            <a:extLst>
              <a:ext uri="{FF2B5EF4-FFF2-40B4-BE49-F238E27FC236}">
                <a16:creationId xmlns:a16="http://schemas.microsoft.com/office/drawing/2014/main" id="{1C7BABBF-D28D-B926-7DB3-DD39ABA675BD}"/>
              </a:ext>
            </a:extLst>
          </p:cNvPr>
          <p:cNvSpPr/>
          <p:nvPr/>
        </p:nvSpPr>
        <p:spPr>
          <a:xfrm>
            <a:off x="1450808" y="4559108"/>
            <a:ext cx="4279048" cy="85108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i="1" dirty="0">
                <a:solidFill>
                  <a:schemeClr val="tx1"/>
                </a:solidFill>
              </a:rPr>
              <a:t>“The stock market is simply based on the demand and supply curve!”</a:t>
            </a:r>
          </a:p>
          <a:p>
            <a:pPr algn="r"/>
            <a:r>
              <a:rPr lang="en-US" sz="1400" dirty="0">
                <a:solidFill>
                  <a:schemeClr val="tx1"/>
                </a:solidFill>
              </a:rPr>
              <a:t>- A novice investor</a:t>
            </a:r>
          </a:p>
        </p:txBody>
      </p:sp>
      <p:cxnSp>
        <p:nvCxnSpPr>
          <p:cNvPr id="48" name="Straight Connector 47">
            <a:extLst>
              <a:ext uri="{FF2B5EF4-FFF2-40B4-BE49-F238E27FC236}">
                <a16:creationId xmlns:a16="http://schemas.microsoft.com/office/drawing/2014/main" id="{110DEE58-0BF7-5003-AB91-72192FEB23DA}"/>
              </a:ext>
            </a:extLst>
          </p:cNvPr>
          <p:cNvCxnSpPr>
            <a:cxnSpLocks/>
          </p:cNvCxnSpPr>
          <p:nvPr/>
        </p:nvCxnSpPr>
        <p:spPr>
          <a:xfrm>
            <a:off x="1706902" y="2379566"/>
            <a:ext cx="2243470" cy="16945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440936-DCCE-BE05-1AD5-20D6D0E8A1DB}"/>
              </a:ext>
            </a:extLst>
          </p:cNvPr>
          <p:cNvCxnSpPr>
            <a:cxnSpLocks/>
          </p:cNvCxnSpPr>
          <p:nvPr/>
        </p:nvCxnSpPr>
        <p:spPr>
          <a:xfrm flipV="1">
            <a:off x="1813911" y="2405239"/>
            <a:ext cx="2029452" cy="168775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94B6FF1-7A96-B22B-206B-3B6EBCFBF508}"/>
              </a:ext>
            </a:extLst>
          </p:cNvPr>
          <p:cNvCxnSpPr>
            <a:cxnSpLocks/>
          </p:cNvCxnSpPr>
          <p:nvPr/>
        </p:nvCxnSpPr>
        <p:spPr>
          <a:xfrm>
            <a:off x="1268565" y="1786756"/>
            <a:ext cx="0" cy="2668871"/>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0A9E7E7-2DD4-99A9-52B3-E485550F6947}"/>
              </a:ext>
            </a:extLst>
          </p:cNvPr>
          <p:cNvCxnSpPr>
            <a:cxnSpLocks/>
          </p:cNvCxnSpPr>
          <p:nvPr/>
        </p:nvCxnSpPr>
        <p:spPr>
          <a:xfrm flipH="1">
            <a:off x="1254787" y="4434361"/>
            <a:ext cx="37080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51" name="Triangle 2050">
            <a:extLst>
              <a:ext uri="{FF2B5EF4-FFF2-40B4-BE49-F238E27FC236}">
                <a16:creationId xmlns:a16="http://schemas.microsoft.com/office/drawing/2014/main" id="{0CDD19C6-E53D-11A7-40FD-B56B5681DFBD}"/>
              </a:ext>
            </a:extLst>
          </p:cNvPr>
          <p:cNvSpPr/>
          <p:nvPr/>
        </p:nvSpPr>
        <p:spPr>
          <a:xfrm>
            <a:off x="1142547" y="1712820"/>
            <a:ext cx="252036" cy="315357"/>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Triangle 2051">
            <a:extLst>
              <a:ext uri="{FF2B5EF4-FFF2-40B4-BE49-F238E27FC236}">
                <a16:creationId xmlns:a16="http://schemas.microsoft.com/office/drawing/2014/main" id="{F500DCB8-9F99-F38F-2CB6-3937AD72E53F}"/>
              </a:ext>
            </a:extLst>
          </p:cNvPr>
          <p:cNvSpPr/>
          <p:nvPr/>
        </p:nvSpPr>
        <p:spPr>
          <a:xfrm rot="5400000">
            <a:off x="4836769" y="4265275"/>
            <a:ext cx="252036" cy="315357"/>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ounded Rectangle 9">
            <a:extLst>
              <a:ext uri="{FF2B5EF4-FFF2-40B4-BE49-F238E27FC236}">
                <a16:creationId xmlns:a16="http://schemas.microsoft.com/office/drawing/2014/main" id="{1C960679-AEC6-C857-1719-44E838BED98A}"/>
              </a:ext>
            </a:extLst>
          </p:cNvPr>
          <p:cNvSpPr/>
          <p:nvPr/>
        </p:nvSpPr>
        <p:spPr>
          <a:xfrm>
            <a:off x="3490739" y="4042439"/>
            <a:ext cx="910428" cy="3069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DEMAND</a:t>
            </a:r>
          </a:p>
        </p:txBody>
      </p:sp>
      <p:sp>
        <p:nvSpPr>
          <p:cNvPr id="2058" name="Rounded Rectangle 9">
            <a:extLst>
              <a:ext uri="{FF2B5EF4-FFF2-40B4-BE49-F238E27FC236}">
                <a16:creationId xmlns:a16="http://schemas.microsoft.com/office/drawing/2014/main" id="{B1C99EA6-555C-1EB4-7A45-D369FF18CBD7}"/>
              </a:ext>
            </a:extLst>
          </p:cNvPr>
          <p:cNvSpPr/>
          <p:nvPr/>
        </p:nvSpPr>
        <p:spPr>
          <a:xfrm>
            <a:off x="3388149" y="2100979"/>
            <a:ext cx="910428" cy="3069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SUPPLY</a:t>
            </a:r>
          </a:p>
        </p:txBody>
      </p:sp>
      <p:sp>
        <p:nvSpPr>
          <p:cNvPr id="2059" name="Rounded Rectangle 9">
            <a:extLst>
              <a:ext uri="{FF2B5EF4-FFF2-40B4-BE49-F238E27FC236}">
                <a16:creationId xmlns:a16="http://schemas.microsoft.com/office/drawing/2014/main" id="{AE3E6D71-5978-F3C4-34F1-A19B7977849C}"/>
              </a:ext>
            </a:extLst>
          </p:cNvPr>
          <p:cNvSpPr/>
          <p:nvPr/>
        </p:nvSpPr>
        <p:spPr>
          <a:xfrm>
            <a:off x="796474" y="1479027"/>
            <a:ext cx="910428" cy="3069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dirty="0">
                <a:solidFill>
                  <a:schemeClr val="tx1"/>
                </a:solidFill>
              </a:rPr>
              <a:t>Price</a:t>
            </a:r>
          </a:p>
        </p:txBody>
      </p:sp>
      <p:sp>
        <p:nvSpPr>
          <p:cNvPr id="2060" name="Rounded Rectangle 9">
            <a:extLst>
              <a:ext uri="{FF2B5EF4-FFF2-40B4-BE49-F238E27FC236}">
                <a16:creationId xmlns:a16="http://schemas.microsoft.com/office/drawing/2014/main" id="{E2630A84-474D-6305-B0EB-298A0E727A4C}"/>
              </a:ext>
            </a:extLst>
          </p:cNvPr>
          <p:cNvSpPr/>
          <p:nvPr/>
        </p:nvSpPr>
        <p:spPr>
          <a:xfrm>
            <a:off x="5032544" y="4239818"/>
            <a:ext cx="910428" cy="3069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dirty="0">
                <a:solidFill>
                  <a:schemeClr val="tx1"/>
                </a:solidFill>
              </a:rPr>
              <a:t>Quantity</a:t>
            </a:r>
          </a:p>
        </p:txBody>
      </p:sp>
      <p:pic>
        <p:nvPicPr>
          <p:cNvPr id="6146" name="Picture 2">
            <a:extLst>
              <a:ext uri="{FF2B5EF4-FFF2-40B4-BE49-F238E27FC236}">
                <a16:creationId xmlns:a16="http://schemas.microsoft.com/office/drawing/2014/main" id="{753776DD-ED61-E0A0-8F44-CB1970C95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73" y="3913573"/>
            <a:ext cx="1742907" cy="1742907"/>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2">
            <a:extLst>
              <a:ext uri="{FF2B5EF4-FFF2-40B4-BE49-F238E27FC236}">
                <a16:creationId xmlns:a16="http://schemas.microsoft.com/office/drawing/2014/main" id="{5721F5F1-CD08-670A-8815-E0E765DBB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9505" y="6554343"/>
            <a:ext cx="2683595" cy="268359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6">
            <a:extLst>
              <a:ext uri="{FF2B5EF4-FFF2-40B4-BE49-F238E27FC236}">
                <a16:creationId xmlns:a16="http://schemas.microsoft.com/office/drawing/2014/main" id="{B8A4C0FF-15FA-5C3D-DE04-C8F021C189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52" y="6936831"/>
            <a:ext cx="1304222" cy="2148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894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A7DF-B0F0-81A8-B474-E4B77EA5BB43}"/>
              </a:ext>
            </a:extLst>
          </p:cNvPr>
          <p:cNvSpPr>
            <a:spLocks noGrp="1"/>
          </p:cNvSpPr>
          <p:nvPr>
            <p:ph type="title"/>
          </p:nvPr>
        </p:nvSpPr>
        <p:spPr/>
        <p:txBody>
          <a:bodyPr/>
          <a:lstStyle/>
          <a:p>
            <a:r>
              <a:rPr lang="en-US" dirty="0">
                <a:latin typeface="Arial"/>
                <a:cs typeface="Arial"/>
              </a:rPr>
              <a:t>Correlation Analysis</a:t>
            </a:r>
            <a:endParaRPr lang="en-US" dirty="0"/>
          </a:p>
        </p:txBody>
      </p:sp>
      <p:pic>
        <p:nvPicPr>
          <p:cNvPr id="4" name="Picture 4" descr="Chart, bar chart&#10;&#10;Description automatically generated">
            <a:extLst>
              <a:ext uri="{FF2B5EF4-FFF2-40B4-BE49-F238E27FC236}">
                <a16:creationId xmlns:a16="http://schemas.microsoft.com/office/drawing/2014/main" id="{60ADF8EA-8B6A-5BF1-2CFC-4511F0F94ED5}"/>
              </a:ext>
            </a:extLst>
          </p:cNvPr>
          <p:cNvPicPr>
            <a:picLocks noGrp="1" noChangeAspect="1"/>
          </p:cNvPicPr>
          <p:nvPr>
            <p:ph sz="quarter" idx="13"/>
          </p:nvPr>
        </p:nvPicPr>
        <p:blipFill>
          <a:blip r:embed="rId2"/>
          <a:stretch>
            <a:fillRect/>
          </a:stretch>
        </p:blipFill>
        <p:spPr>
          <a:xfrm>
            <a:off x="830402" y="1386742"/>
            <a:ext cx="4662420" cy="4719565"/>
          </a:xfrm>
        </p:spPr>
      </p:pic>
      <p:sp>
        <p:nvSpPr>
          <p:cNvPr id="7" name="Rounded Rectangle 9">
            <a:extLst>
              <a:ext uri="{FF2B5EF4-FFF2-40B4-BE49-F238E27FC236}">
                <a16:creationId xmlns:a16="http://schemas.microsoft.com/office/drawing/2014/main" id="{E781069C-5226-9E35-9A3F-649270687FDD}"/>
              </a:ext>
            </a:extLst>
          </p:cNvPr>
          <p:cNvSpPr/>
          <p:nvPr/>
        </p:nvSpPr>
        <p:spPr>
          <a:xfrm>
            <a:off x="6470331" y="1569276"/>
            <a:ext cx="5108028" cy="1109032"/>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b="1" dirty="0">
                <a:solidFill>
                  <a:schemeClr val="tx1"/>
                </a:solidFill>
                <a:latin typeface="Calibri" panose="020F0502020204030204" pitchFamily="34" charset="0"/>
                <a:cs typeface="Calibri" panose="020F0502020204030204" pitchFamily="34" charset="0"/>
              </a:rPr>
              <a:t>R </a:t>
            </a:r>
            <a:r>
              <a:rPr lang="en-SG" sz="1600" b="0" i="0" dirty="0">
                <a:solidFill>
                  <a:schemeClr val="tx1"/>
                </a:solidFill>
                <a:effectLst/>
                <a:latin typeface="Calibri" panose="020F0502020204030204" pitchFamily="34" charset="0"/>
                <a:cs typeface="Calibri" panose="020F0502020204030204" pitchFamily="34" charset="0"/>
              </a:rPr>
              <a:t>≈ </a:t>
            </a:r>
            <a:r>
              <a:rPr lang="en-US" sz="1600" b="1" dirty="0">
                <a:solidFill>
                  <a:schemeClr val="tx1"/>
                </a:solidFill>
                <a:latin typeface="Calibri" panose="020F0502020204030204" pitchFamily="34" charset="0"/>
                <a:cs typeface="Calibri" panose="020F0502020204030204" pitchFamily="34" charset="0"/>
              </a:rPr>
              <a:t>1. </a:t>
            </a:r>
            <a:r>
              <a:rPr lang="en-US" sz="1600" dirty="0">
                <a:solidFill>
                  <a:schemeClr val="tx1"/>
                </a:solidFill>
                <a:latin typeface="Calibri" panose="020F0502020204030204" pitchFamily="34" charset="0"/>
                <a:cs typeface="Calibri" panose="020F0502020204030204" pitchFamily="34" charset="0"/>
              </a:rPr>
              <a:t>Tells us that all the variables are strongly correlated to each other. This correlation indicates that a high opening price would indicate a typically high closing price as well.</a:t>
            </a:r>
          </a:p>
        </p:txBody>
      </p:sp>
      <p:sp>
        <p:nvSpPr>
          <p:cNvPr id="9" name="Rounded Rectangle 9">
            <a:extLst>
              <a:ext uri="{FF2B5EF4-FFF2-40B4-BE49-F238E27FC236}">
                <a16:creationId xmlns:a16="http://schemas.microsoft.com/office/drawing/2014/main" id="{77092BD8-1D16-0C10-5DD1-AE9BB236ACDC}"/>
              </a:ext>
            </a:extLst>
          </p:cNvPr>
          <p:cNvSpPr/>
          <p:nvPr/>
        </p:nvSpPr>
        <p:spPr>
          <a:xfrm>
            <a:off x="6470331" y="2874808"/>
            <a:ext cx="5108028" cy="1109032"/>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dirty="0">
                <a:solidFill>
                  <a:schemeClr val="tx1"/>
                </a:solidFill>
                <a:cs typeface="Calibri"/>
              </a:rPr>
              <a:t>This information would be particularly useful for day-traders looking to make multiple trades within the day itself</a:t>
            </a:r>
          </a:p>
        </p:txBody>
      </p:sp>
      <p:sp>
        <p:nvSpPr>
          <p:cNvPr id="3" name="Rounded Rectangle 9">
            <a:extLst>
              <a:ext uri="{FF2B5EF4-FFF2-40B4-BE49-F238E27FC236}">
                <a16:creationId xmlns:a16="http://schemas.microsoft.com/office/drawing/2014/main" id="{F2FE9D65-9F82-7ADD-0728-BE698186B4C7}"/>
              </a:ext>
            </a:extLst>
          </p:cNvPr>
          <p:cNvSpPr/>
          <p:nvPr/>
        </p:nvSpPr>
        <p:spPr>
          <a:xfrm>
            <a:off x="607599" y="828742"/>
            <a:ext cx="5108027"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Correlation Heat Map</a:t>
            </a:r>
          </a:p>
        </p:txBody>
      </p:sp>
      <p:sp>
        <p:nvSpPr>
          <p:cNvPr id="5" name="Rounded Rectangle 9">
            <a:extLst>
              <a:ext uri="{FF2B5EF4-FFF2-40B4-BE49-F238E27FC236}">
                <a16:creationId xmlns:a16="http://schemas.microsoft.com/office/drawing/2014/main" id="{6B9B936D-32EA-21E2-01C3-0E9C6F860047}"/>
              </a:ext>
            </a:extLst>
          </p:cNvPr>
          <p:cNvSpPr/>
          <p:nvPr/>
        </p:nvSpPr>
        <p:spPr>
          <a:xfrm>
            <a:off x="6470330" y="4292974"/>
            <a:ext cx="5108028" cy="1109032"/>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dirty="0">
                <a:solidFill>
                  <a:schemeClr val="tx1"/>
                </a:solidFill>
                <a:cs typeface="Calibri"/>
              </a:rPr>
              <a:t>It is important to note that this data cannot be closely followed as correlation does not imply causation.</a:t>
            </a:r>
          </a:p>
        </p:txBody>
      </p:sp>
    </p:spTree>
    <p:extLst>
      <p:ext uri="{BB962C8B-B14F-4D97-AF65-F5344CB8AC3E}">
        <p14:creationId xmlns:p14="http://schemas.microsoft.com/office/powerpoint/2010/main" val="3735303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5C015D-F78F-8071-4E4B-16F425237CC6}"/>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E645CFB-4D99-23A6-CB2F-116F25C16C90}"/>
              </a:ext>
            </a:extLst>
          </p:cNvPr>
          <p:cNvSpPr/>
          <p:nvPr/>
        </p:nvSpPr>
        <p:spPr>
          <a:xfrm>
            <a:off x="-2" y="0"/>
            <a:ext cx="12192002" cy="6969899"/>
          </a:xfrm>
          <a:prstGeom prst="rect">
            <a:avLst/>
          </a:prstGeom>
          <a:solidFill>
            <a:schemeClr val="dk1">
              <a:alpha val="34675"/>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3" name="Slide Number Placeholder 2">
            <a:extLst>
              <a:ext uri="{FF2B5EF4-FFF2-40B4-BE49-F238E27FC236}">
                <a16:creationId xmlns:a16="http://schemas.microsoft.com/office/drawing/2014/main" id="{08EDEBF4-9B25-3991-3F25-63C58261143F}"/>
              </a:ext>
            </a:extLst>
          </p:cNvPr>
          <p:cNvSpPr>
            <a:spLocks noGrp="1"/>
          </p:cNvSpPr>
          <p:nvPr>
            <p:ph type="sldNum" sz="quarter" idx="12"/>
          </p:nvPr>
        </p:nvSpPr>
        <p:spPr/>
        <p:txBody>
          <a:bodyPr/>
          <a:lstStyle/>
          <a:p>
            <a:fld id="{3EBFDD7E-5B5F-4327-8588-9680ADE11BC9}" type="slidenum">
              <a:rPr lang="en-SG" smtClean="0"/>
              <a:pPr/>
              <a:t>31</a:t>
            </a:fld>
            <a:endParaRPr lang="en-SG"/>
          </a:p>
        </p:txBody>
      </p:sp>
      <p:sp>
        <p:nvSpPr>
          <p:cNvPr id="9" name="Content Placeholder 8">
            <a:extLst>
              <a:ext uri="{FF2B5EF4-FFF2-40B4-BE49-F238E27FC236}">
                <a16:creationId xmlns:a16="http://schemas.microsoft.com/office/drawing/2014/main" id="{03D9082A-2ACE-2BC2-BC0F-4106440699A4}"/>
              </a:ext>
            </a:extLst>
          </p:cNvPr>
          <p:cNvSpPr>
            <a:spLocks noGrp="1"/>
          </p:cNvSpPr>
          <p:nvPr>
            <p:ph sz="quarter" idx="13"/>
          </p:nvPr>
        </p:nvSpPr>
        <p:spPr/>
        <p:txBody>
          <a:bodyPr/>
          <a:lstStyle/>
          <a:p>
            <a:endParaRPr lang="en-SG"/>
          </a:p>
        </p:txBody>
      </p:sp>
      <p:sp>
        <p:nvSpPr>
          <p:cNvPr id="8" name="Rectangle 7">
            <a:extLst>
              <a:ext uri="{FF2B5EF4-FFF2-40B4-BE49-F238E27FC236}">
                <a16:creationId xmlns:a16="http://schemas.microsoft.com/office/drawing/2014/main" id="{82ED1064-9ACC-7559-027D-5F2D63B42C41}"/>
              </a:ext>
            </a:extLst>
          </p:cNvPr>
          <p:cNvSpPr/>
          <p:nvPr/>
        </p:nvSpPr>
        <p:spPr>
          <a:xfrm>
            <a:off x="781291" y="746511"/>
            <a:ext cx="10629418" cy="5364979"/>
          </a:xfrm>
          <a:prstGeom prst="rect">
            <a:avLst/>
          </a:prstGeom>
          <a:noFill/>
          <a:ln w="127000">
            <a:gradFill flip="none" rotWithShape="1">
              <a:gsLst>
                <a:gs pos="0">
                  <a:schemeClr val="accent1">
                    <a:lumMod val="5000"/>
                    <a:lumOff val="95000"/>
                    <a:alpha val="20000"/>
                  </a:schemeClr>
                </a:gs>
                <a:gs pos="74000">
                  <a:schemeClr val="bg1">
                    <a:alpha val="20000"/>
                  </a:schemeClr>
                </a:gs>
                <a:gs pos="36000">
                  <a:schemeClr val="bg1">
                    <a:alpha val="50000"/>
                  </a:schemeClr>
                </a:gs>
                <a:gs pos="100000">
                  <a:schemeClr val="bg1"/>
                </a:gs>
              </a:gsLst>
              <a:path path="shape">
                <a:fillToRect l="50000" t="50000" r="50000" b="50000"/>
              </a:path>
              <a:tileRect/>
            </a:gra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320E7CA1-1896-E4DB-CF57-6CC64099D061}"/>
              </a:ext>
            </a:extLst>
          </p:cNvPr>
          <p:cNvSpPr/>
          <p:nvPr/>
        </p:nvSpPr>
        <p:spPr>
          <a:xfrm>
            <a:off x="1148637" y="3184047"/>
            <a:ext cx="9882036" cy="209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9600" b="1" dirty="0">
                <a:solidFill>
                  <a:schemeClr val="lt1">
                    <a:alpha val="90000"/>
                  </a:schemeClr>
                </a:solidFill>
              </a:rPr>
              <a:t>Machine Learning</a:t>
            </a:r>
          </a:p>
        </p:txBody>
      </p:sp>
    </p:spTree>
    <p:extLst>
      <p:ext uri="{BB962C8B-B14F-4D97-AF65-F5344CB8AC3E}">
        <p14:creationId xmlns:p14="http://schemas.microsoft.com/office/powerpoint/2010/main" val="150899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18CF-3481-3F93-3755-0D589759D70B}"/>
              </a:ext>
            </a:extLst>
          </p:cNvPr>
          <p:cNvSpPr>
            <a:spLocks noGrp="1"/>
          </p:cNvSpPr>
          <p:nvPr>
            <p:ph type="title"/>
          </p:nvPr>
        </p:nvSpPr>
        <p:spPr/>
        <p:txBody>
          <a:bodyPr/>
          <a:lstStyle/>
          <a:p>
            <a:r>
              <a:rPr lang="en-US">
                <a:latin typeface="Arial"/>
                <a:cs typeface="Arial"/>
              </a:rPr>
              <a:t>Regression Models: We trained the data for each indicator and predicted the closing price based on the test data to find the accuracy of prediction</a:t>
            </a:r>
            <a:endParaRPr lang="en-US">
              <a:solidFill>
                <a:srgbClr val="BD0090"/>
              </a:solidFill>
            </a:endParaRPr>
          </a:p>
        </p:txBody>
      </p:sp>
      <p:sp>
        <p:nvSpPr>
          <p:cNvPr id="16" name="Content Placeholder 15">
            <a:extLst>
              <a:ext uri="{FF2B5EF4-FFF2-40B4-BE49-F238E27FC236}">
                <a16:creationId xmlns:a16="http://schemas.microsoft.com/office/drawing/2014/main" id="{979D7D78-01C1-355B-44A9-3958EEAAFC39}"/>
              </a:ext>
            </a:extLst>
          </p:cNvPr>
          <p:cNvSpPr>
            <a:spLocks noGrp="1"/>
          </p:cNvSpPr>
          <p:nvPr>
            <p:ph sz="quarter" idx="13"/>
          </p:nvPr>
        </p:nvSpPr>
        <p:spPr/>
        <p:txBody>
          <a:bodyPr/>
          <a:lstStyle/>
          <a:p>
            <a:endParaRPr lang="en-US"/>
          </a:p>
        </p:txBody>
      </p:sp>
      <p:sp>
        <p:nvSpPr>
          <p:cNvPr id="5" name="Rounded Rectangle 9">
            <a:extLst>
              <a:ext uri="{FF2B5EF4-FFF2-40B4-BE49-F238E27FC236}">
                <a16:creationId xmlns:a16="http://schemas.microsoft.com/office/drawing/2014/main" id="{1C6B2BB0-6902-012E-60E1-CFC87321219E}"/>
              </a:ext>
            </a:extLst>
          </p:cNvPr>
          <p:cNvSpPr/>
          <p:nvPr/>
        </p:nvSpPr>
        <p:spPr>
          <a:xfrm>
            <a:off x="479937" y="754013"/>
            <a:ext cx="11232126"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Moreover, we evaluated the relative indicators and signaled when the investor should buy or sell his/her stocks</a:t>
            </a:r>
          </a:p>
        </p:txBody>
      </p:sp>
      <p:sp>
        <p:nvSpPr>
          <p:cNvPr id="9" name="Rounded Rectangle 8">
            <a:extLst>
              <a:ext uri="{FF2B5EF4-FFF2-40B4-BE49-F238E27FC236}">
                <a16:creationId xmlns:a16="http://schemas.microsoft.com/office/drawing/2014/main" id="{0FE9DC95-9498-509C-B823-203FB14E809D}"/>
              </a:ext>
            </a:extLst>
          </p:cNvPr>
          <p:cNvSpPr/>
          <p:nvPr/>
        </p:nvSpPr>
        <p:spPr>
          <a:xfrm>
            <a:off x="2393606" y="5866136"/>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Keltner Channels Indicator</a:t>
            </a:r>
          </a:p>
        </p:txBody>
      </p:sp>
      <p:sp>
        <p:nvSpPr>
          <p:cNvPr id="11" name="Rounded Rectangle 9">
            <a:extLst>
              <a:ext uri="{FF2B5EF4-FFF2-40B4-BE49-F238E27FC236}">
                <a16:creationId xmlns:a16="http://schemas.microsoft.com/office/drawing/2014/main" id="{5F18091A-EA94-39D4-4945-A600C89222FC}"/>
              </a:ext>
            </a:extLst>
          </p:cNvPr>
          <p:cNvSpPr/>
          <p:nvPr/>
        </p:nvSpPr>
        <p:spPr>
          <a:xfrm>
            <a:off x="6572921" y="5866135"/>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Moving Average (MA)</a:t>
            </a:r>
          </a:p>
        </p:txBody>
      </p:sp>
      <p:sp>
        <p:nvSpPr>
          <p:cNvPr id="12" name="Rounded Rectangle 9">
            <a:extLst>
              <a:ext uri="{FF2B5EF4-FFF2-40B4-BE49-F238E27FC236}">
                <a16:creationId xmlns:a16="http://schemas.microsoft.com/office/drawing/2014/main" id="{4DEF4817-1AE5-5503-626F-32AC48642BC9}"/>
              </a:ext>
            </a:extLst>
          </p:cNvPr>
          <p:cNvSpPr/>
          <p:nvPr/>
        </p:nvSpPr>
        <p:spPr>
          <a:xfrm>
            <a:off x="479937" y="3447192"/>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Relative Strength Indicator (RSI)</a:t>
            </a:r>
          </a:p>
        </p:txBody>
      </p:sp>
      <p:sp>
        <p:nvSpPr>
          <p:cNvPr id="13" name="Rounded Rectangle 9">
            <a:extLst>
              <a:ext uri="{FF2B5EF4-FFF2-40B4-BE49-F238E27FC236}">
                <a16:creationId xmlns:a16="http://schemas.microsoft.com/office/drawing/2014/main" id="{8EA3DBD4-21ED-E161-6C54-A4F1DA32D8DA}"/>
              </a:ext>
            </a:extLst>
          </p:cNvPr>
          <p:cNvSpPr/>
          <p:nvPr/>
        </p:nvSpPr>
        <p:spPr>
          <a:xfrm>
            <a:off x="8580997" y="3447192"/>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Bollinger Bands</a:t>
            </a:r>
          </a:p>
        </p:txBody>
      </p:sp>
      <p:sp>
        <p:nvSpPr>
          <p:cNvPr id="14" name="Rounded Rectangle 9">
            <a:extLst>
              <a:ext uri="{FF2B5EF4-FFF2-40B4-BE49-F238E27FC236}">
                <a16:creationId xmlns:a16="http://schemas.microsoft.com/office/drawing/2014/main" id="{6743402D-622F-C52B-7753-D2BF60A761D1}"/>
              </a:ext>
            </a:extLst>
          </p:cNvPr>
          <p:cNvSpPr/>
          <p:nvPr/>
        </p:nvSpPr>
        <p:spPr>
          <a:xfrm>
            <a:off x="4530470" y="3447192"/>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Heads and Shoulders</a:t>
            </a:r>
          </a:p>
        </p:txBody>
      </p:sp>
      <p:sp>
        <p:nvSpPr>
          <p:cNvPr id="17" name="TextBox 16">
            <a:extLst>
              <a:ext uri="{FF2B5EF4-FFF2-40B4-BE49-F238E27FC236}">
                <a16:creationId xmlns:a16="http://schemas.microsoft.com/office/drawing/2014/main" id="{22882E67-148F-0F9A-3AE6-5289C68FE15A}"/>
              </a:ext>
            </a:extLst>
          </p:cNvPr>
          <p:cNvSpPr txBox="1"/>
          <p:nvPr/>
        </p:nvSpPr>
        <p:spPr>
          <a:xfrm>
            <a:off x="1938873" y="5454432"/>
            <a:ext cx="4061525" cy="338554"/>
          </a:xfrm>
          <a:prstGeom prst="rect">
            <a:avLst/>
          </a:prstGeom>
          <a:noFill/>
        </p:spPr>
        <p:txBody>
          <a:bodyPr wrap="square">
            <a:spAutoFit/>
          </a:bodyPr>
          <a:lstStyle/>
          <a:p>
            <a:pPr algn="ctr"/>
            <a:r>
              <a:rPr lang="en-SG" sz="1600" b="0" i="0">
                <a:solidFill>
                  <a:srgbClr val="00405C"/>
                </a:solidFill>
                <a:effectLst/>
                <a:latin typeface="var(--notebook-cell-output-font-family)"/>
              </a:rPr>
              <a:t>Accuracy: 0.5012894906511928 </a:t>
            </a:r>
            <a:endParaRPr lang="en-SG" sz="1600" b="0" i="0">
              <a:solidFill>
                <a:srgbClr val="00405C"/>
              </a:solidFill>
              <a:effectLst/>
              <a:latin typeface="-apple-system"/>
            </a:endParaRPr>
          </a:p>
        </p:txBody>
      </p:sp>
      <p:pic>
        <p:nvPicPr>
          <p:cNvPr id="18" name="Picture 17">
            <a:extLst>
              <a:ext uri="{FF2B5EF4-FFF2-40B4-BE49-F238E27FC236}">
                <a16:creationId xmlns:a16="http://schemas.microsoft.com/office/drawing/2014/main" id="{FD63D778-79AB-4E2C-9005-B80DCA8C7068}"/>
              </a:ext>
            </a:extLst>
          </p:cNvPr>
          <p:cNvPicPr>
            <a:picLocks noChangeAspect="1"/>
          </p:cNvPicPr>
          <p:nvPr/>
        </p:nvPicPr>
        <p:blipFill>
          <a:blip r:embed="rId3"/>
          <a:stretch>
            <a:fillRect/>
          </a:stretch>
        </p:blipFill>
        <p:spPr>
          <a:xfrm>
            <a:off x="8208070" y="1599105"/>
            <a:ext cx="3876914" cy="1411731"/>
          </a:xfrm>
          <a:prstGeom prst="rect">
            <a:avLst/>
          </a:prstGeom>
        </p:spPr>
      </p:pic>
      <p:pic>
        <p:nvPicPr>
          <p:cNvPr id="19" name="Picture 18">
            <a:extLst>
              <a:ext uri="{FF2B5EF4-FFF2-40B4-BE49-F238E27FC236}">
                <a16:creationId xmlns:a16="http://schemas.microsoft.com/office/drawing/2014/main" id="{BB08EE2B-824B-A9E4-691F-EC4E39A673B6}"/>
              </a:ext>
            </a:extLst>
          </p:cNvPr>
          <p:cNvPicPr>
            <a:picLocks noChangeAspect="1"/>
          </p:cNvPicPr>
          <p:nvPr/>
        </p:nvPicPr>
        <p:blipFill>
          <a:blip r:embed="rId4"/>
          <a:stretch>
            <a:fillRect/>
          </a:stretch>
        </p:blipFill>
        <p:spPr>
          <a:xfrm>
            <a:off x="2020679" y="4006126"/>
            <a:ext cx="3876914" cy="1411731"/>
          </a:xfrm>
          <a:prstGeom prst="rect">
            <a:avLst/>
          </a:prstGeom>
        </p:spPr>
      </p:pic>
      <p:sp>
        <p:nvSpPr>
          <p:cNvPr id="21" name="TextBox 20">
            <a:extLst>
              <a:ext uri="{FF2B5EF4-FFF2-40B4-BE49-F238E27FC236}">
                <a16:creationId xmlns:a16="http://schemas.microsoft.com/office/drawing/2014/main" id="{FB532D32-7671-FD4C-08A5-E42D8D34A00D}"/>
              </a:ext>
            </a:extLst>
          </p:cNvPr>
          <p:cNvSpPr txBox="1"/>
          <p:nvPr/>
        </p:nvSpPr>
        <p:spPr>
          <a:xfrm>
            <a:off x="8208070" y="3010836"/>
            <a:ext cx="3876914" cy="338554"/>
          </a:xfrm>
          <a:prstGeom prst="rect">
            <a:avLst/>
          </a:prstGeom>
          <a:noFill/>
        </p:spPr>
        <p:txBody>
          <a:bodyPr wrap="square">
            <a:spAutoFit/>
          </a:bodyPr>
          <a:lstStyle/>
          <a:p>
            <a:pPr algn="ctr"/>
            <a:r>
              <a:rPr lang="en-SG" sz="1600" b="0" i="0">
                <a:solidFill>
                  <a:srgbClr val="00405C"/>
                </a:solidFill>
                <a:effectLst/>
                <a:latin typeface="var(--notebook-cell-output-font-family)"/>
              </a:rPr>
              <a:t>Accuracy: 0.5148291424887169 </a:t>
            </a:r>
            <a:endParaRPr lang="en-SG" sz="1600" b="0" i="0">
              <a:solidFill>
                <a:srgbClr val="00405C"/>
              </a:solidFill>
              <a:effectLst/>
              <a:latin typeface="-apple-system"/>
            </a:endParaRPr>
          </a:p>
        </p:txBody>
      </p:sp>
      <p:pic>
        <p:nvPicPr>
          <p:cNvPr id="22" name="Picture 21">
            <a:extLst>
              <a:ext uri="{FF2B5EF4-FFF2-40B4-BE49-F238E27FC236}">
                <a16:creationId xmlns:a16="http://schemas.microsoft.com/office/drawing/2014/main" id="{713DB1F1-CCB7-BCEA-4E29-AFA399854392}"/>
              </a:ext>
            </a:extLst>
          </p:cNvPr>
          <p:cNvPicPr>
            <a:picLocks noChangeAspect="1"/>
          </p:cNvPicPr>
          <p:nvPr/>
        </p:nvPicPr>
        <p:blipFill>
          <a:blip r:embed="rId5"/>
          <a:stretch>
            <a:fillRect/>
          </a:stretch>
        </p:blipFill>
        <p:spPr>
          <a:xfrm>
            <a:off x="4157542" y="1599105"/>
            <a:ext cx="3876916" cy="1411732"/>
          </a:xfrm>
          <a:prstGeom prst="rect">
            <a:avLst/>
          </a:prstGeom>
        </p:spPr>
      </p:pic>
      <p:sp>
        <p:nvSpPr>
          <p:cNvPr id="25" name="TextBox 24">
            <a:extLst>
              <a:ext uri="{FF2B5EF4-FFF2-40B4-BE49-F238E27FC236}">
                <a16:creationId xmlns:a16="http://schemas.microsoft.com/office/drawing/2014/main" id="{58DE448F-87C2-2C65-62F9-774DC6156920}"/>
              </a:ext>
            </a:extLst>
          </p:cNvPr>
          <p:cNvSpPr txBox="1"/>
          <p:nvPr/>
        </p:nvSpPr>
        <p:spPr>
          <a:xfrm>
            <a:off x="4157544" y="3007251"/>
            <a:ext cx="3876914" cy="338554"/>
          </a:xfrm>
          <a:prstGeom prst="rect">
            <a:avLst/>
          </a:prstGeom>
          <a:noFill/>
        </p:spPr>
        <p:txBody>
          <a:bodyPr wrap="square">
            <a:spAutoFit/>
          </a:bodyPr>
          <a:lstStyle/>
          <a:p>
            <a:pPr algn="ctr"/>
            <a:r>
              <a:rPr lang="en-SG" sz="1600" b="0" i="0">
                <a:solidFill>
                  <a:srgbClr val="00405C"/>
                </a:solidFill>
                <a:effectLst/>
                <a:latin typeface="var(--notebook-cell-output-font-family)"/>
              </a:rPr>
              <a:t>Accuracy: 0.536428110896196 </a:t>
            </a:r>
            <a:endParaRPr lang="en-SG" sz="1600" b="0" i="0">
              <a:solidFill>
                <a:srgbClr val="00405C"/>
              </a:solidFill>
              <a:effectLst/>
              <a:latin typeface="-apple-system"/>
            </a:endParaRPr>
          </a:p>
        </p:txBody>
      </p:sp>
      <p:pic>
        <p:nvPicPr>
          <p:cNvPr id="26" name="Picture 25">
            <a:extLst>
              <a:ext uri="{FF2B5EF4-FFF2-40B4-BE49-F238E27FC236}">
                <a16:creationId xmlns:a16="http://schemas.microsoft.com/office/drawing/2014/main" id="{BF0C8562-F41D-348F-7BDD-197A49FEEB17}"/>
              </a:ext>
            </a:extLst>
          </p:cNvPr>
          <p:cNvPicPr>
            <a:picLocks noChangeAspect="1"/>
          </p:cNvPicPr>
          <p:nvPr/>
        </p:nvPicPr>
        <p:blipFill>
          <a:blip r:embed="rId6"/>
          <a:stretch>
            <a:fillRect/>
          </a:stretch>
        </p:blipFill>
        <p:spPr>
          <a:xfrm>
            <a:off x="6199994" y="4006126"/>
            <a:ext cx="3876914" cy="1411731"/>
          </a:xfrm>
          <a:prstGeom prst="rect">
            <a:avLst/>
          </a:prstGeom>
        </p:spPr>
      </p:pic>
      <p:sp>
        <p:nvSpPr>
          <p:cNvPr id="27" name="TextBox 26">
            <a:extLst>
              <a:ext uri="{FF2B5EF4-FFF2-40B4-BE49-F238E27FC236}">
                <a16:creationId xmlns:a16="http://schemas.microsoft.com/office/drawing/2014/main" id="{B89ADB3C-D81F-1114-87F8-BA322BACEDA4}"/>
              </a:ext>
            </a:extLst>
          </p:cNvPr>
          <p:cNvSpPr txBox="1"/>
          <p:nvPr/>
        </p:nvSpPr>
        <p:spPr>
          <a:xfrm>
            <a:off x="6107688" y="5450692"/>
            <a:ext cx="4061525" cy="338554"/>
          </a:xfrm>
          <a:prstGeom prst="rect">
            <a:avLst/>
          </a:prstGeom>
          <a:noFill/>
        </p:spPr>
        <p:txBody>
          <a:bodyPr wrap="square">
            <a:spAutoFit/>
          </a:bodyPr>
          <a:lstStyle/>
          <a:p>
            <a:pPr algn="ctr"/>
            <a:r>
              <a:rPr lang="en-SG" sz="1600" b="0" i="0">
                <a:solidFill>
                  <a:srgbClr val="00405C"/>
                </a:solidFill>
                <a:effectLst/>
                <a:latin typeface="var(--notebook-cell-output-font-family)"/>
              </a:rPr>
              <a:t>Accuracy: 0.5041908446163765 </a:t>
            </a:r>
          </a:p>
        </p:txBody>
      </p:sp>
      <p:pic>
        <p:nvPicPr>
          <p:cNvPr id="28" name="Picture 27">
            <a:extLst>
              <a:ext uri="{FF2B5EF4-FFF2-40B4-BE49-F238E27FC236}">
                <a16:creationId xmlns:a16="http://schemas.microsoft.com/office/drawing/2014/main" id="{047DF233-5CAF-1A51-FE50-519D59868FF8}"/>
              </a:ext>
            </a:extLst>
          </p:cNvPr>
          <p:cNvPicPr>
            <a:picLocks noChangeAspect="1"/>
          </p:cNvPicPr>
          <p:nvPr/>
        </p:nvPicPr>
        <p:blipFill>
          <a:blip r:embed="rId7"/>
          <a:stretch>
            <a:fillRect/>
          </a:stretch>
        </p:blipFill>
        <p:spPr>
          <a:xfrm>
            <a:off x="107016" y="1597544"/>
            <a:ext cx="3876914" cy="1411731"/>
          </a:xfrm>
          <a:prstGeom prst="rect">
            <a:avLst/>
          </a:prstGeom>
        </p:spPr>
      </p:pic>
      <p:sp>
        <p:nvSpPr>
          <p:cNvPr id="30" name="TextBox 29">
            <a:extLst>
              <a:ext uri="{FF2B5EF4-FFF2-40B4-BE49-F238E27FC236}">
                <a16:creationId xmlns:a16="http://schemas.microsoft.com/office/drawing/2014/main" id="{239A9824-1A6D-6201-1BD6-EC34471D6308}"/>
              </a:ext>
            </a:extLst>
          </p:cNvPr>
          <p:cNvSpPr txBox="1"/>
          <p:nvPr/>
        </p:nvSpPr>
        <p:spPr>
          <a:xfrm>
            <a:off x="191162" y="3007251"/>
            <a:ext cx="3876914" cy="338554"/>
          </a:xfrm>
          <a:prstGeom prst="rect">
            <a:avLst/>
          </a:prstGeom>
          <a:noFill/>
        </p:spPr>
        <p:txBody>
          <a:bodyPr wrap="square">
            <a:spAutoFit/>
          </a:bodyPr>
          <a:lstStyle/>
          <a:p>
            <a:pPr algn="ctr"/>
            <a:r>
              <a:rPr lang="en-SG" sz="1600" b="0" i="0" dirty="0">
                <a:solidFill>
                  <a:srgbClr val="00405C"/>
                </a:solidFill>
                <a:effectLst/>
                <a:latin typeface="var(--notebook-cell-output-font-family)"/>
              </a:rPr>
              <a:t>Accuracy: 0.5151515151515151 </a:t>
            </a:r>
            <a:endParaRPr lang="en-SG" sz="1600" b="0" i="0" dirty="0">
              <a:solidFill>
                <a:srgbClr val="00405C"/>
              </a:solidFill>
              <a:effectLst/>
              <a:latin typeface="-apple-system"/>
            </a:endParaRPr>
          </a:p>
        </p:txBody>
      </p:sp>
    </p:spTree>
    <p:extLst>
      <p:ext uri="{BB962C8B-B14F-4D97-AF65-F5344CB8AC3E}">
        <p14:creationId xmlns:p14="http://schemas.microsoft.com/office/powerpoint/2010/main" val="2045863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18CF-3481-3F93-3755-0D589759D70B}"/>
              </a:ext>
            </a:extLst>
          </p:cNvPr>
          <p:cNvSpPr>
            <a:spLocks noGrp="1"/>
          </p:cNvSpPr>
          <p:nvPr>
            <p:ph type="title"/>
          </p:nvPr>
        </p:nvSpPr>
        <p:spPr/>
        <p:txBody>
          <a:bodyPr/>
          <a:lstStyle/>
          <a:p>
            <a:r>
              <a:rPr lang="en-US">
                <a:latin typeface="Arial"/>
                <a:cs typeface="Arial"/>
              </a:rPr>
              <a:t>Regression Models: We trained the data for each indicator and predicted the closing price based on the test data to find the accuracy of prediction</a:t>
            </a:r>
            <a:endParaRPr lang="en-US">
              <a:solidFill>
                <a:srgbClr val="BD0090"/>
              </a:solidFill>
            </a:endParaRPr>
          </a:p>
        </p:txBody>
      </p:sp>
      <p:sp>
        <p:nvSpPr>
          <p:cNvPr id="6" name="Content Placeholder 5">
            <a:extLst>
              <a:ext uri="{FF2B5EF4-FFF2-40B4-BE49-F238E27FC236}">
                <a16:creationId xmlns:a16="http://schemas.microsoft.com/office/drawing/2014/main" id="{BEBE3B5D-8D50-33CD-7C1A-EA797E993279}"/>
              </a:ext>
            </a:extLst>
          </p:cNvPr>
          <p:cNvSpPr>
            <a:spLocks noGrp="1"/>
          </p:cNvSpPr>
          <p:nvPr>
            <p:ph sz="quarter" idx="13"/>
          </p:nvPr>
        </p:nvSpPr>
        <p:spPr/>
        <p:txBody>
          <a:bodyPr/>
          <a:lstStyle/>
          <a:p>
            <a:endParaRPr lang="en-US"/>
          </a:p>
        </p:txBody>
      </p:sp>
      <p:sp>
        <p:nvSpPr>
          <p:cNvPr id="5" name="Rounded Rectangle 9">
            <a:extLst>
              <a:ext uri="{FF2B5EF4-FFF2-40B4-BE49-F238E27FC236}">
                <a16:creationId xmlns:a16="http://schemas.microsoft.com/office/drawing/2014/main" id="{1C6B2BB0-6902-012E-60E1-CFC87321219E}"/>
              </a:ext>
            </a:extLst>
          </p:cNvPr>
          <p:cNvSpPr/>
          <p:nvPr/>
        </p:nvSpPr>
        <p:spPr>
          <a:xfrm>
            <a:off x="479937" y="754013"/>
            <a:ext cx="11232126"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Moreover, we evaluated the relative indicators and signaled when the investor should buy or sell his/her stocks</a:t>
            </a:r>
          </a:p>
        </p:txBody>
      </p:sp>
      <p:sp>
        <p:nvSpPr>
          <p:cNvPr id="9" name="Rounded Rectangle 8">
            <a:extLst>
              <a:ext uri="{FF2B5EF4-FFF2-40B4-BE49-F238E27FC236}">
                <a16:creationId xmlns:a16="http://schemas.microsoft.com/office/drawing/2014/main" id="{0FE9DC95-9498-509C-B823-203FB14E809D}"/>
              </a:ext>
            </a:extLst>
          </p:cNvPr>
          <p:cNvSpPr/>
          <p:nvPr/>
        </p:nvSpPr>
        <p:spPr>
          <a:xfrm>
            <a:off x="2393606" y="5866136"/>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Keltner Channels Indicator</a:t>
            </a:r>
          </a:p>
        </p:txBody>
      </p:sp>
      <p:sp>
        <p:nvSpPr>
          <p:cNvPr id="11" name="Rounded Rectangle 9">
            <a:extLst>
              <a:ext uri="{FF2B5EF4-FFF2-40B4-BE49-F238E27FC236}">
                <a16:creationId xmlns:a16="http://schemas.microsoft.com/office/drawing/2014/main" id="{5F18091A-EA94-39D4-4945-A600C89222FC}"/>
              </a:ext>
            </a:extLst>
          </p:cNvPr>
          <p:cNvSpPr/>
          <p:nvPr/>
        </p:nvSpPr>
        <p:spPr>
          <a:xfrm>
            <a:off x="6572921" y="5866135"/>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Moving Average (MA)</a:t>
            </a:r>
          </a:p>
        </p:txBody>
      </p:sp>
      <p:sp>
        <p:nvSpPr>
          <p:cNvPr id="12" name="Rounded Rectangle 9">
            <a:extLst>
              <a:ext uri="{FF2B5EF4-FFF2-40B4-BE49-F238E27FC236}">
                <a16:creationId xmlns:a16="http://schemas.microsoft.com/office/drawing/2014/main" id="{4DEF4817-1AE5-5503-626F-32AC48642BC9}"/>
              </a:ext>
            </a:extLst>
          </p:cNvPr>
          <p:cNvSpPr/>
          <p:nvPr/>
        </p:nvSpPr>
        <p:spPr>
          <a:xfrm>
            <a:off x="479937" y="3447192"/>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Relative Strength Indicator (RSI)</a:t>
            </a:r>
          </a:p>
        </p:txBody>
      </p:sp>
      <p:sp>
        <p:nvSpPr>
          <p:cNvPr id="13" name="Rounded Rectangle 9">
            <a:extLst>
              <a:ext uri="{FF2B5EF4-FFF2-40B4-BE49-F238E27FC236}">
                <a16:creationId xmlns:a16="http://schemas.microsoft.com/office/drawing/2014/main" id="{8EA3DBD4-21ED-E161-6C54-A4F1DA32D8DA}"/>
              </a:ext>
            </a:extLst>
          </p:cNvPr>
          <p:cNvSpPr/>
          <p:nvPr/>
        </p:nvSpPr>
        <p:spPr>
          <a:xfrm>
            <a:off x="8580997" y="3447192"/>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Bollinger Bands</a:t>
            </a:r>
          </a:p>
        </p:txBody>
      </p:sp>
      <p:sp>
        <p:nvSpPr>
          <p:cNvPr id="14" name="Rounded Rectangle 9">
            <a:extLst>
              <a:ext uri="{FF2B5EF4-FFF2-40B4-BE49-F238E27FC236}">
                <a16:creationId xmlns:a16="http://schemas.microsoft.com/office/drawing/2014/main" id="{6743402D-622F-C52B-7753-D2BF60A761D1}"/>
              </a:ext>
            </a:extLst>
          </p:cNvPr>
          <p:cNvSpPr/>
          <p:nvPr/>
        </p:nvSpPr>
        <p:spPr>
          <a:xfrm>
            <a:off x="4530470" y="3447192"/>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tx1"/>
                </a:solidFill>
              </a:rPr>
              <a:t>Heads and Shoulders</a:t>
            </a:r>
          </a:p>
        </p:txBody>
      </p:sp>
      <p:sp>
        <p:nvSpPr>
          <p:cNvPr id="17" name="TextBox 16">
            <a:extLst>
              <a:ext uri="{FF2B5EF4-FFF2-40B4-BE49-F238E27FC236}">
                <a16:creationId xmlns:a16="http://schemas.microsoft.com/office/drawing/2014/main" id="{22882E67-148F-0F9A-3AE6-5289C68FE15A}"/>
              </a:ext>
            </a:extLst>
          </p:cNvPr>
          <p:cNvSpPr txBox="1"/>
          <p:nvPr/>
        </p:nvSpPr>
        <p:spPr>
          <a:xfrm>
            <a:off x="1938873" y="5454432"/>
            <a:ext cx="4061525" cy="338554"/>
          </a:xfrm>
          <a:prstGeom prst="rect">
            <a:avLst/>
          </a:prstGeom>
          <a:noFill/>
        </p:spPr>
        <p:txBody>
          <a:bodyPr wrap="square">
            <a:spAutoFit/>
          </a:bodyPr>
          <a:lstStyle/>
          <a:p>
            <a:pPr algn="ctr"/>
            <a:r>
              <a:rPr lang="en-SG" sz="1600" b="0" i="0">
                <a:solidFill>
                  <a:srgbClr val="00405C"/>
                </a:solidFill>
                <a:effectLst/>
                <a:latin typeface="var(--notebook-cell-output-font-family)"/>
              </a:rPr>
              <a:t>Accuracy: 0.5012894906511928 </a:t>
            </a:r>
            <a:endParaRPr lang="en-SG" sz="1600" b="0" i="0">
              <a:solidFill>
                <a:srgbClr val="00405C"/>
              </a:solidFill>
              <a:effectLst/>
              <a:latin typeface="-apple-system"/>
            </a:endParaRPr>
          </a:p>
        </p:txBody>
      </p:sp>
      <p:pic>
        <p:nvPicPr>
          <p:cNvPr id="18" name="Picture 17">
            <a:extLst>
              <a:ext uri="{FF2B5EF4-FFF2-40B4-BE49-F238E27FC236}">
                <a16:creationId xmlns:a16="http://schemas.microsoft.com/office/drawing/2014/main" id="{FD63D778-79AB-4E2C-9005-B80DCA8C7068}"/>
              </a:ext>
            </a:extLst>
          </p:cNvPr>
          <p:cNvPicPr>
            <a:picLocks noChangeAspect="1"/>
          </p:cNvPicPr>
          <p:nvPr/>
        </p:nvPicPr>
        <p:blipFill>
          <a:blip r:embed="rId2"/>
          <a:stretch>
            <a:fillRect/>
          </a:stretch>
        </p:blipFill>
        <p:spPr>
          <a:xfrm>
            <a:off x="8208070" y="1599105"/>
            <a:ext cx="3876914" cy="1411731"/>
          </a:xfrm>
          <a:prstGeom prst="rect">
            <a:avLst/>
          </a:prstGeom>
        </p:spPr>
      </p:pic>
      <p:pic>
        <p:nvPicPr>
          <p:cNvPr id="19" name="Picture 18">
            <a:extLst>
              <a:ext uri="{FF2B5EF4-FFF2-40B4-BE49-F238E27FC236}">
                <a16:creationId xmlns:a16="http://schemas.microsoft.com/office/drawing/2014/main" id="{BB08EE2B-824B-A9E4-691F-EC4E39A673B6}"/>
              </a:ext>
            </a:extLst>
          </p:cNvPr>
          <p:cNvPicPr>
            <a:picLocks noChangeAspect="1"/>
          </p:cNvPicPr>
          <p:nvPr/>
        </p:nvPicPr>
        <p:blipFill>
          <a:blip r:embed="rId3"/>
          <a:stretch>
            <a:fillRect/>
          </a:stretch>
        </p:blipFill>
        <p:spPr>
          <a:xfrm>
            <a:off x="2020679" y="4006126"/>
            <a:ext cx="3876914" cy="1411731"/>
          </a:xfrm>
          <a:prstGeom prst="rect">
            <a:avLst/>
          </a:prstGeom>
        </p:spPr>
      </p:pic>
      <p:sp>
        <p:nvSpPr>
          <p:cNvPr id="21" name="TextBox 20">
            <a:extLst>
              <a:ext uri="{FF2B5EF4-FFF2-40B4-BE49-F238E27FC236}">
                <a16:creationId xmlns:a16="http://schemas.microsoft.com/office/drawing/2014/main" id="{FB532D32-7671-FD4C-08A5-E42D8D34A00D}"/>
              </a:ext>
            </a:extLst>
          </p:cNvPr>
          <p:cNvSpPr txBox="1"/>
          <p:nvPr/>
        </p:nvSpPr>
        <p:spPr>
          <a:xfrm>
            <a:off x="8208070" y="3010836"/>
            <a:ext cx="3876914" cy="338554"/>
          </a:xfrm>
          <a:prstGeom prst="rect">
            <a:avLst/>
          </a:prstGeom>
          <a:noFill/>
        </p:spPr>
        <p:txBody>
          <a:bodyPr wrap="square">
            <a:spAutoFit/>
          </a:bodyPr>
          <a:lstStyle/>
          <a:p>
            <a:pPr algn="ctr"/>
            <a:r>
              <a:rPr lang="en-SG" sz="1600" b="0" i="0">
                <a:solidFill>
                  <a:srgbClr val="00405C"/>
                </a:solidFill>
                <a:effectLst/>
                <a:latin typeface="var(--notebook-cell-output-font-family)"/>
              </a:rPr>
              <a:t>Accuracy: 0.5148291424887169 </a:t>
            </a:r>
            <a:endParaRPr lang="en-SG" sz="1600" b="0" i="0">
              <a:solidFill>
                <a:srgbClr val="00405C"/>
              </a:solidFill>
              <a:effectLst/>
              <a:latin typeface="-apple-system"/>
            </a:endParaRPr>
          </a:p>
        </p:txBody>
      </p:sp>
      <p:pic>
        <p:nvPicPr>
          <p:cNvPr id="22" name="Picture 21">
            <a:extLst>
              <a:ext uri="{FF2B5EF4-FFF2-40B4-BE49-F238E27FC236}">
                <a16:creationId xmlns:a16="http://schemas.microsoft.com/office/drawing/2014/main" id="{713DB1F1-CCB7-BCEA-4E29-AFA399854392}"/>
              </a:ext>
            </a:extLst>
          </p:cNvPr>
          <p:cNvPicPr>
            <a:picLocks noChangeAspect="1"/>
          </p:cNvPicPr>
          <p:nvPr/>
        </p:nvPicPr>
        <p:blipFill>
          <a:blip r:embed="rId4"/>
          <a:stretch>
            <a:fillRect/>
          </a:stretch>
        </p:blipFill>
        <p:spPr>
          <a:xfrm>
            <a:off x="4157542" y="1599105"/>
            <a:ext cx="3876916" cy="1411732"/>
          </a:xfrm>
          <a:prstGeom prst="rect">
            <a:avLst/>
          </a:prstGeom>
        </p:spPr>
      </p:pic>
      <p:sp>
        <p:nvSpPr>
          <p:cNvPr id="25" name="TextBox 24">
            <a:extLst>
              <a:ext uri="{FF2B5EF4-FFF2-40B4-BE49-F238E27FC236}">
                <a16:creationId xmlns:a16="http://schemas.microsoft.com/office/drawing/2014/main" id="{58DE448F-87C2-2C65-62F9-774DC6156920}"/>
              </a:ext>
            </a:extLst>
          </p:cNvPr>
          <p:cNvSpPr txBox="1"/>
          <p:nvPr/>
        </p:nvSpPr>
        <p:spPr>
          <a:xfrm>
            <a:off x="4157544" y="3007251"/>
            <a:ext cx="3876914" cy="338554"/>
          </a:xfrm>
          <a:prstGeom prst="rect">
            <a:avLst/>
          </a:prstGeom>
          <a:noFill/>
        </p:spPr>
        <p:txBody>
          <a:bodyPr wrap="square">
            <a:spAutoFit/>
          </a:bodyPr>
          <a:lstStyle/>
          <a:p>
            <a:pPr algn="ctr"/>
            <a:r>
              <a:rPr lang="en-SG" sz="1600" b="0" i="0">
                <a:solidFill>
                  <a:srgbClr val="00405C"/>
                </a:solidFill>
                <a:effectLst/>
                <a:latin typeface="var(--notebook-cell-output-font-family)"/>
              </a:rPr>
              <a:t>Accuracy: 0.536428110896196 </a:t>
            </a:r>
            <a:endParaRPr lang="en-SG" sz="1600" b="0" i="0">
              <a:solidFill>
                <a:srgbClr val="00405C"/>
              </a:solidFill>
              <a:effectLst/>
              <a:latin typeface="-apple-system"/>
            </a:endParaRPr>
          </a:p>
        </p:txBody>
      </p:sp>
      <p:pic>
        <p:nvPicPr>
          <p:cNvPr id="26" name="Picture 25">
            <a:extLst>
              <a:ext uri="{FF2B5EF4-FFF2-40B4-BE49-F238E27FC236}">
                <a16:creationId xmlns:a16="http://schemas.microsoft.com/office/drawing/2014/main" id="{BF0C8562-F41D-348F-7BDD-197A49FEEB17}"/>
              </a:ext>
            </a:extLst>
          </p:cNvPr>
          <p:cNvPicPr>
            <a:picLocks noChangeAspect="1"/>
          </p:cNvPicPr>
          <p:nvPr/>
        </p:nvPicPr>
        <p:blipFill>
          <a:blip r:embed="rId5"/>
          <a:stretch>
            <a:fillRect/>
          </a:stretch>
        </p:blipFill>
        <p:spPr>
          <a:xfrm>
            <a:off x="6199994" y="4006126"/>
            <a:ext cx="3876914" cy="1411731"/>
          </a:xfrm>
          <a:prstGeom prst="rect">
            <a:avLst/>
          </a:prstGeom>
        </p:spPr>
      </p:pic>
      <p:sp>
        <p:nvSpPr>
          <p:cNvPr id="27" name="TextBox 26">
            <a:extLst>
              <a:ext uri="{FF2B5EF4-FFF2-40B4-BE49-F238E27FC236}">
                <a16:creationId xmlns:a16="http://schemas.microsoft.com/office/drawing/2014/main" id="{B89ADB3C-D81F-1114-87F8-BA322BACEDA4}"/>
              </a:ext>
            </a:extLst>
          </p:cNvPr>
          <p:cNvSpPr txBox="1"/>
          <p:nvPr/>
        </p:nvSpPr>
        <p:spPr>
          <a:xfrm>
            <a:off x="6107688" y="5450692"/>
            <a:ext cx="4061525" cy="338554"/>
          </a:xfrm>
          <a:prstGeom prst="rect">
            <a:avLst/>
          </a:prstGeom>
          <a:noFill/>
        </p:spPr>
        <p:txBody>
          <a:bodyPr wrap="square">
            <a:spAutoFit/>
          </a:bodyPr>
          <a:lstStyle/>
          <a:p>
            <a:pPr algn="ctr"/>
            <a:r>
              <a:rPr lang="en-SG" sz="1600" b="0" i="0">
                <a:solidFill>
                  <a:srgbClr val="00405C"/>
                </a:solidFill>
                <a:effectLst/>
                <a:latin typeface="var(--notebook-cell-output-font-family)"/>
              </a:rPr>
              <a:t>Accuracy: 0.5041908446163765 </a:t>
            </a:r>
          </a:p>
        </p:txBody>
      </p:sp>
      <p:pic>
        <p:nvPicPr>
          <p:cNvPr id="28" name="Picture 27">
            <a:extLst>
              <a:ext uri="{FF2B5EF4-FFF2-40B4-BE49-F238E27FC236}">
                <a16:creationId xmlns:a16="http://schemas.microsoft.com/office/drawing/2014/main" id="{047DF233-5CAF-1A51-FE50-519D59868FF8}"/>
              </a:ext>
            </a:extLst>
          </p:cNvPr>
          <p:cNvPicPr>
            <a:picLocks noChangeAspect="1"/>
          </p:cNvPicPr>
          <p:nvPr/>
        </p:nvPicPr>
        <p:blipFill>
          <a:blip r:embed="rId6"/>
          <a:stretch>
            <a:fillRect/>
          </a:stretch>
        </p:blipFill>
        <p:spPr>
          <a:xfrm>
            <a:off x="107016" y="1597544"/>
            <a:ext cx="3876914" cy="1411731"/>
          </a:xfrm>
          <a:prstGeom prst="rect">
            <a:avLst/>
          </a:prstGeom>
        </p:spPr>
      </p:pic>
      <p:sp>
        <p:nvSpPr>
          <p:cNvPr id="30" name="TextBox 29">
            <a:extLst>
              <a:ext uri="{FF2B5EF4-FFF2-40B4-BE49-F238E27FC236}">
                <a16:creationId xmlns:a16="http://schemas.microsoft.com/office/drawing/2014/main" id="{239A9824-1A6D-6201-1BD6-EC34471D6308}"/>
              </a:ext>
            </a:extLst>
          </p:cNvPr>
          <p:cNvSpPr txBox="1"/>
          <p:nvPr/>
        </p:nvSpPr>
        <p:spPr>
          <a:xfrm>
            <a:off x="191162" y="3007251"/>
            <a:ext cx="3876914" cy="338554"/>
          </a:xfrm>
          <a:prstGeom prst="rect">
            <a:avLst/>
          </a:prstGeom>
          <a:noFill/>
        </p:spPr>
        <p:txBody>
          <a:bodyPr wrap="square">
            <a:spAutoFit/>
          </a:bodyPr>
          <a:lstStyle/>
          <a:p>
            <a:pPr algn="ctr"/>
            <a:r>
              <a:rPr lang="en-SG" sz="1600" b="0" i="0">
                <a:solidFill>
                  <a:srgbClr val="00405C"/>
                </a:solidFill>
                <a:effectLst/>
                <a:latin typeface="var(--notebook-cell-output-font-family)"/>
              </a:rPr>
              <a:t>Accuracy: 0.5151515151515151 </a:t>
            </a:r>
            <a:endParaRPr lang="en-SG" sz="1600" b="0" i="0">
              <a:solidFill>
                <a:srgbClr val="00405C"/>
              </a:solidFill>
              <a:effectLst/>
              <a:latin typeface="-apple-system"/>
            </a:endParaRPr>
          </a:p>
        </p:txBody>
      </p:sp>
      <p:sp>
        <p:nvSpPr>
          <p:cNvPr id="3" name="Rectangle 2">
            <a:extLst>
              <a:ext uri="{FF2B5EF4-FFF2-40B4-BE49-F238E27FC236}">
                <a16:creationId xmlns:a16="http://schemas.microsoft.com/office/drawing/2014/main" id="{C15C941B-1B3A-4B09-D9A2-5D4CFDE9EFD0}"/>
              </a:ext>
            </a:extLst>
          </p:cNvPr>
          <p:cNvSpPr/>
          <p:nvPr/>
        </p:nvSpPr>
        <p:spPr>
          <a:xfrm>
            <a:off x="-3671" y="0"/>
            <a:ext cx="12192000" cy="6858000"/>
          </a:xfrm>
          <a:prstGeom prst="rect">
            <a:avLst/>
          </a:prstGeom>
          <a:solidFill>
            <a:srgbClr val="00405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8D2552C-E12C-8C6C-2CF3-A386227909DA}"/>
              </a:ext>
            </a:extLst>
          </p:cNvPr>
          <p:cNvSpPr/>
          <p:nvPr/>
        </p:nvSpPr>
        <p:spPr>
          <a:xfrm>
            <a:off x="3671" y="2740790"/>
            <a:ext cx="12192000" cy="137642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2000" dirty="0">
                <a:solidFill>
                  <a:schemeClr val="tx1"/>
                </a:solidFill>
                <a:latin typeface="Arial" panose="020B0604020202020204" pitchFamily="34" charset="0"/>
                <a:cs typeface="Arial" panose="020B0604020202020204" pitchFamily="34" charset="0"/>
              </a:rPr>
              <a:t>We found that the accuracy of each indicator ranges from 50% – 54%, which shows a low chance of investors obtaining high returns and hence, is a </a:t>
            </a:r>
            <a:r>
              <a:rPr lang="en-SG" sz="2000" b="1" dirty="0">
                <a:solidFill>
                  <a:schemeClr val="tx1"/>
                </a:solidFill>
                <a:latin typeface="Arial" panose="020B0604020202020204" pitchFamily="34" charset="0"/>
                <a:cs typeface="Arial" panose="020B0604020202020204" pitchFamily="34" charset="0"/>
              </a:rPr>
              <a:t>poor prediction tool. </a:t>
            </a:r>
          </a:p>
          <a:p>
            <a:pPr algn="ctr"/>
            <a:r>
              <a:rPr lang="en-SG" sz="2000" u="sng" dirty="0">
                <a:solidFill>
                  <a:schemeClr val="tx1"/>
                </a:solidFill>
                <a:latin typeface="Arial" panose="020B0604020202020204" pitchFamily="34" charset="0"/>
                <a:cs typeface="Arial" panose="020B0604020202020204" pitchFamily="34" charset="0"/>
              </a:rPr>
              <a:t>But can we do better?</a:t>
            </a:r>
          </a:p>
        </p:txBody>
      </p:sp>
    </p:spTree>
    <p:extLst>
      <p:ext uri="{BB962C8B-B14F-4D97-AF65-F5344CB8AC3E}">
        <p14:creationId xmlns:p14="http://schemas.microsoft.com/office/powerpoint/2010/main" val="2656042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18CF-3481-3F93-3755-0D589759D70B}"/>
              </a:ext>
            </a:extLst>
          </p:cNvPr>
          <p:cNvSpPr>
            <a:spLocks noGrp="1"/>
          </p:cNvSpPr>
          <p:nvPr>
            <p:ph type="title"/>
          </p:nvPr>
        </p:nvSpPr>
        <p:spPr/>
        <p:txBody>
          <a:bodyPr/>
          <a:lstStyle/>
          <a:p>
            <a:r>
              <a:rPr lang="en-US">
                <a:latin typeface="Arial"/>
                <a:cs typeface="Arial"/>
              </a:rPr>
              <a:t>Using a </a:t>
            </a:r>
            <a:r>
              <a:rPr lang="en-SG">
                <a:solidFill>
                  <a:srgbClr val="BD0090"/>
                </a:solidFill>
                <a:effectLst/>
                <a:latin typeface="Helvetica Neue" panose="02000503000000020004" pitchFamily="2" charset="0"/>
              </a:rPr>
              <a:t>combination</a:t>
            </a:r>
            <a:r>
              <a:rPr lang="en-SG">
                <a:effectLst/>
                <a:latin typeface="Helvetica Neue" panose="02000503000000020004" pitchFamily="2" charset="0"/>
              </a:rPr>
              <a:t> of technical indicators together may be able to better predict price action</a:t>
            </a:r>
            <a:endParaRPr lang="en-US">
              <a:solidFill>
                <a:srgbClr val="BD0090"/>
              </a:solidFill>
            </a:endParaRPr>
          </a:p>
        </p:txBody>
      </p:sp>
      <p:sp>
        <p:nvSpPr>
          <p:cNvPr id="10" name="Content Placeholder 9">
            <a:extLst>
              <a:ext uri="{FF2B5EF4-FFF2-40B4-BE49-F238E27FC236}">
                <a16:creationId xmlns:a16="http://schemas.microsoft.com/office/drawing/2014/main" id="{A88B7141-9FCA-3BF9-7364-5426B03E1A3C}"/>
              </a:ext>
            </a:extLst>
          </p:cNvPr>
          <p:cNvSpPr>
            <a:spLocks noGrp="1"/>
          </p:cNvSpPr>
          <p:nvPr>
            <p:ph sz="quarter" idx="13"/>
          </p:nvPr>
        </p:nvSpPr>
        <p:spPr/>
        <p:txBody>
          <a:bodyPr/>
          <a:lstStyle/>
          <a:p>
            <a:endParaRPr lang="en-US"/>
          </a:p>
        </p:txBody>
      </p:sp>
      <p:sp>
        <p:nvSpPr>
          <p:cNvPr id="4" name="TextBox 3">
            <a:extLst>
              <a:ext uri="{FF2B5EF4-FFF2-40B4-BE49-F238E27FC236}">
                <a16:creationId xmlns:a16="http://schemas.microsoft.com/office/drawing/2014/main" id="{20A5C2CD-FE6C-5042-1846-6212F0F13EA6}"/>
              </a:ext>
            </a:extLst>
          </p:cNvPr>
          <p:cNvSpPr txBox="1"/>
          <p:nvPr/>
        </p:nvSpPr>
        <p:spPr>
          <a:xfrm>
            <a:off x="-137967" y="7061150"/>
            <a:ext cx="7143750" cy="2308324"/>
          </a:xfrm>
          <a:prstGeom prst="rect">
            <a:avLst/>
          </a:prstGeom>
          <a:noFill/>
        </p:spPr>
        <p:txBody>
          <a:bodyPr wrap="square">
            <a:spAutoFit/>
          </a:bodyPr>
          <a:lstStyle/>
          <a:p>
            <a:pPr algn="l">
              <a:buFont typeface="Arial" panose="020B0604020202020204" pitchFamily="34" charset="0"/>
              <a:buChar char="•"/>
            </a:pPr>
            <a:r>
              <a:rPr lang="en-SG" b="0" i="0">
                <a:solidFill>
                  <a:srgbClr val="000000"/>
                </a:solidFill>
                <a:effectLst/>
                <a:latin typeface="arial" panose="020B0604020202020204" pitchFamily="34" charset="0"/>
              </a:rPr>
              <a:t>If you used ML (regression, classification, or something else); mention mainly WHICH one(s).</a:t>
            </a:r>
          </a:p>
          <a:p>
            <a:pPr algn="l">
              <a:buFont typeface="Arial" panose="020B0604020202020204" pitchFamily="34" charset="0"/>
              <a:buChar char="•"/>
            </a:pPr>
            <a:r>
              <a:rPr lang="en-SG" b="0" i="0">
                <a:solidFill>
                  <a:srgbClr val="000000"/>
                </a:solidFill>
                <a:effectLst/>
                <a:latin typeface="arial" panose="020B0604020202020204" pitchFamily="34" charset="0"/>
              </a:rPr>
              <a:t>You may now briefly CLARIFY why and how the ML problem(s) aim(s) to solve your objective.</a:t>
            </a:r>
          </a:p>
          <a:p>
            <a:pPr algn="l">
              <a:buFont typeface="Arial" panose="020B0604020202020204" pitchFamily="34" charset="0"/>
              <a:buChar char="•"/>
            </a:pPr>
            <a:r>
              <a:rPr lang="en-SG" b="0" i="0">
                <a:solidFill>
                  <a:srgbClr val="000000"/>
                </a:solidFill>
                <a:effectLst/>
                <a:latin typeface="arial" panose="020B0604020202020204" pitchFamily="34" charset="0"/>
              </a:rPr>
              <a:t>How did you apply ML technique(s) to SOLVE your problem? Which model(s), how and why?</a:t>
            </a:r>
          </a:p>
          <a:p>
            <a:pPr algn="l">
              <a:buFont typeface="Arial" panose="020B0604020202020204" pitchFamily="34" charset="0"/>
              <a:buChar char="•"/>
            </a:pPr>
            <a:r>
              <a:rPr lang="en-SG" b="0" i="0">
                <a:solidFill>
                  <a:srgbClr val="000000"/>
                </a:solidFill>
                <a:effectLst/>
                <a:latin typeface="arial" panose="020B0604020202020204" pitchFamily="34" charset="0"/>
              </a:rPr>
              <a:t>Did you only use tools and techniques learned in this course? What ELSE did you learn / try?</a:t>
            </a:r>
          </a:p>
        </p:txBody>
      </p:sp>
      <p:sp>
        <p:nvSpPr>
          <p:cNvPr id="8" name="Rounded Rectangle 7">
            <a:extLst>
              <a:ext uri="{FF2B5EF4-FFF2-40B4-BE49-F238E27FC236}">
                <a16:creationId xmlns:a16="http://schemas.microsoft.com/office/drawing/2014/main" id="{F67D2868-2BAB-1BAD-F70F-41B098A2E38D}"/>
              </a:ext>
            </a:extLst>
          </p:cNvPr>
          <p:cNvSpPr/>
          <p:nvPr/>
        </p:nvSpPr>
        <p:spPr>
          <a:xfrm>
            <a:off x="829894" y="3406753"/>
            <a:ext cx="3316210"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Bollinger Bands</a:t>
            </a:r>
          </a:p>
        </p:txBody>
      </p:sp>
      <p:sp>
        <p:nvSpPr>
          <p:cNvPr id="11" name="Rounded Rectangle 10">
            <a:extLst>
              <a:ext uri="{FF2B5EF4-FFF2-40B4-BE49-F238E27FC236}">
                <a16:creationId xmlns:a16="http://schemas.microsoft.com/office/drawing/2014/main" id="{A7F9EEE7-B011-2DE9-A83B-9BEA64162203}"/>
              </a:ext>
            </a:extLst>
          </p:cNvPr>
          <p:cNvSpPr/>
          <p:nvPr/>
        </p:nvSpPr>
        <p:spPr>
          <a:xfrm>
            <a:off x="829894" y="4284067"/>
            <a:ext cx="3316210"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Keltner Channels </a:t>
            </a:r>
          </a:p>
        </p:txBody>
      </p:sp>
      <p:sp>
        <p:nvSpPr>
          <p:cNvPr id="12" name="Rounded Rectangle 11">
            <a:extLst>
              <a:ext uri="{FF2B5EF4-FFF2-40B4-BE49-F238E27FC236}">
                <a16:creationId xmlns:a16="http://schemas.microsoft.com/office/drawing/2014/main" id="{7C163E8D-3989-B7B0-C52C-C0486CCD93DE}"/>
              </a:ext>
            </a:extLst>
          </p:cNvPr>
          <p:cNvSpPr/>
          <p:nvPr/>
        </p:nvSpPr>
        <p:spPr>
          <a:xfrm>
            <a:off x="829893" y="5161381"/>
            <a:ext cx="3316209"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Moving Average</a:t>
            </a:r>
          </a:p>
        </p:txBody>
      </p:sp>
      <p:sp>
        <p:nvSpPr>
          <p:cNvPr id="13" name="Rounded Rectangle 12">
            <a:extLst>
              <a:ext uri="{FF2B5EF4-FFF2-40B4-BE49-F238E27FC236}">
                <a16:creationId xmlns:a16="http://schemas.microsoft.com/office/drawing/2014/main" id="{7AF2A739-3B78-AEB1-709C-F69A7D1B2DF0}"/>
              </a:ext>
            </a:extLst>
          </p:cNvPr>
          <p:cNvSpPr/>
          <p:nvPr/>
        </p:nvSpPr>
        <p:spPr>
          <a:xfrm>
            <a:off x="829894" y="2529439"/>
            <a:ext cx="3316210"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Heads and Shoulders</a:t>
            </a:r>
          </a:p>
        </p:txBody>
      </p:sp>
      <p:sp>
        <p:nvSpPr>
          <p:cNvPr id="14" name="Rounded Rectangle 13">
            <a:extLst>
              <a:ext uri="{FF2B5EF4-FFF2-40B4-BE49-F238E27FC236}">
                <a16:creationId xmlns:a16="http://schemas.microsoft.com/office/drawing/2014/main" id="{6BB1F69B-2E22-C3D2-C19E-C200E235C786}"/>
              </a:ext>
            </a:extLst>
          </p:cNvPr>
          <p:cNvSpPr/>
          <p:nvPr/>
        </p:nvSpPr>
        <p:spPr>
          <a:xfrm>
            <a:off x="829894" y="1652125"/>
            <a:ext cx="3316210"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Relative Strength Contributor (RSI)</a:t>
            </a:r>
          </a:p>
        </p:txBody>
      </p:sp>
      <p:pic>
        <p:nvPicPr>
          <p:cNvPr id="15366" name="Picture 6">
            <a:extLst>
              <a:ext uri="{FF2B5EF4-FFF2-40B4-BE49-F238E27FC236}">
                <a16:creationId xmlns:a16="http://schemas.microsoft.com/office/drawing/2014/main" id="{97973CB9-B81D-040C-ECAF-9339E5002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858" y="3049599"/>
            <a:ext cx="1272309" cy="127230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DC51FA17-C1D9-1BFD-50EF-B6E7EAB5A92B}"/>
              </a:ext>
            </a:extLst>
          </p:cNvPr>
          <p:cNvCxnSpPr>
            <a:cxnSpLocks/>
            <a:stCxn id="14" idx="3"/>
            <a:endCxn id="15366" idx="1"/>
          </p:cNvCxnSpPr>
          <p:nvPr/>
        </p:nvCxnSpPr>
        <p:spPr>
          <a:xfrm>
            <a:off x="4146104" y="1931125"/>
            <a:ext cx="1372754" cy="1754629"/>
          </a:xfrm>
          <a:prstGeom prst="line">
            <a:avLst/>
          </a:prstGeom>
          <a:ln>
            <a:solidFill>
              <a:schemeClr val="bg2">
                <a:lumMod val="25000"/>
              </a:schemeClr>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BE91D075-8D41-1573-D717-59072FFD0759}"/>
              </a:ext>
            </a:extLst>
          </p:cNvPr>
          <p:cNvCxnSpPr>
            <a:cxnSpLocks/>
            <a:stCxn id="13" idx="3"/>
            <a:endCxn id="15366" idx="1"/>
          </p:cNvCxnSpPr>
          <p:nvPr/>
        </p:nvCxnSpPr>
        <p:spPr>
          <a:xfrm>
            <a:off x="4146104" y="2808439"/>
            <a:ext cx="1372754" cy="877315"/>
          </a:xfrm>
          <a:prstGeom prst="line">
            <a:avLst/>
          </a:prstGeom>
          <a:ln>
            <a:solidFill>
              <a:schemeClr val="bg2">
                <a:lumMod val="25000"/>
              </a:schemeClr>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3A4963E-8DA9-FF32-A794-87E1317D852E}"/>
              </a:ext>
            </a:extLst>
          </p:cNvPr>
          <p:cNvCxnSpPr>
            <a:cxnSpLocks/>
            <a:stCxn id="8" idx="3"/>
            <a:endCxn id="15366" idx="1"/>
          </p:cNvCxnSpPr>
          <p:nvPr/>
        </p:nvCxnSpPr>
        <p:spPr>
          <a:xfrm>
            <a:off x="4146104" y="3685753"/>
            <a:ext cx="1372754" cy="1"/>
          </a:xfrm>
          <a:prstGeom prst="line">
            <a:avLst/>
          </a:prstGeom>
          <a:ln>
            <a:solidFill>
              <a:schemeClr val="bg2">
                <a:lumMod val="25000"/>
              </a:schemeClr>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E2E4D618-4F78-2062-CE0D-D677DE895B45}"/>
              </a:ext>
            </a:extLst>
          </p:cNvPr>
          <p:cNvCxnSpPr>
            <a:cxnSpLocks/>
            <a:stCxn id="11" idx="3"/>
            <a:endCxn id="15366" idx="1"/>
          </p:cNvCxnSpPr>
          <p:nvPr/>
        </p:nvCxnSpPr>
        <p:spPr>
          <a:xfrm flipV="1">
            <a:off x="4146104" y="3685754"/>
            <a:ext cx="1372754" cy="877313"/>
          </a:xfrm>
          <a:prstGeom prst="line">
            <a:avLst/>
          </a:prstGeom>
          <a:ln>
            <a:solidFill>
              <a:schemeClr val="bg2">
                <a:lumMod val="25000"/>
              </a:schemeClr>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DAC32AA8-FC13-B44D-91FD-7E9C3087E0CA}"/>
              </a:ext>
            </a:extLst>
          </p:cNvPr>
          <p:cNvCxnSpPr>
            <a:cxnSpLocks/>
            <a:stCxn id="12" idx="3"/>
            <a:endCxn id="15366" idx="1"/>
          </p:cNvCxnSpPr>
          <p:nvPr/>
        </p:nvCxnSpPr>
        <p:spPr>
          <a:xfrm flipV="1">
            <a:off x="4146102" y="3685754"/>
            <a:ext cx="1372756" cy="1754627"/>
          </a:xfrm>
          <a:prstGeom prst="line">
            <a:avLst/>
          </a:prstGeom>
          <a:ln>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34" name="Rounded Rectangle 9">
            <a:extLst>
              <a:ext uri="{FF2B5EF4-FFF2-40B4-BE49-F238E27FC236}">
                <a16:creationId xmlns:a16="http://schemas.microsoft.com/office/drawing/2014/main" id="{1B4CFC8C-6C09-4106-DF28-5D957EDD5151}"/>
              </a:ext>
            </a:extLst>
          </p:cNvPr>
          <p:cNvSpPr/>
          <p:nvPr/>
        </p:nvSpPr>
        <p:spPr>
          <a:xfrm>
            <a:off x="8045898" y="2949080"/>
            <a:ext cx="3316209" cy="1473345"/>
          </a:xfrm>
          <a:prstGeom prst="roundRect">
            <a:avLst/>
          </a:prstGeom>
          <a:solidFill>
            <a:srgbClr val="3A58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b="1">
                <a:solidFill>
                  <a:schemeClr val="bg1"/>
                </a:solidFill>
                <a:cs typeface="Calibri"/>
              </a:rPr>
              <a:t>Highlighting the strengths </a:t>
            </a:r>
            <a:r>
              <a:rPr lang="en-US" sz="1600">
                <a:solidFill>
                  <a:schemeClr val="bg1"/>
                </a:solidFill>
                <a:cs typeface="Calibri"/>
              </a:rPr>
              <a:t>and </a:t>
            </a:r>
            <a:r>
              <a:rPr lang="en-US" sz="1600" b="1">
                <a:solidFill>
                  <a:schemeClr val="bg1"/>
                </a:solidFill>
                <a:cs typeface="Calibri"/>
              </a:rPr>
              <a:t>eliminating the uncertainties </a:t>
            </a:r>
            <a:r>
              <a:rPr lang="en-US" sz="1600">
                <a:solidFill>
                  <a:schemeClr val="bg1"/>
                </a:solidFill>
                <a:cs typeface="Calibri"/>
              </a:rPr>
              <a:t>of each indicator increases the </a:t>
            </a:r>
            <a:r>
              <a:rPr lang="en-US" sz="1600" b="1">
                <a:solidFill>
                  <a:schemeClr val="bg1"/>
                </a:solidFill>
                <a:cs typeface="Calibri"/>
              </a:rPr>
              <a:t>accuracy</a:t>
            </a:r>
            <a:r>
              <a:rPr lang="en-US" sz="1600">
                <a:solidFill>
                  <a:schemeClr val="bg1"/>
                </a:solidFill>
                <a:cs typeface="Calibri"/>
              </a:rPr>
              <a:t> of price movement prediction</a:t>
            </a:r>
          </a:p>
        </p:txBody>
      </p:sp>
      <p:cxnSp>
        <p:nvCxnSpPr>
          <p:cNvPr id="37" name="Straight Arrow Connector 36">
            <a:extLst>
              <a:ext uri="{FF2B5EF4-FFF2-40B4-BE49-F238E27FC236}">
                <a16:creationId xmlns:a16="http://schemas.microsoft.com/office/drawing/2014/main" id="{6EB135D3-D279-0177-5B57-CFA669F0E308}"/>
              </a:ext>
            </a:extLst>
          </p:cNvPr>
          <p:cNvCxnSpPr>
            <a:cxnSpLocks/>
            <a:stCxn id="15366" idx="3"/>
            <a:endCxn id="34" idx="1"/>
          </p:cNvCxnSpPr>
          <p:nvPr/>
        </p:nvCxnSpPr>
        <p:spPr>
          <a:xfrm flipV="1">
            <a:off x="6791167" y="3685753"/>
            <a:ext cx="1254731" cy="1"/>
          </a:xfrm>
          <a:prstGeom prst="straightConnector1">
            <a:avLst/>
          </a:prstGeom>
          <a:ln>
            <a:solidFill>
              <a:schemeClr val="bg2">
                <a:lumMod val="25000"/>
              </a:schemeClr>
            </a:solidFill>
            <a:tailEnd type="triangle"/>
          </a:ln>
        </p:spPr>
        <p:style>
          <a:lnRef idx="3">
            <a:schemeClr val="dk1"/>
          </a:lnRef>
          <a:fillRef idx="0">
            <a:schemeClr val="dk1"/>
          </a:fillRef>
          <a:effectRef idx="2">
            <a:schemeClr val="dk1"/>
          </a:effectRef>
          <a:fontRef idx="minor">
            <a:schemeClr val="tx1"/>
          </a:fontRef>
        </p:style>
      </p:cxnSp>
      <p:sp>
        <p:nvSpPr>
          <p:cNvPr id="7" name="Rounded Rectangle 9">
            <a:extLst>
              <a:ext uri="{FF2B5EF4-FFF2-40B4-BE49-F238E27FC236}">
                <a16:creationId xmlns:a16="http://schemas.microsoft.com/office/drawing/2014/main" id="{FFF758FC-1363-F4E0-D942-DB3C6B2DFAC2}"/>
              </a:ext>
            </a:extLst>
          </p:cNvPr>
          <p:cNvSpPr/>
          <p:nvPr/>
        </p:nvSpPr>
        <p:spPr>
          <a:xfrm>
            <a:off x="479937" y="754013"/>
            <a:ext cx="11232126"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i="0" dirty="0">
                <a:effectLst/>
              </a:rPr>
              <a:t>By taking in the different indicators to predict market conditions and price movement...</a:t>
            </a:r>
          </a:p>
        </p:txBody>
      </p:sp>
    </p:spTree>
    <p:extLst>
      <p:ext uri="{BB962C8B-B14F-4D97-AF65-F5344CB8AC3E}">
        <p14:creationId xmlns:p14="http://schemas.microsoft.com/office/powerpoint/2010/main" val="592993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D931FB-4DA8-DED5-22F8-A1C484C71D80}"/>
              </a:ext>
            </a:extLst>
          </p:cNvPr>
          <p:cNvPicPr>
            <a:picLocks noChangeAspect="1"/>
          </p:cNvPicPr>
          <p:nvPr/>
        </p:nvPicPr>
        <p:blipFill rotWithShape="1">
          <a:blip r:embed="rId2"/>
          <a:srcRect b="20592"/>
          <a:stretch/>
        </p:blipFill>
        <p:spPr>
          <a:xfrm>
            <a:off x="0" y="1"/>
            <a:ext cx="12192000" cy="6858000"/>
          </a:xfrm>
          <a:prstGeom prst="rect">
            <a:avLst/>
          </a:prstGeom>
        </p:spPr>
      </p:pic>
      <p:sp>
        <p:nvSpPr>
          <p:cNvPr id="2" name="Title 1">
            <a:extLst>
              <a:ext uri="{FF2B5EF4-FFF2-40B4-BE49-F238E27FC236}">
                <a16:creationId xmlns:a16="http://schemas.microsoft.com/office/drawing/2014/main" id="{5B08EC4A-A73B-CA57-C3B7-C966A724107E}"/>
              </a:ext>
            </a:extLst>
          </p:cNvPr>
          <p:cNvSpPr>
            <a:spLocks noGrp="1"/>
          </p:cNvSpPr>
          <p:nvPr>
            <p:ph type="title"/>
          </p:nvPr>
        </p:nvSpPr>
        <p:spPr/>
        <p:txBody>
          <a:bodyPr/>
          <a:lstStyle/>
          <a:p>
            <a:r>
              <a:rPr lang="en-US" dirty="0">
                <a:solidFill>
                  <a:schemeClr val="bg1"/>
                </a:solidFill>
                <a:latin typeface="Arial"/>
                <a:cs typeface="Arial"/>
              </a:rPr>
              <a:t>There is a vast sea of ML models that can potentially be chosen </a:t>
            </a:r>
            <a:endParaRPr lang="en-US" dirty="0">
              <a:solidFill>
                <a:schemeClr val="bg1"/>
              </a:solidFill>
            </a:endParaRPr>
          </a:p>
        </p:txBody>
      </p:sp>
      <p:sp>
        <p:nvSpPr>
          <p:cNvPr id="46" name="Content Placeholder 45">
            <a:extLst>
              <a:ext uri="{FF2B5EF4-FFF2-40B4-BE49-F238E27FC236}">
                <a16:creationId xmlns:a16="http://schemas.microsoft.com/office/drawing/2014/main" id="{74258354-4968-774C-1F31-AE820BC55824}"/>
              </a:ext>
            </a:extLst>
          </p:cNvPr>
          <p:cNvSpPr>
            <a:spLocks noGrp="1"/>
          </p:cNvSpPr>
          <p:nvPr>
            <p:ph sz="quarter" idx="13"/>
          </p:nvPr>
        </p:nvSpPr>
        <p:spPr/>
        <p:txBody>
          <a:bodyPr/>
          <a:lstStyle/>
          <a:p>
            <a:endParaRPr lang="en-US"/>
          </a:p>
        </p:txBody>
      </p:sp>
      <p:sp>
        <p:nvSpPr>
          <p:cNvPr id="13" name="Rounded Rectangle 9">
            <a:extLst>
              <a:ext uri="{FF2B5EF4-FFF2-40B4-BE49-F238E27FC236}">
                <a16:creationId xmlns:a16="http://schemas.microsoft.com/office/drawing/2014/main" id="{D086DCF7-7470-4AEC-925E-EAB454DEDBB7}"/>
              </a:ext>
            </a:extLst>
          </p:cNvPr>
          <p:cNvSpPr/>
          <p:nvPr/>
        </p:nvSpPr>
        <p:spPr>
          <a:xfrm>
            <a:off x="738031"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Linear Regression</a:t>
            </a:r>
          </a:p>
        </p:txBody>
      </p:sp>
      <p:sp>
        <p:nvSpPr>
          <p:cNvPr id="14" name="Rounded Rectangle 9">
            <a:extLst>
              <a:ext uri="{FF2B5EF4-FFF2-40B4-BE49-F238E27FC236}">
                <a16:creationId xmlns:a16="http://schemas.microsoft.com/office/drawing/2014/main" id="{67F9FBDF-F30A-B0A9-4668-A3F1A6695A64}"/>
              </a:ext>
            </a:extLst>
          </p:cNvPr>
          <p:cNvSpPr/>
          <p:nvPr/>
        </p:nvSpPr>
        <p:spPr>
          <a:xfrm>
            <a:off x="738031"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Logistic Regression</a:t>
            </a:r>
          </a:p>
        </p:txBody>
      </p:sp>
      <p:sp>
        <p:nvSpPr>
          <p:cNvPr id="15" name="Rounded Rectangle 9">
            <a:extLst>
              <a:ext uri="{FF2B5EF4-FFF2-40B4-BE49-F238E27FC236}">
                <a16:creationId xmlns:a16="http://schemas.microsoft.com/office/drawing/2014/main" id="{1004BDDB-0EA2-4DEA-0073-FF711D0BB95F}"/>
              </a:ext>
            </a:extLst>
          </p:cNvPr>
          <p:cNvSpPr/>
          <p:nvPr/>
        </p:nvSpPr>
        <p:spPr>
          <a:xfrm>
            <a:off x="738031"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Decision Tree</a:t>
            </a:r>
          </a:p>
        </p:txBody>
      </p:sp>
      <p:sp>
        <p:nvSpPr>
          <p:cNvPr id="16" name="Rounded Rectangle 9">
            <a:extLst>
              <a:ext uri="{FF2B5EF4-FFF2-40B4-BE49-F238E27FC236}">
                <a16:creationId xmlns:a16="http://schemas.microsoft.com/office/drawing/2014/main" id="{ED7DB3D8-3563-B7A7-8254-6AA9ED2B8EE9}"/>
              </a:ext>
            </a:extLst>
          </p:cNvPr>
          <p:cNvSpPr/>
          <p:nvPr/>
        </p:nvSpPr>
        <p:spPr>
          <a:xfrm>
            <a:off x="2336578"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Random Forest</a:t>
            </a:r>
          </a:p>
        </p:txBody>
      </p:sp>
      <p:sp>
        <p:nvSpPr>
          <p:cNvPr id="17" name="Rounded Rectangle 9">
            <a:extLst>
              <a:ext uri="{FF2B5EF4-FFF2-40B4-BE49-F238E27FC236}">
                <a16:creationId xmlns:a16="http://schemas.microsoft.com/office/drawing/2014/main" id="{180211C3-1CC3-F94A-FE6C-913DC7F6AE96}"/>
              </a:ext>
            </a:extLst>
          </p:cNvPr>
          <p:cNvSpPr/>
          <p:nvPr/>
        </p:nvSpPr>
        <p:spPr>
          <a:xfrm>
            <a:off x="2336578"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Gradient Boosting</a:t>
            </a:r>
          </a:p>
        </p:txBody>
      </p:sp>
      <p:sp>
        <p:nvSpPr>
          <p:cNvPr id="18" name="Rounded Rectangle 9">
            <a:extLst>
              <a:ext uri="{FF2B5EF4-FFF2-40B4-BE49-F238E27FC236}">
                <a16:creationId xmlns:a16="http://schemas.microsoft.com/office/drawing/2014/main" id="{D279C6D0-B290-B163-B405-758AF41AD809}"/>
              </a:ext>
            </a:extLst>
          </p:cNvPr>
          <p:cNvSpPr/>
          <p:nvPr/>
        </p:nvSpPr>
        <p:spPr>
          <a:xfrm>
            <a:off x="2336578"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alpha val="15000"/>
                  </a:schemeClr>
                </a:solidFill>
              </a:rPr>
              <a:t>XGBoost</a:t>
            </a:r>
            <a:endParaRPr lang="en-US" sz="1600" b="1" dirty="0">
              <a:solidFill>
                <a:schemeClr val="bg1">
                  <a:alpha val="15000"/>
                </a:schemeClr>
              </a:solidFill>
            </a:endParaRPr>
          </a:p>
        </p:txBody>
      </p:sp>
      <p:sp>
        <p:nvSpPr>
          <p:cNvPr id="19" name="Rounded Rectangle 9">
            <a:extLst>
              <a:ext uri="{FF2B5EF4-FFF2-40B4-BE49-F238E27FC236}">
                <a16:creationId xmlns:a16="http://schemas.microsoft.com/office/drawing/2014/main" id="{03CB2701-24A9-06E7-B7EC-01F2B6858444}"/>
              </a:ext>
            </a:extLst>
          </p:cNvPr>
          <p:cNvSpPr/>
          <p:nvPr/>
        </p:nvSpPr>
        <p:spPr>
          <a:xfrm>
            <a:off x="3935125"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alpha val="15000"/>
                  </a:schemeClr>
                </a:solidFill>
              </a:rPr>
              <a:t>LightGBM</a:t>
            </a:r>
            <a:endParaRPr lang="en-US" sz="1600" b="1" dirty="0">
              <a:solidFill>
                <a:schemeClr val="bg1">
                  <a:alpha val="15000"/>
                </a:schemeClr>
              </a:solidFill>
            </a:endParaRPr>
          </a:p>
        </p:txBody>
      </p:sp>
      <p:sp>
        <p:nvSpPr>
          <p:cNvPr id="20" name="Rounded Rectangle 9">
            <a:extLst>
              <a:ext uri="{FF2B5EF4-FFF2-40B4-BE49-F238E27FC236}">
                <a16:creationId xmlns:a16="http://schemas.microsoft.com/office/drawing/2014/main" id="{A7EE5CED-1A71-D102-498B-F7343B5DCFA7}"/>
              </a:ext>
            </a:extLst>
          </p:cNvPr>
          <p:cNvSpPr/>
          <p:nvPr/>
        </p:nvSpPr>
        <p:spPr>
          <a:xfrm>
            <a:off x="3935125"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alpha val="15000"/>
                  </a:schemeClr>
                </a:solidFill>
              </a:rPr>
              <a:t>CatBoost</a:t>
            </a:r>
            <a:endParaRPr lang="en-US" sz="1600" b="1" dirty="0">
              <a:solidFill>
                <a:schemeClr val="bg1">
                  <a:alpha val="15000"/>
                </a:schemeClr>
              </a:solidFill>
            </a:endParaRPr>
          </a:p>
        </p:txBody>
      </p:sp>
      <p:sp>
        <p:nvSpPr>
          <p:cNvPr id="21" name="Rounded Rectangle 9">
            <a:extLst>
              <a:ext uri="{FF2B5EF4-FFF2-40B4-BE49-F238E27FC236}">
                <a16:creationId xmlns:a16="http://schemas.microsoft.com/office/drawing/2014/main" id="{8D305C4B-BF28-60D1-6DF3-CC556CB628E1}"/>
              </a:ext>
            </a:extLst>
          </p:cNvPr>
          <p:cNvSpPr/>
          <p:nvPr/>
        </p:nvSpPr>
        <p:spPr>
          <a:xfrm>
            <a:off x="3935125"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Support Vector</a:t>
            </a:r>
          </a:p>
        </p:txBody>
      </p:sp>
      <p:sp>
        <p:nvSpPr>
          <p:cNvPr id="22" name="Rounded Rectangle 9">
            <a:extLst>
              <a:ext uri="{FF2B5EF4-FFF2-40B4-BE49-F238E27FC236}">
                <a16:creationId xmlns:a16="http://schemas.microsoft.com/office/drawing/2014/main" id="{55A4C021-99D2-4823-2832-507F1FF177F9}"/>
              </a:ext>
            </a:extLst>
          </p:cNvPr>
          <p:cNvSpPr/>
          <p:nvPr/>
        </p:nvSpPr>
        <p:spPr>
          <a:xfrm>
            <a:off x="5533672"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Naive Bayes</a:t>
            </a:r>
          </a:p>
        </p:txBody>
      </p:sp>
      <p:sp>
        <p:nvSpPr>
          <p:cNvPr id="23" name="Rounded Rectangle 9">
            <a:extLst>
              <a:ext uri="{FF2B5EF4-FFF2-40B4-BE49-F238E27FC236}">
                <a16:creationId xmlns:a16="http://schemas.microsoft.com/office/drawing/2014/main" id="{AA5F2ABD-DC0D-1FAF-1EEC-C0D53E61A885}"/>
              </a:ext>
            </a:extLst>
          </p:cNvPr>
          <p:cNvSpPr/>
          <p:nvPr/>
        </p:nvSpPr>
        <p:spPr>
          <a:xfrm>
            <a:off x="5533672"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K-Nearest Neighbors</a:t>
            </a:r>
          </a:p>
        </p:txBody>
      </p:sp>
      <p:sp>
        <p:nvSpPr>
          <p:cNvPr id="24" name="Rounded Rectangle 9">
            <a:extLst>
              <a:ext uri="{FF2B5EF4-FFF2-40B4-BE49-F238E27FC236}">
                <a16:creationId xmlns:a16="http://schemas.microsoft.com/office/drawing/2014/main" id="{88F827DE-467A-A4E6-9B7C-EC87361EEA89}"/>
              </a:ext>
            </a:extLst>
          </p:cNvPr>
          <p:cNvSpPr/>
          <p:nvPr/>
        </p:nvSpPr>
        <p:spPr>
          <a:xfrm>
            <a:off x="5533672"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Artificial NN</a:t>
            </a:r>
          </a:p>
        </p:txBody>
      </p:sp>
      <p:sp>
        <p:nvSpPr>
          <p:cNvPr id="25" name="Rounded Rectangle 9">
            <a:extLst>
              <a:ext uri="{FF2B5EF4-FFF2-40B4-BE49-F238E27FC236}">
                <a16:creationId xmlns:a16="http://schemas.microsoft.com/office/drawing/2014/main" id="{584E7FCD-F58F-EA9C-F62D-3DCB22943F0A}"/>
              </a:ext>
            </a:extLst>
          </p:cNvPr>
          <p:cNvSpPr/>
          <p:nvPr/>
        </p:nvSpPr>
        <p:spPr>
          <a:xfrm>
            <a:off x="7132219"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Convolutional NN</a:t>
            </a:r>
          </a:p>
        </p:txBody>
      </p:sp>
      <p:sp>
        <p:nvSpPr>
          <p:cNvPr id="26" name="Rounded Rectangle 9">
            <a:extLst>
              <a:ext uri="{FF2B5EF4-FFF2-40B4-BE49-F238E27FC236}">
                <a16:creationId xmlns:a16="http://schemas.microsoft.com/office/drawing/2014/main" id="{F97818AE-CBA6-FB5E-EFF7-F6811BA0EB72}"/>
              </a:ext>
            </a:extLst>
          </p:cNvPr>
          <p:cNvSpPr/>
          <p:nvPr/>
        </p:nvSpPr>
        <p:spPr>
          <a:xfrm>
            <a:off x="7132219"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Recurrent NN</a:t>
            </a:r>
          </a:p>
        </p:txBody>
      </p:sp>
      <p:sp>
        <p:nvSpPr>
          <p:cNvPr id="27" name="Rounded Rectangle 9">
            <a:extLst>
              <a:ext uri="{FF2B5EF4-FFF2-40B4-BE49-F238E27FC236}">
                <a16:creationId xmlns:a16="http://schemas.microsoft.com/office/drawing/2014/main" id="{872E5995-7ED6-2888-175F-BF3C4CAF9EF8}"/>
              </a:ext>
            </a:extLst>
          </p:cNvPr>
          <p:cNvSpPr/>
          <p:nvPr/>
        </p:nvSpPr>
        <p:spPr>
          <a:xfrm>
            <a:off x="7132219"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Auto</a:t>
            </a:r>
          </a:p>
          <a:p>
            <a:pPr algn="ctr"/>
            <a:r>
              <a:rPr lang="en-US" sz="1600" b="1" dirty="0">
                <a:solidFill>
                  <a:schemeClr val="bg1">
                    <a:alpha val="15000"/>
                  </a:schemeClr>
                </a:solidFill>
              </a:rPr>
              <a:t>Encoder</a:t>
            </a:r>
          </a:p>
        </p:txBody>
      </p:sp>
      <p:sp>
        <p:nvSpPr>
          <p:cNvPr id="28" name="Rounded Rectangle 9">
            <a:extLst>
              <a:ext uri="{FF2B5EF4-FFF2-40B4-BE49-F238E27FC236}">
                <a16:creationId xmlns:a16="http://schemas.microsoft.com/office/drawing/2014/main" id="{18D95F74-ABD6-94D4-46AC-3B7ECDBD1073}"/>
              </a:ext>
            </a:extLst>
          </p:cNvPr>
          <p:cNvSpPr/>
          <p:nvPr/>
        </p:nvSpPr>
        <p:spPr>
          <a:xfrm>
            <a:off x="8730766"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Principal CA</a:t>
            </a:r>
          </a:p>
        </p:txBody>
      </p:sp>
      <p:sp>
        <p:nvSpPr>
          <p:cNvPr id="29" name="Rounded Rectangle 9">
            <a:extLst>
              <a:ext uri="{FF2B5EF4-FFF2-40B4-BE49-F238E27FC236}">
                <a16:creationId xmlns:a16="http://schemas.microsoft.com/office/drawing/2014/main" id="{AA69D567-D6E3-8478-0508-6E64B63E0087}"/>
              </a:ext>
            </a:extLst>
          </p:cNvPr>
          <p:cNvSpPr/>
          <p:nvPr/>
        </p:nvSpPr>
        <p:spPr>
          <a:xfrm>
            <a:off x="8730766"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Factorization Machine</a:t>
            </a:r>
          </a:p>
        </p:txBody>
      </p:sp>
      <p:sp>
        <p:nvSpPr>
          <p:cNvPr id="30" name="Rounded Rectangle 9">
            <a:extLst>
              <a:ext uri="{FF2B5EF4-FFF2-40B4-BE49-F238E27FC236}">
                <a16:creationId xmlns:a16="http://schemas.microsoft.com/office/drawing/2014/main" id="{228ABBC1-E70C-A421-BF3F-2365E34548FA}"/>
              </a:ext>
            </a:extLst>
          </p:cNvPr>
          <p:cNvSpPr/>
          <p:nvPr/>
        </p:nvSpPr>
        <p:spPr>
          <a:xfrm>
            <a:off x="8730766"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alpha val="15000"/>
                  </a:schemeClr>
                </a:solidFill>
              </a:rPr>
              <a:t>Adaboost</a:t>
            </a:r>
            <a:endParaRPr lang="en-US" sz="1600" b="1" dirty="0">
              <a:solidFill>
                <a:schemeClr val="bg1">
                  <a:alpha val="15000"/>
                </a:schemeClr>
              </a:solidFill>
            </a:endParaRPr>
          </a:p>
        </p:txBody>
      </p:sp>
      <p:sp>
        <p:nvSpPr>
          <p:cNvPr id="31" name="Rounded Rectangle 9">
            <a:extLst>
              <a:ext uri="{FF2B5EF4-FFF2-40B4-BE49-F238E27FC236}">
                <a16:creationId xmlns:a16="http://schemas.microsoft.com/office/drawing/2014/main" id="{EDF5D138-189A-7EBE-AE3A-E960F3F47116}"/>
              </a:ext>
            </a:extLst>
          </p:cNvPr>
          <p:cNvSpPr/>
          <p:nvPr/>
        </p:nvSpPr>
        <p:spPr>
          <a:xfrm>
            <a:off x="10329313"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Gaussian MM</a:t>
            </a:r>
          </a:p>
        </p:txBody>
      </p:sp>
      <p:sp>
        <p:nvSpPr>
          <p:cNvPr id="32" name="Rounded Rectangle 9">
            <a:extLst>
              <a:ext uri="{FF2B5EF4-FFF2-40B4-BE49-F238E27FC236}">
                <a16:creationId xmlns:a16="http://schemas.microsoft.com/office/drawing/2014/main" id="{62D5E228-7902-A5E9-310B-26ECD2CF4DE3}"/>
              </a:ext>
            </a:extLst>
          </p:cNvPr>
          <p:cNvSpPr/>
          <p:nvPr/>
        </p:nvSpPr>
        <p:spPr>
          <a:xfrm>
            <a:off x="10329313"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Hidden Markov </a:t>
            </a:r>
          </a:p>
        </p:txBody>
      </p:sp>
      <p:sp>
        <p:nvSpPr>
          <p:cNvPr id="33" name="Rounded Rectangle 9">
            <a:extLst>
              <a:ext uri="{FF2B5EF4-FFF2-40B4-BE49-F238E27FC236}">
                <a16:creationId xmlns:a16="http://schemas.microsoft.com/office/drawing/2014/main" id="{30647FFD-D2F8-EE0A-86A7-9A60E6BF2A26}"/>
              </a:ext>
            </a:extLst>
          </p:cNvPr>
          <p:cNvSpPr/>
          <p:nvPr/>
        </p:nvSpPr>
        <p:spPr>
          <a:xfrm>
            <a:off x="10329313"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Hierarchical Clustering</a:t>
            </a:r>
          </a:p>
        </p:txBody>
      </p:sp>
    </p:spTree>
    <p:extLst>
      <p:ext uri="{BB962C8B-B14F-4D97-AF65-F5344CB8AC3E}">
        <p14:creationId xmlns:p14="http://schemas.microsoft.com/office/powerpoint/2010/main" val="3557082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D931FB-4DA8-DED5-22F8-A1C484C71D80}"/>
              </a:ext>
            </a:extLst>
          </p:cNvPr>
          <p:cNvPicPr>
            <a:picLocks noChangeAspect="1"/>
          </p:cNvPicPr>
          <p:nvPr/>
        </p:nvPicPr>
        <p:blipFill rotWithShape="1">
          <a:blip r:embed="rId3"/>
          <a:srcRect r="49275" b="60214"/>
          <a:stretch/>
        </p:blipFill>
        <p:spPr>
          <a:xfrm>
            <a:off x="-1" y="1"/>
            <a:ext cx="12192001" cy="6773959"/>
          </a:xfrm>
          <a:prstGeom prst="rect">
            <a:avLst/>
          </a:prstGeom>
        </p:spPr>
      </p:pic>
      <p:sp>
        <p:nvSpPr>
          <p:cNvPr id="2" name="Title 1">
            <a:extLst>
              <a:ext uri="{FF2B5EF4-FFF2-40B4-BE49-F238E27FC236}">
                <a16:creationId xmlns:a16="http://schemas.microsoft.com/office/drawing/2014/main" id="{5B08EC4A-A73B-CA57-C3B7-C966A724107E}"/>
              </a:ext>
            </a:extLst>
          </p:cNvPr>
          <p:cNvSpPr>
            <a:spLocks noGrp="1"/>
          </p:cNvSpPr>
          <p:nvPr>
            <p:ph type="title"/>
          </p:nvPr>
        </p:nvSpPr>
        <p:spPr/>
        <p:txBody>
          <a:bodyPr/>
          <a:lstStyle/>
          <a:p>
            <a:r>
              <a:rPr lang="en-US" dirty="0">
                <a:solidFill>
                  <a:schemeClr val="bg1"/>
                </a:solidFill>
                <a:latin typeface="Arial"/>
                <a:cs typeface="Arial"/>
              </a:rPr>
              <a:t>There is a vast sea of ML models that can potentially be chosen </a:t>
            </a:r>
            <a:endParaRPr lang="en-US" dirty="0">
              <a:solidFill>
                <a:schemeClr val="bg1"/>
              </a:solidFill>
            </a:endParaRPr>
          </a:p>
        </p:txBody>
      </p:sp>
      <p:sp>
        <p:nvSpPr>
          <p:cNvPr id="47" name="Content Placeholder 46">
            <a:extLst>
              <a:ext uri="{FF2B5EF4-FFF2-40B4-BE49-F238E27FC236}">
                <a16:creationId xmlns:a16="http://schemas.microsoft.com/office/drawing/2014/main" id="{6DD6C75A-4BA8-2EC8-E84B-A4A7A0F223D6}"/>
              </a:ext>
            </a:extLst>
          </p:cNvPr>
          <p:cNvSpPr>
            <a:spLocks noGrp="1"/>
          </p:cNvSpPr>
          <p:nvPr>
            <p:ph sz="quarter" idx="13"/>
          </p:nvPr>
        </p:nvSpPr>
        <p:spPr/>
        <p:txBody>
          <a:bodyPr/>
          <a:lstStyle/>
          <a:p>
            <a:endParaRPr lang="en-US"/>
          </a:p>
        </p:txBody>
      </p:sp>
      <p:sp>
        <p:nvSpPr>
          <p:cNvPr id="4" name="Rounded Rectangle 9">
            <a:extLst>
              <a:ext uri="{FF2B5EF4-FFF2-40B4-BE49-F238E27FC236}">
                <a16:creationId xmlns:a16="http://schemas.microsoft.com/office/drawing/2014/main" id="{2F54C301-B510-9792-9F53-F427FA57CDD5}"/>
              </a:ext>
            </a:extLst>
          </p:cNvPr>
          <p:cNvSpPr/>
          <p:nvPr/>
        </p:nvSpPr>
        <p:spPr>
          <a:xfrm>
            <a:off x="634122" y="1292063"/>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Linear Regression</a:t>
            </a:r>
          </a:p>
        </p:txBody>
      </p:sp>
      <p:sp>
        <p:nvSpPr>
          <p:cNvPr id="5" name="Rounded Rectangle 9">
            <a:extLst>
              <a:ext uri="{FF2B5EF4-FFF2-40B4-BE49-F238E27FC236}">
                <a16:creationId xmlns:a16="http://schemas.microsoft.com/office/drawing/2014/main" id="{80AD4D00-1862-F912-4100-A70A11C4E425}"/>
              </a:ext>
            </a:extLst>
          </p:cNvPr>
          <p:cNvSpPr/>
          <p:nvPr/>
        </p:nvSpPr>
        <p:spPr>
          <a:xfrm>
            <a:off x="406265" y="2972182"/>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Logistic Regression</a:t>
            </a:r>
          </a:p>
        </p:txBody>
      </p:sp>
      <p:sp>
        <p:nvSpPr>
          <p:cNvPr id="6" name="Rounded Rectangle 9">
            <a:extLst>
              <a:ext uri="{FF2B5EF4-FFF2-40B4-BE49-F238E27FC236}">
                <a16:creationId xmlns:a16="http://schemas.microsoft.com/office/drawing/2014/main" id="{DD6CB0E8-822B-8C1C-227F-EACFAEF70C70}"/>
              </a:ext>
            </a:extLst>
          </p:cNvPr>
          <p:cNvSpPr/>
          <p:nvPr/>
        </p:nvSpPr>
        <p:spPr>
          <a:xfrm>
            <a:off x="738031" y="4928212"/>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Decision Tree</a:t>
            </a:r>
          </a:p>
        </p:txBody>
      </p:sp>
      <p:sp>
        <p:nvSpPr>
          <p:cNvPr id="7" name="Rounded Rectangle 9">
            <a:extLst>
              <a:ext uri="{FF2B5EF4-FFF2-40B4-BE49-F238E27FC236}">
                <a16:creationId xmlns:a16="http://schemas.microsoft.com/office/drawing/2014/main" id="{64A074C9-6C9F-D140-0F2B-6248FFE28EE4}"/>
              </a:ext>
            </a:extLst>
          </p:cNvPr>
          <p:cNvSpPr/>
          <p:nvPr/>
        </p:nvSpPr>
        <p:spPr>
          <a:xfrm>
            <a:off x="5220230" y="516105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Random Forest</a:t>
            </a:r>
          </a:p>
        </p:txBody>
      </p:sp>
      <p:sp>
        <p:nvSpPr>
          <p:cNvPr id="8" name="Rounded Rectangle 9">
            <a:extLst>
              <a:ext uri="{FF2B5EF4-FFF2-40B4-BE49-F238E27FC236}">
                <a16:creationId xmlns:a16="http://schemas.microsoft.com/office/drawing/2014/main" id="{1B38A586-DA92-5B13-A95D-5EDE32034927}"/>
              </a:ext>
            </a:extLst>
          </p:cNvPr>
          <p:cNvSpPr/>
          <p:nvPr/>
        </p:nvSpPr>
        <p:spPr>
          <a:xfrm>
            <a:off x="5090169" y="2817568"/>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Gradient Boosting</a:t>
            </a:r>
          </a:p>
        </p:txBody>
      </p:sp>
      <p:sp>
        <p:nvSpPr>
          <p:cNvPr id="9" name="Rounded Rectangle 9">
            <a:extLst>
              <a:ext uri="{FF2B5EF4-FFF2-40B4-BE49-F238E27FC236}">
                <a16:creationId xmlns:a16="http://schemas.microsoft.com/office/drawing/2014/main" id="{0C626D7B-8202-D7D0-E75D-503108FC1F2C}"/>
              </a:ext>
            </a:extLst>
          </p:cNvPr>
          <p:cNvSpPr/>
          <p:nvPr/>
        </p:nvSpPr>
        <p:spPr>
          <a:xfrm>
            <a:off x="4455719" y="1258481"/>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XGBoost</a:t>
            </a:r>
            <a:endParaRPr lang="en-US" sz="1600" b="1" dirty="0">
              <a:solidFill>
                <a:schemeClr val="bg1"/>
              </a:solidFill>
            </a:endParaRPr>
          </a:p>
        </p:txBody>
      </p:sp>
      <p:sp>
        <p:nvSpPr>
          <p:cNvPr id="10" name="Rounded Rectangle 9">
            <a:extLst>
              <a:ext uri="{FF2B5EF4-FFF2-40B4-BE49-F238E27FC236}">
                <a16:creationId xmlns:a16="http://schemas.microsoft.com/office/drawing/2014/main" id="{467C68F4-94F9-6145-900C-FE258BA3EE63}"/>
              </a:ext>
            </a:extLst>
          </p:cNvPr>
          <p:cNvSpPr/>
          <p:nvPr/>
        </p:nvSpPr>
        <p:spPr>
          <a:xfrm>
            <a:off x="9220972" y="1238610"/>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LightGBM</a:t>
            </a:r>
            <a:endParaRPr lang="en-US" sz="1600" b="1" dirty="0">
              <a:solidFill>
                <a:schemeClr val="bg1"/>
              </a:solidFill>
            </a:endParaRPr>
          </a:p>
        </p:txBody>
      </p:sp>
      <p:sp>
        <p:nvSpPr>
          <p:cNvPr id="11" name="Rounded Rectangle 9">
            <a:extLst>
              <a:ext uri="{FF2B5EF4-FFF2-40B4-BE49-F238E27FC236}">
                <a16:creationId xmlns:a16="http://schemas.microsoft.com/office/drawing/2014/main" id="{3BD45AB5-8F40-A1D7-DCF9-06207543B369}"/>
              </a:ext>
            </a:extLst>
          </p:cNvPr>
          <p:cNvSpPr/>
          <p:nvPr/>
        </p:nvSpPr>
        <p:spPr>
          <a:xfrm>
            <a:off x="9442307" y="2763211"/>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CatBoost</a:t>
            </a:r>
            <a:endParaRPr lang="en-US" sz="1600" b="1" dirty="0">
              <a:solidFill>
                <a:schemeClr val="bg1"/>
              </a:solidFill>
            </a:endParaRPr>
          </a:p>
        </p:txBody>
      </p:sp>
      <p:sp>
        <p:nvSpPr>
          <p:cNvPr id="34" name="Rounded Rectangle 9">
            <a:extLst>
              <a:ext uri="{FF2B5EF4-FFF2-40B4-BE49-F238E27FC236}">
                <a16:creationId xmlns:a16="http://schemas.microsoft.com/office/drawing/2014/main" id="{734E97D0-DC1A-9387-AB72-7081D82C1E84}"/>
              </a:ext>
            </a:extLst>
          </p:cNvPr>
          <p:cNvSpPr/>
          <p:nvPr/>
        </p:nvSpPr>
        <p:spPr>
          <a:xfrm>
            <a:off x="8933152" y="4880214"/>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Support Vector</a:t>
            </a:r>
          </a:p>
        </p:txBody>
      </p:sp>
      <p:sp>
        <p:nvSpPr>
          <p:cNvPr id="35" name="Rounded Rectangle 9">
            <a:extLst>
              <a:ext uri="{FF2B5EF4-FFF2-40B4-BE49-F238E27FC236}">
                <a16:creationId xmlns:a16="http://schemas.microsoft.com/office/drawing/2014/main" id="{327608C7-0CFC-CEB9-A6FE-1CD8D156298C}"/>
              </a:ext>
            </a:extLst>
          </p:cNvPr>
          <p:cNvSpPr/>
          <p:nvPr/>
        </p:nvSpPr>
        <p:spPr>
          <a:xfrm>
            <a:off x="12933930" y="1529150"/>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Naive Bayes</a:t>
            </a:r>
          </a:p>
        </p:txBody>
      </p:sp>
      <p:sp>
        <p:nvSpPr>
          <p:cNvPr id="36" name="Rounded Rectangle 9">
            <a:extLst>
              <a:ext uri="{FF2B5EF4-FFF2-40B4-BE49-F238E27FC236}">
                <a16:creationId xmlns:a16="http://schemas.microsoft.com/office/drawing/2014/main" id="{C71069FE-38CC-1934-0FA7-1B9339E2B4DD}"/>
              </a:ext>
            </a:extLst>
          </p:cNvPr>
          <p:cNvSpPr/>
          <p:nvPr/>
        </p:nvSpPr>
        <p:spPr>
          <a:xfrm>
            <a:off x="12933930" y="2300161"/>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K-Nearest Neighbors</a:t>
            </a:r>
          </a:p>
        </p:txBody>
      </p:sp>
      <p:sp>
        <p:nvSpPr>
          <p:cNvPr id="37" name="Rounded Rectangle 9">
            <a:extLst>
              <a:ext uri="{FF2B5EF4-FFF2-40B4-BE49-F238E27FC236}">
                <a16:creationId xmlns:a16="http://schemas.microsoft.com/office/drawing/2014/main" id="{067BE906-6567-BC07-97DF-87B55DAF0EF4}"/>
              </a:ext>
            </a:extLst>
          </p:cNvPr>
          <p:cNvSpPr/>
          <p:nvPr/>
        </p:nvSpPr>
        <p:spPr>
          <a:xfrm>
            <a:off x="12933930" y="2972182"/>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Artificial NN</a:t>
            </a:r>
          </a:p>
        </p:txBody>
      </p:sp>
      <p:sp>
        <p:nvSpPr>
          <p:cNvPr id="38" name="Rounded Rectangle 9">
            <a:extLst>
              <a:ext uri="{FF2B5EF4-FFF2-40B4-BE49-F238E27FC236}">
                <a16:creationId xmlns:a16="http://schemas.microsoft.com/office/drawing/2014/main" id="{F03C0D00-DD96-B626-52CE-AF884620161C}"/>
              </a:ext>
            </a:extLst>
          </p:cNvPr>
          <p:cNvSpPr/>
          <p:nvPr/>
        </p:nvSpPr>
        <p:spPr>
          <a:xfrm>
            <a:off x="14532477" y="1529150"/>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Convolutional NN</a:t>
            </a:r>
          </a:p>
        </p:txBody>
      </p:sp>
      <p:sp>
        <p:nvSpPr>
          <p:cNvPr id="39" name="Rounded Rectangle 9">
            <a:extLst>
              <a:ext uri="{FF2B5EF4-FFF2-40B4-BE49-F238E27FC236}">
                <a16:creationId xmlns:a16="http://schemas.microsoft.com/office/drawing/2014/main" id="{BEDA0A87-9DC3-3416-22E9-45E04EE475FB}"/>
              </a:ext>
            </a:extLst>
          </p:cNvPr>
          <p:cNvSpPr/>
          <p:nvPr/>
        </p:nvSpPr>
        <p:spPr>
          <a:xfrm>
            <a:off x="14532477" y="2300161"/>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Recurrent NN</a:t>
            </a:r>
          </a:p>
        </p:txBody>
      </p:sp>
      <p:sp>
        <p:nvSpPr>
          <p:cNvPr id="40" name="Rounded Rectangle 9">
            <a:extLst>
              <a:ext uri="{FF2B5EF4-FFF2-40B4-BE49-F238E27FC236}">
                <a16:creationId xmlns:a16="http://schemas.microsoft.com/office/drawing/2014/main" id="{BEA6A7A4-B025-D1F3-7068-83DBB2F946C5}"/>
              </a:ext>
            </a:extLst>
          </p:cNvPr>
          <p:cNvSpPr/>
          <p:nvPr/>
        </p:nvSpPr>
        <p:spPr>
          <a:xfrm>
            <a:off x="14532477" y="2972182"/>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Auto</a:t>
            </a:r>
          </a:p>
          <a:p>
            <a:pPr algn="ctr"/>
            <a:r>
              <a:rPr lang="en-US" sz="1600" b="1" dirty="0">
                <a:solidFill>
                  <a:schemeClr val="bg1">
                    <a:alpha val="15000"/>
                  </a:schemeClr>
                </a:solidFill>
              </a:rPr>
              <a:t>Encoder</a:t>
            </a:r>
          </a:p>
        </p:txBody>
      </p:sp>
      <p:sp>
        <p:nvSpPr>
          <p:cNvPr id="41" name="Rounded Rectangle 9">
            <a:extLst>
              <a:ext uri="{FF2B5EF4-FFF2-40B4-BE49-F238E27FC236}">
                <a16:creationId xmlns:a16="http://schemas.microsoft.com/office/drawing/2014/main" id="{33062CC7-264F-8E15-1B07-099D5B9BC62D}"/>
              </a:ext>
            </a:extLst>
          </p:cNvPr>
          <p:cNvSpPr/>
          <p:nvPr/>
        </p:nvSpPr>
        <p:spPr>
          <a:xfrm>
            <a:off x="16131024" y="1529150"/>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Principal CA</a:t>
            </a:r>
          </a:p>
        </p:txBody>
      </p:sp>
      <p:sp>
        <p:nvSpPr>
          <p:cNvPr id="42" name="Rounded Rectangle 9">
            <a:extLst>
              <a:ext uri="{FF2B5EF4-FFF2-40B4-BE49-F238E27FC236}">
                <a16:creationId xmlns:a16="http://schemas.microsoft.com/office/drawing/2014/main" id="{336A85FE-6263-DC7F-1235-47AAB770D349}"/>
              </a:ext>
            </a:extLst>
          </p:cNvPr>
          <p:cNvSpPr/>
          <p:nvPr/>
        </p:nvSpPr>
        <p:spPr>
          <a:xfrm>
            <a:off x="16131024" y="2300161"/>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Factorization Machine</a:t>
            </a:r>
          </a:p>
        </p:txBody>
      </p:sp>
      <p:sp>
        <p:nvSpPr>
          <p:cNvPr id="43" name="Rounded Rectangle 9">
            <a:extLst>
              <a:ext uri="{FF2B5EF4-FFF2-40B4-BE49-F238E27FC236}">
                <a16:creationId xmlns:a16="http://schemas.microsoft.com/office/drawing/2014/main" id="{AA38AC1F-2370-28FE-9506-1950B3EC8F6C}"/>
              </a:ext>
            </a:extLst>
          </p:cNvPr>
          <p:cNvSpPr/>
          <p:nvPr/>
        </p:nvSpPr>
        <p:spPr>
          <a:xfrm>
            <a:off x="16131024" y="2972182"/>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alpha val="15000"/>
                  </a:schemeClr>
                </a:solidFill>
              </a:rPr>
              <a:t>Adaboost</a:t>
            </a:r>
            <a:endParaRPr lang="en-US" sz="1600" b="1" dirty="0">
              <a:solidFill>
                <a:schemeClr val="bg1">
                  <a:alpha val="15000"/>
                </a:schemeClr>
              </a:solidFill>
            </a:endParaRPr>
          </a:p>
        </p:txBody>
      </p:sp>
      <p:sp>
        <p:nvSpPr>
          <p:cNvPr id="44" name="Rounded Rectangle 9">
            <a:extLst>
              <a:ext uri="{FF2B5EF4-FFF2-40B4-BE49-F238E27FC236}">
                <a16:creationId xmlns:a16="http://schemas.microsoft.com/office/drawing/2014/main" id="{8AFCC27C-E42E-16B1-600B-7AEB24F83D7A}"/>
              </a:ext>
            </a:extLst>
          </p:cNvPr>
          <p:cNvSpPr/>
          <p:nvPr/>
        </p:nvSpPr>
        <p:spPr>
          <a:xfrm>
            <a:off x="17729571" y="1529150"/>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Gaussian MM</a:t>
            </a:r>
          </a:p>
        </p:txBody>
      </p:sp>
      <p:sp>
        <p:nvSpPr>
          <p:cNvPr id="45" name="Rounded Rectangle 9">
            <a:extLst>
              <a:ext uri="{FF2B5EF4-FFF2-40B4-BE49-F238E27FC236}">
                <a16:creationId xmlns:a16="http://schemas.microsoft.com/office/drawing/2014/main" id="{F0FE7266-8201-9DB0-8A98-A5188ED8FE01}"/>
              </a:ext>
            </a:extLst>
          </p:cNvPr>
          <p:cNvSpPr/>
          <p:nvPr/>
        </p:nvSpPr>
        <p:spPr>
          <a:xfrm>
            <a:off x="17729571" y="2300161"/>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Hidden Markov </a:t>
            </a:r>
          </a:p>
        </p:txBody>
      </p:sp>
      <p:sp>
        <p:nvSpPr>
          <p:cNvPr id="46" name="Rounded Rectangle 9">
            <a:extLst>
              <a:ext uri="{FF2B5EF4-FFF2-40B4-BE49-F238E27FC236}">
                <a16:creationId xmlns:a16="http://schemas.microsoft.com/office/drawing/2014/main" id="{DCAD3258-73B9-AAB3-BF3B-D12231EF95D4}"/>
              </a:ext>
            </a:extLst>
          </p:cNvPr>
          <p:cNvSpPr/>
          <p:nvPr/>
        </p:nvSpPr>
        <p:spPr>
          <a:xfrm>
            <a:off x="17729571" y="2972182"/>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Hierarchical Clustering</a:t>
            </a:r>
          </a:p>
        </p:txBody>
      </p:sp>
    </p:spTree>
    <p:extLst>
      <p:ext uri="{BB962C8B-B14F-4D97-AF65-F5344CB8AC3E}">
        <p14:creationId xmlns:p14="http://schemas.microsoft.com/office/powerpoint/2010/main" val="7412036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D931FB-4DA8-DED5-22F8-A1C484C71D80}"/>
              </a:ext>
            </a:extLst>
          </p:cNvPr>
          <p:cNvPicPr>
            <a:picLocks noChangeAspect="1"/>
          </p:cNvPicPr>
          <p:nvPr/>
        </p:nvPicPr>
        <p:blipFill rotWithShape="1">
          <a:blip r:embed="rId3"/>
          <a:srcRect l="48950" t="1" r="325" b="59720"/>
          <a:stretch/>
        </p:blipFill>
        <p:spPr>
          <a:xfrm>
            <a:off x="0" y="1"/>
            <a:ext cx="12192000" cy="6858000"/>
          </a:xfrm>
          <a:prstGeom prst="rect">
            <a:avLst/>
          </a:prstGeom>
        </p:spPr>
      </p:pic>
      <p:sp>
        <p:nvSpPr>
          <p:cNvPr id="2" name="Title 1">
            <a:extLst>
              <a:ext uri="{FF2B5EF4-FFF2-40B4-BE49-F238E27FC236}">
                <a16:creationId xmlns:a16="http://schemas.microsoft.com/office/drawing/2014/main" id="{5B08EC4A-A73B-CA57-C3B7-C966A724107E}"/>
              </a:ext>
            </a:extLst>
          </p:cNvPr>
          <p:cNvSpPr>
            <a:spLocks noGrp="1"/>
          </p:cNvSpPr>
          <p:nvPr>
            <p:ph type="title"/>
          </p:nvPr>
        </p:nvSpPr>
        <p:spPr/>
        <p:txBody>
          <a:bodyPr/>
          <a:lstStyle/>
          <a:p>
            <a:r>
              <a:rPr lang="en-US" dirty="0">
                <a:solidFill>
                  <a:schemeClr val="bg1"/>
                </a:solidFill>
                <a:latin typeface="Arial"/>
                <a:cs typeface="Arial"/>
              </a:rPr>
              <a:t>There is a vast sea of ML models that can potentially be chosen </a:t>
            </a:r>
            <a:endParaRPr lang="en-US" dirty="0">
              <a:solidFill>
                <a:schemeClr val="bg1"/>
              </a:solidFill>
            </a:endParaRPr>
          </a:p>
        </p:txBody>
      </p:sp>
      <p:sp>
        <p:nvSpPr>
          <p:cNvPr id="47" name="Content Placeholder 46">
            <a:extLst>
              <a:ext uri="{FF2B5EF4-FFF2-40B4-BE49-F238E27FC236}">
                <a16:creationId xmlns:a16="http://schemas.microsoft.com/office/drawing/2014/main" id="{B65C06AA-9A31-4DE4-E87A-4C411E2B002B}"/>
              </a:ext>
            </a:extLst>
          </p:cNvPr>
          <p:cNvSpPr>
            <a:spLocks noGrp="1"/>
          </p:cNvSpPr>
          <p:nvPr>
            <p:ph sz="quarter" idx="13"/>
          </p:nvPr>
        </p:nvSpPr>
        <p:spPr/>
        <p:txBody>
          <a:bodyPr/>
          <a:lstStyle/>
          <a:p>
            <a:endParaRPr lang="en-US"/>
          </a:p>
        </p:txBody>
      </p:sp>
      <p:sp>
        <p:nvSpPr>
          <p:cNvPr id="25" name="Rounded Rectangle 9">
            <a:extLst>
              <a:ext uri="{FF2B5EF4-FFF2-40B4-BE49-F238E27FC236}">
                <a16:creationId xmlns:a16="http://schemas.microsoft.com/office/drawing/2014/main" id="{1D431505-B8FC-C307-66FF-5882A4195E1C}"/>
              </a:ext>
            </a:extLst>
          </p:cNvPr>
          <p:cNvSpPr/>
          <p:nvPr/>
        </p:nvSpPr>
        <p:spPr>
          <a:xfrm>
            <a:off x="1662761" y="1167520"/>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Naive Bayes</a:t>
            </a:r>
          </a:p>
        </p:txBody>
      </p:sp>
      <p:sp>
        <p:nvSpPr>
          <p:cNvPr id="26" name="Rounded Rectangle 9">
            <a:extLst>
              <a:ext uri="{FF2B5EF4-FFF2-40B4-BE49-F238E27FC236}">
                <a16:creationId xmlns:a16="http://schemas.microsoft.com/office/drawing/2014/main" id="{30354BF2-946E-1A3D-12B7-78EBCAC48DE2}"/>
              </a:ext>
            </a:extLst>
          </p:cNvPr>
          <p:cNvSpPr/>
          <p:nvPr/>
        </p:nvSpPr>
        <p:spPr>
          <a:xfrm>
            <a:off x="41586" y="4522381"/>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K-Nearest Neighbors</a:t>
            </a:r>
          </a:p>
        </p:txBody>
      </p:sp>
      <p:sp>
        <p:nvSpPr>
          <p:cNvPr id="27" name="Rounded Rectangle 9">
            <a:extLst>
              <a:ext uri="{FF2B5EF4-FFF2-40B4-BE49-F238E27FC236}">
                <a16:creationId xmlns:a16="http://schemas.microsoft.com/office/drawing/2014/main" id="{238E6EAD-732B-D80B-DB4B-A26BBBB53857}"/>
              </a:ext>
            </a:extLst>
          </p:cNvPr>
          <p:cNvSpPr/>
          <p:nvPr/>
        </p:nvSpPr>
        <p:spPr>
          <a:xfrm>
            <a:off x="9051" y="2813168"/>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Artificial NN</a:t>
            </a:r>
          </a:p>
        </p:txBody>
      </p:sp>
      <p:sp>
        <p:nvSpPr>
          <p:cNvPr id="28" name="Rounded Rectangle 9">
            <a:extLst>
              <a:ext uri="{FF2B5EF4-FFF2-40B4-BE49-F238E27FC236}">
                <a16:creationId xmlns:a16="http://schemas.microsoft.com/office/drawing/2014/main" id="{23912BEB-4F21-8419-9E2E-64DA468D4871}"/>
              </a:ext>
            </a:extLst>
          </p:cNvPr>
          <p:cNvSpPr/>
          <p:nvPr/>
        </p:nvSpPr>
        <p:spPr>
          <a:xfrm>
            <a:off x="4727138" y="151438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Convolutional NN</a:t>
            </a:r>
          </a:p>
        </p:txBody>
      </p:sp>
      <p:sp>
        <p:nvSpPr>
          <p:cNvPr id="29" name="Rounded Rectangle 9">
            <a:extLst>
              <a:ext uri="{FF2B5EF4-FFF2-40B4-BE49-F238E27FC236}">
                <a16:creationId xmlns:a16="http://schemas.microsoft.com/office/drawing/2014/main" id="{C9ECA452-C63B-BFBF-AF88-07CA2C885E80}"/>
              </a:ext>
            </a:extLst>
          </p:cNvPr>
          <p:cNvSpPr/>
          <p:nvPr/>
        </p:nvSpPr>
        <p:spPr>
          <a:xfrm>
            <a:off x="4340033" y="3098883"/>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Recurrent NN</a:t>
            </a:r>
          </a:p>
        </p:txBody>
      </p:sp>
      <p:sp>
        <p:nvSpPr>
          <p:cNvPr id="30" name="Rounded Rectangle 9">
            <a:extLst>
              <a:ext uri="{FF2B5EF4-FFF2-40B4-BE49-F238E27FC236}">
                <a16:creationId xmlns:a16="http://schemas.microsoft.com/office/drawing/2014/main" id="{A9511407-9554-ECB1-AA36-C20E11D50CC8}"/>
              </a:ext>
            </a:extLst>
          </p:cNvPr>
          <p:cNvSpPr/>
          <p:nvPr/>
        </p:nvSpPr>
        <p:spPr>
          <a:xfrm>
            <a:off x="2620971" y="4531398"/>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Auto</a:t>
            </a:r>
          </a:p>
          <a:p>
            <a:pPr algn="ctr"/>
            <a:r>
              <a:rPr lang="en-US" sz="1600" b="1" dirty="0">
                <a:solidFill>
                  <a:schemeClr val="bg1"/>
                </a:solidFill>
              </a:rPr>
              <a:t>Encoder</a:t>
            </a:r>
          </a:p>
        </p:txBody>
      </p:sp>
      <p:sp>
        <p:nvSpPr>
          <p:cNvPr id="31" name="Rounded Rectangle 9">
            <a:extLst>
              <a:ext uri="{FF2B5EF4-FFF2-40B4-BE49-F238E27FC236}">
                <a16:creationId xmlns:a16="http://schemas.microsoft.com/office/drawing/2014/main" id="{20B8D2A3-D2F2-17F4-C274-05A102AADC0B}"/>
              </a:ext>
            </a:extLst>
          </p:cNvPr>
          <p:cNvSpPr/>
          <p:nvPr/>
        </p:nvSpPr>
        <p:spPr>
          <a:xfrm>
            <a:off x="8096316" y="2480810"/>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Principal CA</a:t>
            </a:r>
          </a:p>
        </p:txBody>
      </p:sp>
      <p:sp>
        <p:nvSpPr>
          <p:cNvPr id="32" name="Rounded Rectangle 9">
            <a:extLst>
              <a:ext uri="{FF2B5EF4-FFF2-40B4-BE49-F238E27FC236}">
                <a16:creationId xmlns:a16="http://schemas.microsoft.com/office/drawing/2014/main" id="{FB52194C-D9DC-4BAA-A7FA-75EA59591F86}"/>
              </a:ext>
            </a:extLst>
          </p:cNvPr>
          <p:cNvSpPr/>
          <p:nvPr/>
        </p:nvSpPr>
        <p:spPr>
          <a:xfrm>
            <a:off x="7461867" y="4096106"/>
            <a:ext cx="1420876"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Factorization Machine</a:t>
            </a:r>
          </a:p>
        </p:txBody>
      </p:sp>
      <p:sp>
        <p:nvSpPr>
          <p:cNvPr id="33" name="Rounded Rectangle 9">
            <a:extLst>
              <a:ext uri="{FF2B5EF4-FFF2-40B4-BE49-F238E27FC236}">
                <a16:creationId xmlns:a16="http://schemas.microsoft.com/office/drawing/2014/main" id="{A6C45BD9-D4F7-7AE8-221D-19EBC3CF0630}"/>
              </a:ext>
            </a:extLst>
          </p:cNvPr>
          <p:cNvSpPr/>
          <p:nvPr/>
        </p:nvSpPr>
        <p:spPr>
          <a:xfrm>
            <a:off x="6656325" y="5053728"/>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Adaboost</a:t>
            </a:r>
            <a:endParaRPr lang="en-US" sz="1600" b="1" dirty="0">
              <a:solidFill>
                <a:schemeClr val="bg1"/>
              </a:solidFill>
            </a:endParaRPr>
          </a:p>
        </p:txBody>
      </p:sp>
      <p:sp>
        <p:nvSpPr>
          <p:cNvPr id="35" name="Rounded Rectangle 9">
            <a:extLst>
              <a:ext uri="{FF2B5EF4-FFF2-40B4-BE49-F238E27FC236}">
                <a16:creationId xmlns:a16="http://schemas.microsoft.com/office/drawing/2014/main" id="{7990019D-1023-FECA-19DE-BAE222C16C5A}"/>
              </a:ext>
            </a:extLst>
          </p:cNvPr>
          <p:cNvSpPr/>
          <p:nvPr/>
        </p:nvSpPr>
        <p:spPr>
          <a:xfrm>
            <a:off x="9531577" y="131037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Gaussian MM</a:t>
            </a:r>
          </a:p>
        </p:txBody>
      </p:sp>
      <p:sp>
        <p:nvSpPr>
          <p:cNvPr id="36" name="Rounded Rectangle 9">
            <a:extLst>
              <a:ext uri="{FF2B5EF4-FFF2-40B4-BE49-F238E27FC236}">
                <a16:creationId xmlns:a16="http://schemas.microsoft.com/office/drawing/2014/main" id="{F7CD7FCC-A7F7-37E0-B74E-8F702AC477D7}"/>
              </a:ext>
            </a:extLst>
          </p:cNvPr>
          <p:cNvSpPr/>
          <p:nvPr/>
        </p:nvSpPr>
        <p:spPr>
          <a:xfrm>
            <a:off x="10166027" y="3429000"/>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Hidden Markov </a:t>
            </a:r>
          </a:p>
        </p:txBody>
      </p:sp>
      <p:sp>
        <p:nvSpPr>
          <p:cNvPr id="37" name="Rounded Rectangle 9">
            <a:extLst>
              <a:ext uri="{FF2B5EF4-FFF2-40B4-BE49-F238E27FC236}">
                <a16:creationId xmlns:a16="http://schemas.microsoft.com/office/drawing/2014/main" id="{C01EE913-D159-F29D-0F65-1B6A7E4BD6CA}"/>
              </a:ext>
            </a:extLst>
          </p:cNvPr>
          <p:cNvSpPr/>
          <p:nvPr/>
        </p:nvSpPr>
        <p:spPr>
          <a:xfrm>
            <a:off x="10329313" y="517877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Hierarchical Clustering</a:t>
            </a:r>
          </a:p>
        </p:txBody>
      </p:sp>
      <p:sp>
        <p:nvSpPr>
          <p:cNvPr id="38" name="Rounded Rectangle 9">
            <a:extLst>
              <a:ext uri="{FF2B5EF4-FFF2-40B4-BE49-F238E27FC236}">
                <a16:creationId xmlns:a16="http://schemas.microsoft.com/office/drawing/2014/main" id="{E0C3EDE1-FF72-7F8E-3D2E-9CBDC5A86E49}"/>
              </a:ext>
            </a:extLst>
          </p:cNvPr>
          <p:cNvSpPr/>
          <p:nvPr/>
        </p:nvSpPr>
        <p:spPr>
          <a:xfrm>
            <a:off x="-4683055" y="163016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Linear Regression</a:t>
            </a:r>
          </a:p>
        </p:txBody>
      </p:sp>
      <p:sp>
        <p:nvSpPr>
          <p:cNvPr id="39" name="Rounded Rectangle 9">
            <a:extLst>
              <a:ext uri="{FF2B5EF4-FFF2-40B4-BE49-F238E27FC236}">
                <a16:creationId xmlns:a16="http://schemas.microsoft.com/office/drawing/2014/main" id="{17EFD28B-EA6B-65A8-FCCA-D147060DA884}"/>
              </a:ext>
            </a:extLst>
          </p:cNvPr>
          <p:cNvSpPr/>
          <p:nvPr/>
        </p:nvSpPr>
        <p:spPr>
          <a:xfrm>
            <a:off x="-4683055" y="240117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Logistic Regression</a:t>
            </a:r>
          </a:p>
        </p:txBody>
      </p:sp>
      <p:sp>
        <p:nvSpPr>
          <p:cNvPr id="40" name="Rounded Rectangle 9">
            <a:extLst>
              <a:ext uri="{FF2B5EF4-FFF2-40B4-BE49-F238E27FC236}">
                <a16:creationId xmlns:a16="http://schemas.microsoft.com/office/drawing/2014/main" id="{D82F3C8B-88B6-5267-8D2D-C68188C0B90C}"/>
              </a:ext>
            </a:extLst>
          </p:cNvPr>
          <p:cNvSpPr/>
          <p:nvPr/>
        </p:nvSpPr>
        <p:spPr>
          <a:xfrm>
            <a:off x="-4683055" y="307319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Decision Tree</a:t>
            </a:r>
          </a:p>
        </p:txBody>
      </p:sp>
      <p:sp>
        <p:nvSpPr>
          <p:cNvPr id="41" name="Rounded Rectangle 9">
            <a:extLst>
              <a:ext uri="{FF2B5EF4-FFF2-40B4-BE49-F238E27FC236}">
                <a16:creationId xmlns:a16="http://schemas.microsoft.com/office/drawing/2014/main" id="{420AF14D-2BD1-71E9-47D4-6D0EFEE39582}"/>
              </a:ext>
            </a:extLst>
          </p:cNvPr>
          <p:cNvSpPr/>
          <p:nvPr/>
        </p:nvSpPr>
        <p:spPr>
          <a:xfrm>
            <a:off x="-3084508" y="307319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Random Forest</a:t>
            </a:r>
          </a:p>
        </p:txBody>
      </p:sp>
      <p:sp>
        <p:nvSpPr>
          <p:cNvPr id="42" name="Rounded Rectangle 9">
            <a:extLst>
              <a:ext uri="{FF2B5EF4-FFF2-40B4-BE49-F238E27FC236}">
                <a16:creationId xmlns:a16="http://schemas.microsoft.com/office/drawing/2014/main" id="{C9C99CF9-C2A5-FD79-B002-0B9DF85DDCB3}"/>
              </a:ext>
            </a:extLst>
          </p:cNvPr>
          <p:cNvSpPr/>
          <p:nvPr/>
        </p:nvSpPr>
        <p:spPr>
          <a:xfrm>
            <a:off x="-3084508" y="240117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Gradient Boosting</a:t>
            </a:r>
          </a:p>
        </p:txBody>
      </p:sp>
      <p:sp>
        <p:nvSpPr>
          <p:cNvPr id="43" name="Rounded Rectangle 9">
            <a:extLst>
              <a:ext uri="{FF2B5EF4-FFF2-40B4-BE49-F238E27FC236}">
                <a16:creationId xmlns:a16="http://schemas.microsoft.com/office/drawing/2014/main" id="{A46ADFE2-47B6-495A-C9F8-D746CA3FC254}"/>
              </a:ext>
            </a:extLst>
          </p:cNvPr>
          <p:cNvSpPr/>
          <p:nvPr/>
        </p:nvSpPr>
        <p:spPr>
          <a:xfrm>
            <a:off x="-3084508" y="163016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alpha val="15000"/>
                  </a:schemeClr>
                </a:solidFill>
              </a:rPr>
              <a:t>XGBoost</a:t>
            </a:r>
            <a:endParaRPr lang="en-US" sz="1600" b="1" dirty="0">
              <a:solidFill>
                <a:schemeClr val="bg1">
                  <a:alpha val="15000"/>
                </a:schemeClr>
              </a:solidFill>
            </a:endParaRPr>
          </a:p>
        </p:txBody>
      </p:sp>
      <p:sp>
        <p:nvSpPr>
          <p:cNvPr id="44" name="Rounded Rectangle 9">
            <a:extLst>
              <a:ext uri="{FF2B5EF4-FFF2-40B4-BE49-F238E27FC236}">
                <a16:creationId xmlns:a16="http://schemas.microsoft.com/office/drawing/2014/main" id="{7C2C1330-5679-3535-D8AD-102CAD7FA293}"/>
              </a:ext>
            </a:extLst>
          </p:cNvPr>
          <p:cNvSpPr/>
          <p:nvPr/>
        </p:nvSpPr>
        <p:spPr>
          <a:xfrm>
            <a:off x="-1485961" y="163016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alpha val="15000"/>
                  </a:schemeClr>
                </a:solidFill>
              </a:rPr>
              <a:t>LightGBM</a:t>
            </a:r>
            <a:endParaRPr lang="en-US" sz="1600" b="1" dirty="0">
              <a:solidFill>
                <a:schemeClr val="bg1">
                  <a:alpha val="15000"/>
                </a:schemeClr>
              </a:solidFill>
            </a:endParaRPr>
          </a:p>
        </p:txBody>
      </p:sp>
      <p:sp>
        <p:nvSpPr>
          <p:cNvPr id="45" name="Rounded Rectangle 9">
            <a:extLst>
              <a:ext uri="{FF2B5EF4-FFF2-40B4-BE49-F238E27FC236}">
                <a16:creationId xmlns:a16="http://schemas.microsoft.com/office/drawing/2014/main" id="{39BC8306-C7FC-DEDB-EE5C-615BF165F2A2}"/>
              </a:ext>
            </a:extLst>
          </p:cNvPr>
          <p:cNvSpPr/>
          <p:nvPr/>
        </p:nvSpPr>
        <p:spPr>
          <a:xfrm>
            <a:off x="-1485961" y="240117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alpha val="15000"/>
                  </a:schemeClr>
                </a:solidFill>
              </a:rPr>
              <a:t>CatBoost</a:t>
            </a:r>
            <a:endParaRPr lang="en-US" sz="1600" b="1" dirty="0">
              <a:solidFill>
                <a:schemeClr val="bg1">
                  <a:alpha val="15000"/>
                </a:schemeClr>
              </a:solidFill>
            </a:endParaRPr>
          </a:p>
        </p:txBody>
      </p:sp>
      <p:sp>
        <p:nvSpPr>
          <p:cNvPr id="46" name="Rounded Rectangle 9">
            <a:extLst>
              <a:ext uri="{FF2B5EF4-FFF2-40B4-BE49-F238E27FC236}">
                <a16:creationId xmlns:a16="http://schemas.microsoft.com/office/drawing/2014/main" id="{E41A4689-852B-635F-4D3D-F0E06C4CF62C}"/>
              </a:ext>
            </a:extLst>
          </p:cNvPr>
          <p:cNvSpPr/>
          <p:nvPr/>
        </p:nvSpPr>
        <p:spPr>
          <a:xfrm>
            <a:off x="-1485961" y="307319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alpha val="15000"/>
                  </a:schemeClr>
                </a:solidFill>
              </a:rPr>
              <a:t>Support Vector</a:t>
            </a:r>
          </a:p>
        </p:txBody>
      </p:sp>
    </p:spTree>
    <p:extLst>
      <p:ext uri="{BB962C8B-B14F-4D97-AF65-F5344CB8AC3E}">
        <p14:creationId xmlns:p14="http://schemas.microsoft.com/office/powerpoint/2010/main" val="26345215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D931FB-4DA8-DED5-22F8-A1C484C71D80}"/>
              </a:ext>
            </a:extLst>
          </p:cNvPr>
          <p:cNvPicPr>
            <a:picLocks noChangeAspect="1"/>
          </p:cNvPicPr>
          <p:nvPr/>
        </p:nvPicPr>
        <p:blipFill rotWithShape="1">
          <a:blip r:embed="rId3"/>
          <a:srcRect l="580" t="1" r="325" b="21311"/>
          <a:stretch/>
        </p:blipFill>
        <p:spPr>
          <a:xfrm>
            <a:off x="0" y="1"/>
            <a:ext cx="12192000" cy="6857999"/>
          </a:xfrm>
          <a:prstGeom prst="rect">
            <a:avLst/>
          </a:prstGeom>
        </p:spPr>
      </p:pic>
      <p:sp>
        <p:nvSpPr>
          <p:cNvPr id="2" name="Title 1">
            <a:extLst>
              <a:ext uri="{FF2B5EF4-FFF2-40B4-BE49-F238E27FC236}">
                <a16:creationId xmlns:a16="http://schemas.microsoft.com/office/drawing/2014/main" id="{5B08EC4A-A73B-CA57-C3B7-C966A724107E}"/>
              </a:ext>
            </a:extLst>
          </p:cNvPr>
          <p:cNvSpPr>
            <a:spLocks noGrp="1"/>
          </p:cNvSpPr>
          <p:nvPr>
            <p:ph type="title"/>
          </p:nvPr>
        </p:nvSpPr>
        <p:spPr/>
        <p:txBody>
          <a:bodyPr/>
          <a:lstStyle/>
          <a:p>
            <a:r>
              <a:rPr lang="en-US" dirty="0">
                <a:solidFill>
                  <a:schemeClr val="bg1"/>
                </a:solidFill>
                <a:latin typeface="Arial"/>
                <a:cs typeface="Arial"/>
              </a:rPr>
              <a:t>There is a vast sea of ML models that can potentially be chosen </a:t>
            </a:r>
            <a:endParaRPr lang="en-US" dirty="0">
              <a:solidFill>
                <a:schemeClr val="bg1"/>
              </a:solidFill>
            </a:endParaRPr>
          </a:p>
        </p:txBody>
      </p:sp>
      <p:sp>
        <p:nvSpPr>
          <p:cNvPr id="42" name="Content Placeholder 41">
            <a:extLst>
              <a:ext uri="{FF2B5EF4-FFF2-40B4-BE49-F238E27FC236}">
                <a16:creationId xmlns:a16="http://schemas.microsoft.com/office/drawing/2014/main" id="{2DE0F13C-6334-F8A8-5267-3DED3E031FDD}"/>
              </a:ext>
            </a:extLst>
          </p:cNvPr>
          <p:cNvSpPr>
            <a:spLocks noGrp="1"/>
          </p:cNvSpPr>
          <p:nvPr>
            <p:ph sz="quarter" idx="13"/>
          </p:nvPr>
        </p:nvSpPr>
        <p:spPr/>
        <p:txBody>
          <a:bodyPr/>
          <a:lstStyle/>
          <a:p>
            <a:endParaRPr lang="en-US"/>
          </a:p>
        </p:txBody>
      </p:sp>
      <p:sp>
        <p:nvSpPr>
          <p:cNvPr id="5" name="Rounded Rectangle 9">
            <a:extLst>
              <a:ext uri="{FF2B5EF4-FFF2-40B4-BE49-F238E27FC236}">
                <a16:creationId xmlns:a16="http://schemas.microsoft.com/office/drawing/2014/main" id="{525BAC75-8C61-7E6E-D066-4EB53827B626}"/>
              </a:ext>
            </a:extLst>
          </p:cNvPr>
          <p:cNvSpPr/>
          <p:nvPr/>
        </p:nvSpPr>
        <p:spPr>
          <a:xfrm>
            <a:off x="738031"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Logistic Regression</a:t>
            </a:r>
          </a:p>
        </p:txBody>
      </p:sp>
      <p:sp>
        <p:nvSpPr>
          <p:cNvPr id="6" name="Rounded Rectangle 9">
            <a:extLst>
              <a:ext uri="{FF2B5EF4-FFF2-40B4-BE49-F238E27FC236}">
                <a16:creationId xmlns:a16="http://schemas.microsoft.com/office/drawing/2014/main" id="{2B692D08-1AB4-98FD-15A2-EF30DF08F97B}"/>
              </a:ext>
            </a:extLst>
          </p:cNvPr>
          <p:cNvSpPr/>
          <p:nvPr/>
        </p:nvSpPr>
        <p:spPr>
          <a:xfrm>
            <a:off x="738031"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Decision Tree</a:t>
            </a:r>
            <a:endParaRPr lang="en-US" b="1" dirty="0">
              <a:solidFill>
                <a:schemeClr val="bg1"/>
              </a:solidFill>
            </a:endParaRPr>
          </a:p>
        </p:txBody>
      </p:sp>
      <p:sp>
        <p:nvSpPr>
          <p:cNvPr id="7" name="Rounded Rectangle 9">
            <a:extLst>
              <a:ext uri="{FF2B5EF4-FFF2-40B4-BE49-F238E27FC236}">
                <a16:creationId xmlns:a16="http://schemas.microsoft.com/office/drawing/2014/main" id="{E2A419F0-C2A7-DDE6-1008-36513D610AAB}"/>
              </a:ext>
            </a:extLst>
          </p:cNvPr>
          <p:cNvSpPr/>
          <p:nvPr/>
        </p:nvSpPr>
        <p:spPr>
          <a:xfrm>
            <a:off x="2336578"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Random Forest</a:t>
            </a:r>
            <a:endParaRPr lang="en-US" b="1" dirty="0">
              <a:solidFill>
                <a:schemeClr val="bg1"/>
              </a:solidFill>
            </a:endParaRPr>
          </a:p>
        </p:txBody>
      </p:sp>
      <p:sp>
        <p:nvSpPr>
          <p:cNvPr id="9" name="Rounded Rectangle 9">
            <a:extLst>
              <a:ext uri="{FF2B5EF4-FFF2-40B4-BE49-F238E27FC236}">
                <a16:creationId xmlns:a16="http://schemas.microsoft.com/office/drawing/2014/main" id="{530D7501-8CF8-DE0E-A511-81E983143ADF}"/>
              </a:ext>
            </a:extLst>
          </p:cNvPr>
          <p:cNvSpPr/>
          <p:nvPr/>
        </p:nvSpPr>
        <p:spPr>
          <a:xfrm>
            <a:off x="2336578"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XGBoost</a:t>
            </a:r>
            <a:endParaRPr lang="en-US" b="1" dirty="0">
              <a:solidFill>
                <a:schemeClr val="bg1"/>
              </a:solidFill>
            </a:endParaRPr>
          </a:p>
        </p:txBody>
      </p:sp>
      <p:sp>
        <p:nvSpPr>
          <p:cNvPr id="13" name="Rounded Rectangle 9">
            <a:extLst>
              <a:ext uri="{FF2B5EF4-FFF2-40B4-BE49-F238E27FC236}">
                <a16:creationId xmlns:a16="http://schemas.microsoft.com/office/drawing/2014/main" id="{69603F95-1511-3CBF-1F5C-2AF3A0978B2A}"/>
              </a:ext>
            </a:extLst>
          </p:cNvPr>
          <p:cNvSpPr/>
          <p:nvPr/>
        </p:nvSpPr>
        <p:spPr>
          <a:xfrm>
            <a:off x="3935125"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Support Vector</a:t>
            </a:r>
          </a:p>
        </p:txBody>
      </p:sp>
      <p:sp>
        <p:nvSpPr>
          <p:cNvPr id="25" name="Rounded Rectangle 9">
            <a:extLst>
              <a:ext uri="{FF2B5EF4-FFF2-40B4-BE49-F238E27FC236}">
                <a16:creationId xmlns:a16="http://schemas.microsoft.com/office/drawing/2014/main" id="{6C66CBF9-2D2C-0442-9325-4EC4E6171423}"/>
              </a:ext>
            </a:extLst>
          </p:cNvPr>
          <p:cNvSpPr/>
          <p:nvPr/>
        </p:nvSpPr>
        <p:spPr>
          <a:xfrm>
            <a:off x="738031"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Linear Regression</a:t>
            </a:r>
          </a:p>
        </p:txBody>
      </p:sp>
      <p:sp>
        <p:nvSpPr>
          <p:cNvPr id="26" name="Rounded Rectangle 9">
            <a:extLst>
              <a:ext uri="{FF2B5EF4-FFF2-40B4-BE49-F238E27FC236}">
                <a16:creationId xmlns:a16="http://schemas.microsoft.com/office/drawing/2014/main" id="{17A46665-014E-8D06-91FD-1311A5484DFF}"/>
              </a:ext>
            </a:extLst>
          </p:cNvPr>
          <p:cNvSpPr/>
          <p:nvPr/>
        </p:nvSpPr>
        <p:spPr>
          <a:xfrm>
            <a:off x="2336578"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Gradient Boosting</a:t>
            </a:r>
          </a:p>
        </p:txBody>
      </p:sp>
      <p:sp>
        <p:nvSpPr>
          <p:cNvPr id="27" name="Rounded Rectangle 26">
            <a:extLst>
              <a:ext uri="{FF2B5EF4-FFF2-40B4-BE49-F238E27FC236}">
                <a16:creationId xmlns:a16="http://schemas.microsoft.com/office/drawing/2014/main" id="{24D14FFA-8EC3-D8F1-19CA-0A85EA73C116}"/>
              </a:ext>
            </a:extLst>
          </p:cNvPr>
          <p:cNvSpPr/>
          <p:nvPr/>
        </p:nvSpPr>
        <p:spPr>
          <a:xfrm>
            <a:off x="3935125"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LightGBM</a:t>
            </a:r>
            <a:endParaRPr lang="en-US" sz="1600" b="1" dirty="0">
              <a:solidFill>
                <a:schemeClr val="bg1"/>
              </a:solidFill>
            </a:endParaRPr>
          </a:p>
        </p:txBody>
      </p:sp>
      <p:sp>
        <p:nvSpPr>
          <p:cNvPr id="28" name="Rounded Rectangle 9">
            <a:extLst>
              <a:ext uri="{FF2B5EF4-FFF2-40B4-BE49-F238E27FC236}">
                <a16:creationId xmlns:a16="http://schemas.microsoft.com/office/drawing/2014/main" id="{7DB7C85B-804E-296F-2721-EEC96DFC2EB5}"/>
              </a:ext>
            </a:extLst>
          </p:cNvPr>
          <p:cNvSpPr/>
          <p:nvPr/>
        </p:nvSpPr>
        <p:spPr>
          <a:xfrm>
            <a:off x="3935125"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CatBoost</a:t>
            </a:r>
            <a:endParaRPr lang="en-US" sz="1600" b="1" dirty="0">
              <a:solidFill>
                <a:schemeClr val="bg1"/>
              </a:solidFill>
            </a:endParaRPr>
          </a:p>
        </p:txBody>
      </p:sp>
      <p:sp>
        <p:nvSpPr>
          <p:cNvPr id="29" name="Rounded Rectangle 9">
            <a:extLst>
              <a:ext uri="{FF2B5EF4-FFF2-40B4-BE49-F238E27FC236}">
                <a16:creationId xmlns:a16="http://schemas.microsoft.com/office/drawing/2014/main" id="{8E26D412-9739-7686-5A44-DE1B26C42BEF}"/>
              </a:ext>
            </a:extLst>
          </p:cNvPr>
          <p:cNvSpPr/>
          <p:nvPr/>
        </p:nvSpPr>
        <p:spPr>
          <a:xfrm>
            <a:off x="5533672"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Naive Bayes</a:t>
            </a:r>
          </a:p>
        </p:txBody>
      </p:sp>
      <p:sp>
        <p:nvSpPr>
          <p:cNvPr id="30" name="Rounded Rectangle 9">
            <a:extLst>
              <a:ext uri="{FF2B5EF4-FFF2-40B4-BE49-F238E27FC236}">
                <a16:creationId xmlns:a16="http://schemas.microsoft.com/office/drawing/2014/main" id="{78B6292C-B676-662A-2BE1-BB3ABF6D7BB9}"/>
              </a:ext>
            </a:extLst>
          </p:cNvPr>
          <p:cNvSpPr/>
          <p:nvPr/>
        </p:nvSpPr>
        <p:spPr>
          <a:xfrm>
            <a:off x="5533672"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K-Nearest Neighbors</a:t>
            </a:r>
          </a:p>
        </p:txBody>
      </p:sp>
      <p:sp>
        <p:nvSpPr>
          <p:cNvPr id="31" name="Rounded Rectangle 9">
            <a:extLst>
              <a:ext uri="{FF2B5EF4-FFF2-40B4-BE49-F238E27FC236}">
                <a16:creationId xmlns:a16="http://schemas.microsoft.com/office/drawing/2014/main" id="{754BA2C0-1447-BB6F-C809-980701CB5CF5}"/>
              </a:ext>
            </a:extLst>
          </p:cNvPr>
          <p:cNvSpPr/>
          <p:nvPr/>
        </p:nvSpPr>
        <p:spPr>
          <a:xfrm>
            <a:off x="5533672"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Artificial NN</a:t>
            </a:r>
          </a:p>
        </p:txBody>
      </p:sp>
      <p:sp>
        <p:nvSpPr>
          <p:cNvPr id="32" name="Rounded Rectangle 9">
            <a:extLst>
              <a:ext uri="{FF2B5EF4-FFF2-40B4-BE49-F238E27FC236}">
                <a16:creationId xmlns:a16="http://schemas.microsoft.com/office/drawing/2014/main" id="{22801E77-22FA-0550-FF42-93CB794251E1}"/>
              </a:ext>
            </a:extLst>
          </p:cNvPr>
          <p:cNvSpPr/>
          <p:nvPr/>
        </p:nvSpPr>
        <p:spPr>
          <a:xfrm>
            <a:off x="7132219"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Convolutional NN</a:t>
            </a:r>
          </a:p>
        </p:txBody>
      </p:sp>
      <p:sp>
        <p:nvSpPr>
          <p:cNvPr id="33" name="Rounded Rectangle 9">
            <a:extLst>
              <a:ext uri="{FF2B5EF4-FFF2-40B4-BE49-F238E27FC236}">
                <a16:creationId xmlns:a16="http://schemas.microsoft.com/office/drawing/2014/main" id="{500DA39B-5012-A863-3D69-BEFC7CBB774E}"/>
              </a:ext>
            </a:extLst>
          </p:cNvPr>
          <p:cNvSpPr/>
          <p:nvPr/>
        </p:nvSpPr>
        <p:spPr>
          <a:xfrm>
            <a:off x="7132219"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Recurrent NN</a:t>
            </a:r>
          </a:p>
        </p:txBody>
      </p:sp>
      <p:sp>
        <p:nvSpPr>
          <p:cNvPr id="35" name="Rounded Rectangle 9">
            <a:extLst>
              <a:ext uri="{FF2B5EF4-FFF2-40B4-BE49-F238E27FC236}">
                <a16:creationId xmlns:a16="http://schemas.microsoft.com/office/drawing/2014/main" id="{E154734C-BDEF-749A-B7C3-BDD819DB89CE}"/>
              </a:ext>
            </a:extLst>
          </p:cNvPr>
          <p:cNvSpPr/>
          <p:nvPr/>
        </p:nvSpPr>
        <p:spPr>
          <a:xfrm>
            <a:off x="7132219"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Auto</a:t>
            </a:r>
          </a:p>
          <a:p>
            <a:pPr algn="ctr"/>
            <a:r>
              <a:rPr lang="en-US" sz="1600" b="1" dirty="0">
                <a:solidFill>
                  <a:schemeClr val="bg1"/>
                </a:solidFill>
              </a:rPr>
              <a:t>Encoder</a:t>
            </a:r>
          </a:p>
        </p:txBody>
      </p:sp>
      <p:sp>
        <p:nvSpPr>
          <p:cNvPr id="36" name="Rounded Rectangle 9">
            <a:extLst>
              <a:ext uri="{FF2B5EF4-FFF2-40B4-BE49-F238E27FC236}">
                <a16:creationId xmlns:a16="http://schemas.microsoft.com/office/drawing/2014/main" id="{CF4C264D-7DFF-8D68-1169-70242F7963BB}"/>
              </a:ext>
            </a:extLst>
          </p:cNvPr>
          <p:cNvSpPr/>
          <p:nvPr/>
        </p:nvSpPr>
        <p:spPr>
          <a:xfrm>
            <a:off x="8730766"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Principal CA</a:t>
            </a:r>
          </a:p>
        </p:txBody>
      </p:sp>
      <p:sp>
        <p:nvSpPr>
          <p:cNvPr id="37" name="Rounded Rectangle 9">
            <a:extLst>
              <a:ext uri="{FF2B5EF4-FFF2-40B4-BE49-F238E27FC236}">
                <a16:creationId xmlns:a16="http://schemas.microsoft.com/office/drawing/2014/main" id="{D59C84D3-EE6E-771D-F37D-BD78392A5749}"/>
              </a:ext>
            </a:extLst>
          </p:cNvPr>
          <p:cNvSpPr/>
          <p:nvPr/>
        </p:nvSpPr>
        <p:spPr>
          <a:xfrm>
            <a:off x="8730766"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Factorization Machine</a:t>
            </a:r>
          </a:p>
        </p:txBody>
      </p:sp>
      <p:sp>
        <p:nvSpPr>
          <p:cNvPr id="38" name="Rounded Rectangle 9">
            <a:extLst>
              <a:ext uri="{FF2B5EF4-FFF2-40B4-BE49-F238E27FC236}">
                <a16:creationId xmlns:a16="http://schemas.microsoft.com/office/drawing/2014/main" id="{DEA7C735-9B89-9186-08B9-507D04C3620B}"/>
              </a:ext>
            </a:extLst>
          </p:cNvPr>
          <p:cNvSpPr/>
          <p:nvPr/>
        </p:nvSpPr>
        <p:spPr>
          <a:xfrm>
            <a:off x="8730766"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Adaboost</a:t>
            </a:r>
            <a:endParaRPr lang="en-US" sz="1600" b="1" dirty="0">
              <a:solidFill>
                <a:schemeClr val="bg1"/>
              </a:solidFill>
            </a:endParaRPr>
          </a:p>
        </p:txBody>
      </p:sp>
      <p:sp>
        <p:nvSpPr>
          <p:cNvPr id="39" name="Rounded Rectangle 9">
            <a:extLst>
              <a:ext uri="{FF2B5EF4-FFF2-40B4-BE49-F238E27FC236}">
                <a16:creationId xmlns:a16="http://schemas.microsoft.com/office/drawing/2014/main" id="{42DB4031-2207-AF15-1155-AD56FB036A3F}"/>
              </a:ext>
            </a:extLst>
          </p:cNvPr>
          <p:cNvSpPr/>
          <p:nvPr/>
        </p:nvSpPr>
        <p:spPr>
          <a:xfrm>
            <a:off x="10329313"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Gaussian MM</a:t>
            </a:r>
          </a:p>
        </p:txBody>
      </p:sp>
      <p:sp>
        <p:nvSpPr>
          <p:cNvPr id="40" name="Rounded Rectangle 9">
            <a:extLst>
              <a:ext uri="{FF2B5EF4-FFF2-40B4-BE49-F238E27FC236}">
                <a16:creationId xmlns:a16="http://schemas.microsoft.com/office/drawing/2014/main" id="{8EE8CC4D-2CAA-56FD-8BFA-45D1D315F9A5}"/>
              </a:ext>
            </a:extLst>
          </p:cNvPr>
          <p:cNvSpPr/>
          <p:nvPr/>
        </p:nvSpPr>
        <p:spPr>
          <a:xfrm>
            <a:off x="10329313"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Hidden Markov </a:t>
            </a:r>
          </a:p>
        </p:txBody>
      </p:sp>
      <p:sp>
        <p:nvSpPr>
          <p:cNvPr id="41" name="Rounded Rectangle 9">
            <a:extLst>
              <a:ext uri="{FF2B5EF4-FFF2-40B4-BE49-F238E27FC236}">
                <a16:creationId xmlns:a16="http://schemas.microsoft.com/office/drawing/2014/main" id="{FAB3F9E5-BAC2-6C6D-0420-8D57B27EE823}"/>
              </a:ext>
            </a:extLst>
          </p:cNvPr>
          <p:cNvSpPr/>
          <p:nvPr/>
        </p:nvSpPr>
        <p:spPr>
          <a:xfrm>
            <a:off x="10329313"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Hierarchical Clustering</a:t>
            </a:r>
          </a:p>
        </p:txBody>
      </p:sp>
    </p:spTree>
    <p:extLst>
      <p:ext uri="{BB962C8B-B14F-4D97-AF65-F5344CB8AC3E}">
        <p14:creationId xmlns:p14="http://schemas.microsoft.com/office/powerpoint/2010/main" val="16928703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D931FB-4DA8-DED5-22F8-A1C484C71D80}"/>
              </a:ext>
            </a:extLst>
          </p:cNvPr>
          <p:cNvPicPr>
            <a:picLocks noChangeAspect="1"/>
          </p:cNvPicPr>
          <p:nvPr/>
        </p:nvPicPr>
        <p:blipFill rotWithShape="1">
          <a:blip r:embed="rId3"/>
          <a:srcRect l="580" t="1" r="325" b="21311"/>
          <a:stretch/>
        </p:blipFill>
        <p:spPr>
          <a:xfrm>
            <a:off x="0" y="1"/>
            <a:ext cx="12192000" cy="6857999"/>
          </a:xfrm>
          <a:prstGeom prst="rect">
            <a:avLst/>
          </a:prstGeom>
        </p:spPr>
      </p:pic>
      <p:sp>
        <p:nvSpPr>
          <p:cNvPr id="2" name="Title 1">
            <a:extLst>
              <a:ext uri="{FF2B5EF4-FFF2-40B4-BE49-F238E27FC236}">
                <a16:creationId xmlns:a16="http://schemas.microsoft.com/office/drawing/2014/main" id="{5B08EC4A-A73B-CA57-C3B7-C966A724107E}"/>
              </a:ext>
            </a:extLst>
          </p:cNvPr>
          <p:cNvSpPr>
            <a:spLocks noGrp="1"/>
          </p:cNvSpPr>
          <p:nvPr>
            <p:ph type="title"/>
          </p:nvPr>
        </p:nvSpPr>
        <p:spPr/>
        <p:txBody>
          <a:bodyPr/>
          <a:lstStyle/>
          <a:p>
            <a:r>
              <a:rPr lang="en-US" dirty="0">
                <a:solidFill>
                  <a:schemeClr val="bg1"/>
                </a:solidFill>
                <a:latin typeface="Arial"/>
                <a:cs typeface="Arial"/>
              </a:rPr>
              <a:t>There is a vast sea of ML models that can potentially be chosen </a:t>
            </a:r>
            <a:endParaRPr lang="en-US" dirty="0">
              <a:solidFill>
                <a:schemeClr val="bg1"/>
              </a:solidFill>
            </a:endParaRPr>
          </a:p>
        </p:txBody>
      </p:sp>
      <p:sp>
        <p:nvSpPr>
          <p:cNvPr id="47" name="Content Placeholder 46">
            <a:extLst>
              <a:ext uri="{FF2B5EF4-FFF2-40B4-BE49-F238E27FC236}">
                <a16:creationId xmlns:a16="http://schemas.microsoft.com/office/drawing/2014/main" id="{04FC7F21-BB28-635E-E7B2-E908868FB50E}"/>
              </a:ext>
            </a:extLst>
          </p:cNvPr>
          <p:cNvSpPr>
            <a:spLocks noGrp="1"/>
          </p:cNvSpPr>
          <p:nvPr>
            <p:ph sz="quarter" idx="13"/>
          </p:nvPr>
        </p:nvSpPr>
        <p:spPr/>
        <p:txBody>
          <a:bodyPr/>
          <a:lstStyle/>
          <a:p>
            <a:endParaRPr lang="en-US"/>
          </a:p>
        </p:txBody>
      </p:sp>
      <p:sp>
        <p:nvSpPr>
          <p:cNvPr id="4" name="Rounded Rectangle 9">
            <a:extLst>
              <a:ext uri="{FF2B5EF4-FFF2-40B4-BE49-F238E27FC236}">
                <a16:creationId xmlns:a16="http://schemas.microsoft.com/office/drawing/2014/main" id="{280E91F6-E7BA-797D-CED6-A6747B569C03}"/>
              </a:ext>
            </a:extLst>
          </p:cNvPr>
          <p:cNvSpPr/>
          <p:nvPr/>
        </p:nvSpPr>
        <p:spPr>
          <a:xfrm>
            <a:off x="738031"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Linear Regression</a:t>
            </a:r>
          </a:p>
        </p:txBody>
      </p:sp>
      <p:sp>
        <p:nvSpPr>
          <p:cNvPr id="5" name="Rounded Rectangle 9">
            <a:extLst>
              <a:ext uri="{FF2B5EF4-FFF2-40B4-BE49-F238E27FC236}">
                <a16:creationId xmlns:a16="http://schemas.microsoft.com/office/drawing/2014/main" id="{525BAC75-8C61-7E6E-D066-4EB53827B626}"/>
              </a:ext>
            </a:extLst>
          </p:cNvPr>
          <p:cNvSpPr/>
          <p:nvPr/>
        </p:nvSpPr>
        <p:spPr>
          <a:xfrm>
            <a:off x="738031"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Logistic Regression</a:t>
            </a:r>
          </a:p>
        </p:txBody>
      </p:sp>
      <p:sp>
        <p:nvSpPr>
          <p:cNvPr id="6" name="Rounded Rectangle 9">
            <a:extLst>
              <a:ext uri="{FF2B5EF4-FFF2-40B4-BE49-F238E27FC236}">
                <a16:creationId xmlns:a16="http://schemas.microsoft.com/office/drawing/2014/main" id="{2B692D08-1AB4-98FD-15A2-EF30DF08F97B}"/>
              </a:ext>
            </a:extLst>
          </p:cNvPr>
          <p:cNvSpPr/>
          <p:nvPr/>
        </p:nvSpPr>
        <p:spPr>
          <a:xfrm>
            <a:off x="738031"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alpha val="15000"/>
                  </a:schemeClr>
                </a:solidFill>
              </a:rPr>
              <a:t>Decision Tree</a:t>
            </a:r>
            <a:endParaRPr lang="en-US" sz="1000" b="1" dirty="0">
              <a:solidFill>
                <a:schemeClr val="bg1">
                  <a:alpha val="15000"/>
                </a:schemeClr>
              </a:solidFill>
            </a:endParaRPr>
          </a:p>
        </p:txBody>
      </p:sp>
      <p:sp>
        <p:nvSpPr>
          <p:cNvPr id="7" name="Rounded Rectangle 9">
            <a:extLst>
              <a:ext uri="{FF2B5EF4-FFF2-40B4-BE49-F238E27FC236}">
                <a16:creationId xmlns:a16="http://schemas.microsoft.com/office/drawing/2014/main" id="{E2A419F0-C2A7-DDE6-1008-36513D610AAB}"/>
              </a:ext>
            </a:extLst>
          </p:cNvPr>
          <p:cNvSpPr/>
          <p:nvPr/>
        </p:nvSpPr>
        <p:spPr>
          <a:xfrm>
            <a:off x="2336578"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Random Forest</a:t>
            </a:r>
            <a:endParaRPr lang="en-US" b="1" dirty="0">
              <a:solidFill>
                <a:schemeClr val="bg1"/>
              </a:solidFill>
            </a:endParaRPr>
          </a:p>
        </p:txBody>
      </p:sp>
      <p:sp>
        <p:nvSpPr>
          <p:cNvPr id="8" name="Rounded Rectangle 9">
            <a:extLst>
              <a:ext uri="{FF2B5EF4-FFF2-40B4-BE49-F238E27FC236}">
                <a16:creationId xmlns:a16="http://schemas.microsoft.com/office/drawing/2014/main" id="{030CDDA9-AF00-777F-F067-CEF9F43927E3}"/>
              </a:ext>
            </a:extLst>
          </p:cNvPr>
          <p:cNvSpPr/>
          <p:nvPr/>
        </p:nvSpPr>
        <p:spPr>
          <a:xfrm>
            <a:off x="2336578"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Gradient Boosting</a:t>
            </a:r>
          </a:p>
        </p:txBody>
      </p:sp>
      <p:sp>
        <p:nvSpPr>
          <p:cNvPr id="9" name="Rounded Rectangle 9">
            <a:extLst>
              <a:ext uri="{FF2B5EF4-FFF2-40B4-BE49-F238E27FC236}">
                <a16:creationId xmlns:a16="http://schemas.microsoft.com/office/drawing/2014/main" id="{530D7501-8CF8-DE0E-A511-81E983143ADF}"/>
              </a:ext>
            </a:extLst>
          </p:cNvPr>
          <p:cNvSpPr/>
          <p:nvPr/>
        </p:nvSpPr>
        <p:spPr>
          <a:xfrm>
            <a:off x="2336578"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XGBoost</a:t>
            </a:r>
            <a:endParaRPr lang="en-US" b="1" dirty="0">
              <a:solidFill>
                <a:schemeClr val="bg1"/>
              </a:solidFill>
            </a:endParaRPr>
          </a:p>
        </p:txBody>
      </p:sp>
      <p:sp>
        <p:nvSpPr>
          <p:cNvPr id="10" name="Rounded Rectangle 9">
            <a:extLst>
              <a:ext uri="{FF2B5EF4-FFF2-40B4-BE49-F238E27FC236}">
                <a16:creationId xmlns:a16="http://schemas.microsoft.com/office/drawing/2014/main" id="{01E87DA6-E543-A7A0-DDEB-190D886AE20B}"/>
              </a:ext>
            </a:extLst>
          </p:cNvPr>
          <p:cNvSpPr/>
          <p:nvPr/>
        </p:nvSpPr>
        <p:spPr>
          <a:xfrm>
            <a:off x="3935125"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bg1">
                    <a:alpha val="15000"/>
                  </a:schemeClr>
                </a:solidFill>
              </a:rPr>
              <a:t>LightGBM</a:t>
            </a:r>
            <a:endParaRPr lang="en-US" sz="1000" b="1" dirty="0">
              <a:solidFill>
                <a:schemeClr val="bg1">
                  <a:alpha val="15000"/>
                </a:schemeClr>
              </a:solidFill>
            </a:endParaRPr>
          </a:p>
        </p:txBody>
      </p:sp>
      <p:sp>
        <p:nvSpPr>
          <p:cNvPr id="11" name="Rounded Rectangle 9">
            <a:extLst>
              <a:ext uri="{FF2B5EF4-FFF2-40B4-BE49-F238E27FC236}">
                <a16:creationId xmlns:a16="http://schemas.microsoft.com/office/drawing/2014/main" id="{73EF84E5-5F73-8BD7-82B3-1A63AFAB941D}"/>
              </a:ext>
            </a:extLst>
          </p:cNvPr>
          <p:cNvSpPr/>
          <p:nvPr/>
        </p:nvSpPr>
        <p:spPr>
          <a:xfrm>
            <a:off x="3935125"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bg1">
                    <a:alpha val="15000"/>
                  </a:schemeClr>
                </a:solidFill>
              </a:rPr>
              <a:t>CatBoost</a:t>
            </a:r>
            <a:endParaRPr lang="en-US" sz="1000" b="1" dirty="0">
              <a:solidFill>
                <a:schemeClr val="bg1">
                  <a:alpha val="15000"/>
                </a:schemeClr>
              </a:solidFill>
            </a:endParaRPr>
          </a:p>
        </p:txBody>
      </p:sp>
      <p:sp>
        <p:nvSpPr>
          <p:cNvPr id="13" name="Rounded Rectangle 9">
            <a:extLst>
              <a:ext uri="{FF2B5EF4-FFF2-40B4-BE49-F238E27FC236}">
                <a16:creationId xmlns:a16="http://schemas.microsoft.com/office/drawing/2014/main" id="{69603F95-1511-3CBF-1F5C-2AF3A0978B2A}"/>
              </a:ext>
            </a:extLst>
          </p:cNvPr>
          <p:cNvSpPr/>
          <p:nvPr/>
        </p:nvSpPr>
        <p:spPr>
          <a:xfrm>
            <a:off x="3935125"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Support Vector</a:t>
            </a:r>
          </a:p>
        </p:txBody>
      </p:sp>
      <p:sp>
        <p:nvSpPr>
          <p:cNvPr id="14" name="Rounded Rectangle 9">
            <a:extLst>
              <a:ext uri="{FF2B5EF4-FFF2-40B4-BE49-F238E27FC236}">
                <a16:creationId xmlns:a16="http://schemas.microsoft.com/office/drawing/2014/main" id="{4E57DDC7-9EA2-4EE8-6A72-4D4CC47516BD}"/>
              </a:ext>
            </a:extLst>
          </p:cNvPr>
          <p:cNvSpPr/>
          <p:nvPr/>
        </p:nvSpPr>
        <p:spPr>
          <a:xfrm>
            <a:off x="5533672"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Naive Bayes</a:t>
            </a:r>
          </a:p>
        </p:txBody>
      </p:sp>
      <p:sp>
        <p:nvSpPr>
          <p:cNvPr id="15" name="Rounded Rectangle 9">
            <a:extLst>
              <a:ext uri="{FF2B5EF4-FFF2-40B4-BE49-F238E27FC236}">
                <a16:creationId xmlns:a16="http://schemas.microsoft.com/office/drawing/2014/main" id="{BD0599A0-DA7B-3F53-87FD-CA8BF8D8DCDE}"/>
              </a:ext>
            </a:extLst>
          </p:cNvPr>
          <p:cNvSpPr/>
          <p:nvPr/>
        </p:nvSpPr>
        <p:spPr>
          <a:xfrm>
            <a:off x="5533672"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K-Nearest Neighbors</a:t>
            </a:r>
          </a:p>
        </p:txBody>
      </p:sp>
      <p:sp>
        <p:nvSpPr>
          <p:cNvPr id="16" name="Rounded Rectangle 9">
            <a:extLst>
              <a:ext uri="{FF2B5EF4-FFF2-40B4-BE49-F238E27FC236}">
                <a16:creationId xmlns:a16="http://schemas.microsoft.com/office/drawing/2014/main" id="{45DD7C42-1ADB-9252-F2FD-38D7A0C040BF}"/>
              </a:ext>
            </a:extLst>
          </p:cNvPr>
          <p:cNvSpPr/>
          <p:nvPr/>
        </p:nvSpPr>
        <p:spPr>
          <a:xfrm>
            <a:off x="5533672"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Artificial NN</a:t>
            </a:r>
          </a:p>
        </p:txBody>
      </p:sp>
      <p:sp>
        <p:nvSpPr>
          <p:cNvPr id="17" name="Rounded Rectangle 9">
            <a:extLst>
              <a:ext uri="{FF2B5EF4-FFF2-40B4-BE49-F238E27FC236}">
                <a16:creationId xmlns:a16="http://schemas.microsoft.com/office/drawing/2014/main" id="{6FFE440E-4108-670F-0074-87D9F4EB8E28}"/>
              </a:ext>
            </a:extLst>
          </p:cNvPr>
          <p:cNvSpPr/>
          <p:nvPr/>
        </p:nvSpPr>
        <p:spPr>
          <a:xfrm>
            <a:off x="7132219"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Convolutional NN</a:t>
            </a:r>
          </a:p>
        </p:txBody>
      </p:sp>
      <p:sp>
        <p:nvSpPr>
          <p:cNvPr id="18" name="Rounded Rectangle 9">
            <a:extLst>
              <a:ext uri="{FF2B5EF4-FFF2-40B4-BE49-F238E27FC236}">
                <a16:creationId xmlns:a16="http://schemas.microsoft.com/office/drawing/2014/main" id="{8E7F4F22-4CCE-F512-8FF7-AE2728BC9C7F}"/>
              </a:ext>
            </a:extLst>
          </p:cNvPr>
          <p:cNvSpPr/>
          <p:nvPr/>
        </p:nvSpPr>
        <p:spPr>
          <a:xfrm>
            <a:off x="7132219"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Recurrent NN</a:t>
            </a:r>
          </a:p>
        </p:txBody>
      </p:sp>
      <p:sp>
        <p:nvSpPr>
          <p:cNvPr id="19" name="Rounded Rectangle 9">
            <a:extLst>
              <a:ext uri="{FF2B5EF4-FFF2-40B4-BE49-F238E27FC236}">
                <a16:creationId xmlns:a16="http://schemas.microsoft.com/office/drawing/2014/main" id="{D24BFD70-7EFE-8516-458D-A38CD4EA9E64}"/>
              </a:ext>
            </a:extLst>
          </p:cNvPr>
          <p:cNvSpPr/>
          <p:nvPr/>
        </p:nvSpPr>
        <p:spPr>
          <a:xfrm>
            <a:off x="7132219"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Auto</a:t>
            </a:r>
          </a:p>
          <a:p>
            <a:pPr algn="ctr"/>
            <a:r>
              <a:rPr lang="en-US" sz="1000" b="1" dirty="0">
                <a:solidFill>
                  <a:schemeClr val="bg1">
                    <a:alpha val="15000"/>
                  </a:schemeClr>
                </a:solidFill>
              </a:rPr>
              <a:t>Encoder</a:t>
            </a:r>
          </a:p>
        </p:txBody>
      </p:sp>
      <p:sp>
        <p:nvSpPr>
          <p:cNvPr id="20" name="Rounded Rectangle 9">
            <a:extLst>
              <a:ext uri="{FF2B5EF4-FFF2-40B4-BE49-F238E27FC236}">
                <a16:creationId xmlns:a16="http://schemas.microsoft.com/office/drawing/2014/main" id="{F9DAC8CE-EEF0-E2FC-6A3C-EF5C18D98E8C}"/>
              </a:ext>
            </a:extLst>
          </p:cNvPr>
          <p:cNvSpPr/>
          <p:nvPr/>
        </p:nvSpPr>
        <p:spPr>
          <a:xfrm>
            <a:off x="8730766"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Principal CA</a:t>
            </a:r>
          </a:p>
        </p:txBody>
      </p:sp>
      <p:sp>
        <p:nvSpPr>
          <p:cNvPr id="21" name="Rounded Rectangle 9">
            <a:extLst>
              <a:ext uri="{FF2B5EF4-FFF2-40B4-BE49-F238E27FC236}">
                <a16:creationId xmlns:a16="http://schemas.microsoft.com/office/drawing/2014/main" id="{C782B199-1E1F-2462-8B96-335F8AC34A7F}"/>
              </a:ext>
            </a:extLst>
          </p:cNvPr>
          <p:cNvSpPr/>
          <p:nvPr/>
        </p:nvSpPr>
        <p:spPr>
          <a:xfrm>
            <a:off x="8730766"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Factorization Machine</a:t>
            </a:r>
          </a:p>
        </p:txBody>
      </p:sp>
      <p:sp>
        <p:nvSpPr>
          <p:cNvPr id="22" name="Rounded Rectangle 9">
            <a:extLst>
              <a:ext uri="{FF2B5EF4-FFF2-40B4-BE49-F238E27FC236}">
                <a16:creationId xmlns:a16="http://schemas.microsoft.com/office/drawing/2014/main" id="{A1AE2C54-1ED2-63AC-9F73-DF461D382893}"/>
              </a:ext>
            </a:extLst>
          </p:cNvPr>
          <p:cNvSpPr/>
          <p:nvPr/>
        </p:nvSpPr>
        <p:spPr>
          <a:xfrm>
            <a:off x="8730766"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bg1">
                    <a:alpha val="15000"/>
                  </a:schemeClr>
                </a:solidFill>
              </a:rPr>
              <a:t>Adaboost</a:t>
            </a:r>
            <a:endParaRPr lang="en-US" sz="1000" b="1" dirty="0">
              <a:solidFill>
                <a:schemeClr val="bg1">
                  <a:alpha val="15000"/>
                </a:schemeClr>
              </a:solidFill>
            </a:endParaRPr>
          </a:p>
        </p:txBody>
      </p:sp>
      <p:sp>
        <p:nvSpPr>
          <p:cNvPr id="23" name="Rounded Rectangle 9">
            <a:extLst>
              <a:ext uri="{FF2B5EF4-FFF2-40B4-BE49-F238E27FC236}">
                <a16:creationId xmlns:a16="http://schemas.microsoft.com/office/drawing/2014/main" id="{431ACBCF-96E8-9621-E743-646CEE9C5CFE}"/>
              </a:ext>
            </a:extLst>
          </p:cNvPr>
          <p:cNvSpPr/>
          <p:nvPr/>
        </p:nvSpPr>
        <p:spPr>
          <a:xfrm>
            <a:off x="10329313" y="1039095"/>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Gaussian MM</a:t>
            </a:r>
          </a:p>
        </p:txBody>
      </p:sp>
      <p:sp>
        <p:nvSpPr>
          <p:cNvPr id="24" name="Rounded Rectangle 9">
            <a:extLst>
              <a:ext uri="{FF2B5EF4-FFF2-40B4-BE49-F238E27FC236}">
                <a16:creationId xmlns:a16="http://schemas.microsoft.com/office/drawing/2014/main" id="{9BE25619-9EEA-4E23-5783-4BA8C5E399EB}"/>
              </a:ext>
            </a:extLst>
          </p:cNvPr>
          <p:cNvSpPr/>
          <p:nvPr/>
        </p:nvSpPr>
        <p:spPr>
          <a:xfrm>
            <a:off x="10329313" y="1810106"/>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Hidden Markov </a:t>
            </a:r>
          </a:p>
        </p:txBody>
      </p:sp>
      <p:sp>
        <p:nvSpPr>
          <p:cNvPr id="34" name="Rounded Rectangle 9">
            <a:extLst>
              <a:ext uri="{FF2B5EF4-FFF2-40B4-BE49-F238E27FC236}">
                <a16:creationId xmlns:a16="http://schemas.microsoft.com/office/drawing/2014/main" id="{ECFD5BDD-2840-837F-6AA3-9039ED3A9C66}"/>
              </a:ext>
            </a:extLst>
          </p:cNvPr>
          <p:cNvSpPr/>
          <p:nvPr/>
        </p:nvSpPr>
        <p:spPr>
          <a:xfrm>
            <a:off x="10329313" y="2482127"/>
            <a:ext cx="1268899" cy="562168"/>
          </a:xfrm>
          <a:prstGeom prst="round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alpha val="15000"/>
                  </a:schemeClr>
                </a:solidFill>
              </a:rPr>
              <a:t>Hierarchical Clustering</a:t>
            </a:r>
          </a:p>
        </p:txBody>
      </p:sp>
    </p:spTree>
    <p:extLst>
      <p:ext uri="{BB962C8B-B14F-4D97-AF65-F5344CB8AC3E}">
        <p14:creationId xmlns:p14="http://schemas.microsoft.com/office/powerpoint/2010/main" val="4122773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The Problem: Investors do not know how effective technical indicators truly are in determining future price action</a:t>
            </a:r>
            <a:endParaRPr lang="en-SG"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4</a:t>
            </a:fld>
            <a:endParaRPr lang="en-SG"/>
          </a:p>
        </p:txBody>
      </p:sp>
      <p:sp>
        <p:nvSpPr>
          <p:cNvPr id="4" name="Content Placeholder 3">
            <a:extLst>
              <a:ext uri="{FF2B5EF4-FFF2-40B4-BE49-F238E27FC236}">
                <a16:creationId xmlns:a16="http://schemas.microsoft.com/office/drawing/2014/main" id="{9D52E666-41B8-088C-7255-2D0D7E27BE5E}"/>
              </a:ext>
            </a:extLst>
          </p:cNvPr>
          <p:cNvSpPr>
            <a:spLocks noGrp="1"/>
          </p:cNvSpPr>
          <p:nvPr>
            <p:ph sz="quarter" idx="13"/>
          </p:nvPr>
        </p:nvSpPr>
        <p:spPr/>
        <p:txBody>
          <a:bodyPr/>
          <a:lstStyle/>
          <a:p>
            <a:endParaRPr lang="en-SG"/>
          </a:p>
        </p:txBody>
      </p:sp>
      <p:sp>
        <p:nvSpPr>
          <p:cNvPr id="15" name="Rounded Rectangle 9">
            <a:extLst>
              <a:ext uri="{FF2B5EF4-FFF2-40B4-BE49-F238E27FC236}">
                <a16:creationId xmlns:a16="http://schemas.microsoft.com/office/drawing/2014/main" id="{96F92D9D-B0D9-370B-2747-4E5F24ACD6CC}"/>
              </a:ext>
            </a:extLst>
          </p:cNvPr>
          <p:cNvSpPr/>
          <p:nvPr/>
        </p:nvSpPr>
        <p:spPr>
          <a:xfrm>
            <a:off x="284995" y="977653"/>
            <a:ext cx="5672191"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Stock prices fluctuate primarily on people’s sentiments… </a:t>
            </a:r>
          </a:p>
        </p:txBody>
      </p:sp>
      <p:sp>
        <p:nvSpPr>
          <p:cNvPr id="31" name="Rounded Rectangle 9">
            <a:extLst>
              <a:ext uri="{FF2B5EF4-FFF2-40B4-BE49-F238E27FC236}">
                <a16:creationId xmlns:a16="http://schemas.microsoft.com/office/drawing/2014/main" id="{AECFB437-3459-9973-0207-656387FC85CA}"/>
              </a:ext>
            </a:extLst>
          </p:cNvPr>
          <p:cNvSpPr/>
          <p:nvPr/>
        </p:nvSpPr>
        <p:spPr>
          <a:xfrm>
            <a:off x="284994" y="4547209"/>
            <a:ext cx="5647587" cy="851083"/>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1600">
              <a:solidFill>
                <a:schemeClr val="tx1"/>
              </a:solidFill>
            </a:endParaRPr>
          </a:p>
        </p:txBody>
      </p:sp>
      <p:sp>
        <p:nvSpPr>
          <p:cNvPr id="32" name="Rounded Rectangle 9">
            <a:extLst>
              <a:ext uri="{FF2B5EF4-FFF2-40B4-BE49-F238E27FC236}">
                <a16:creationId xmlns:a16="http://schemas.microsoft.com/office/drawing/2014/main" id="{1C7BABBF-D28D-B926-7DB3-DD39ABA675BD}"/>
              </a:ext>
            </a:extLst>
          </p:cNvPr>
          <p:cNvSpPr/>
          <p:nvPr/>
        </p:nvSpPr>
        <p:spPr>
          <a:xfrm>
            <a:off x="1450808" y="4559108"/>
            <a:ext cx="3805000" cy="85108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dirty="0">
                <a:solidFill>
                  <a:schemeClr val="tx1"/>
                </a:solidFill>
              </a:rPr>
              <a:t>Stock market is dependent on people’s willingness to buy or sell based on their analysis</a:t>
            </a:r>
          </a:p>
        </p:txBody>
      </p:sp>
      <p:cxnSp>
        <p:nvCxnSpPr>
          <p:cNvPr id="48" name="Straight Connector 47">
            <a:extLst>
              <a:ext uri="{FF2B5EF4-FFF2-40B4-BE49-F238E27FC236}">
                <a16:creationId xmlns:a16="http://schemas.microsoft.com/office/drawing/2014/main" id="{110DEE58-0BF7-5003-AB91-72192FEB23DA}"/>
              </a:ext>
            </a:extLst>
          </p:cNvPr>
          <p:cNvCxnSpPr>
            <a:cxnSpLocks/>
          </p:cNvCxnSpPr>
          <p:nvPr/>
        </p:nvCxnSpPr>
        <p:spPr>
          <a:xfrm>
            <a:off x="1488323" y="2381752"/>
            <a:ext cx="1440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440936-DCCE-BE05-1AD5-20D6D0E8A1DB}"/>
              </a:ext>
            </a:extLst>
          </p:cNvPr>
          <p:cNvCxnSpPr>
            <a:cxnSpLocks/>
          </p:cNvCxnSpPr>
          <p:nvPr/>
        </p:nvCxnSpPr>
        <p:spPr>
          <a:xfrm flipH="1" flipV="1">
            <a:off x="3571579" y="2381752"/>
            <a:ext cx="1440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94B6FF1-7A96-B22B-206B-3B6EBCFBF508}"/>
              </a:ext>
            </a:extLst>
          </p:cNvPr>
          <p:cNvCxnSpPr>
            <a:cxnSpLocks/>
          </p:cNvCxnSpPr>
          <p:nvPr/>
        </p:nvCxnSpPr>
        <p:spPr>
          <a:xfrm>
            <a:off x="1046929" y="1776106"/>
            <a:ext cx="0" cy="2668871"/>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0A9E7E7-2DD4-99A9-52B3-E485550F6947}"/>
              </a:ext>
            </a:extLst>
          </p:cNvPr>
          <p:cNvCxnSpPr>
            <a:cxnSpLocks/>
          </p:cNvCxnSpPr>
          <p:nvPr/>
        </p:nvCxnSpPr>
        <p:spPr>
          <a:xfrm flipH="1">
            <a:off x="1033151" y="4423711"/>
            <a:ext cx="37080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51" name="Triangle 2050">
            <a:extLst>
              <a:ext uri="{FF2B5EF4-FFF2-40B4-BE49-F238E27FC236}">
                <a16:creationId xmlns:a16="http://schemas.microsoft.com/office/drawing/2014/main" id="{0CDD19C6-E53D-11A7-40FD-B56B5681DFBD}"/>
              </a:ext>
            </a:extLst>
          </p:cNvPr>
          <p:cNvSpPr/>
          <p:nvPr/>
        </p:nvSpPr>
        <p:spPr>
          <a:xfrm>
            <a:off x="920911" y="1702170"/>
            <a:ext cx="252036" cy="315357"/>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Triangle 2051">
            <a:extLst>
              <a:ext uri="{FF2B5EF4-FFF2-40B4-BE49-F238E27FC236}">
                <a16:creationId xmlns:a16="http://schemas.microsoft.com/office/drawing/2014/main" id="{F500DCB8-9F99-F38F-2CB6-3937AD72E53F}"/>
              </a:ext>
            </a:extLst>
          </p:cNvPr>
          <p:cNvSpPr/>
          <p:nvPr/>
        </p:nvSpPr>
        <p:spPr>
          <a:xfrm rot="5400000">
            <a:off x="4615133" y="4254625"/>
            <a:ext cx="252036" cy="315357"/>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ounded Rectangle 9">
            <a:extLst>
              <a:ext uri="{FF2B5EF4-FFF2-40B4-BE49-F238E27FC236}">
                <a16:creationId xmlns:a16="http://schemas.microsoft.com/office/drawing/2014/main" id="{1C960679-AEC6-C857-1719-44E838BED98A}"/>
              </a:ext>
            </a:extLst>
          </p:cNvPr>
          <p:cNvSpPr/>
          <p:nvPr/>
        </p:nvSpPr>
        <p:spPr>
          <a:xfrm>
            <a:off x="3523937" y="1989777"/>
            <a:ext cx="1535285" cy="40551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Technical Analysis</a:t>
            </a:r>
          </a:p>
        </p:txBody>
      </p:sp>
      <p:sp>
        <p:nvSpPr>
          <p:cNvPr id="2058" name="Rounded Rectangle 9">
            <a:extLst>
              <a:ext uri="{FF2B5EF4-FFF2-40B4-BE49-F238E27FC236}">
                <a16:creationId xmlns:a16="http://schemas.microsoft.com/office/drawing/2014/main" id="{B1C99EA6-555C-1EB4-7A45-D369FF18CBD7}"/>
              </a:ext>
            </a:extLst>
          </p:cNvPr>
          <p:cNvSpPr/>
          <p:nvPr/>
        </p:nvSpPr>
        <p:spPr>
          <a:xfrm>
            <a:off x="1199357" y="1978773"/>
            <a:ext cx="2017932" cy="427526"/>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Fundamental Analysis</a:t>
            </a:r>
          </a:p>
        </p:txBody>
      </p:sp>
      <p:sp>
        <p:nvSpPr>
          <p:cNvPr id="2059" name="Rounded Rectangle 9">
            <a:extLst>
              <a:ext uri="{FF2B5EF4-FFF2-40B4-BE49-F238E27FC236}">
                <a16:creationId xmlns:a16="http://schemas.microsoft.com/office/drawing/2014/main" id="{AE3E6D71-5978-F3C4-34F1-A19B7977849C}"/>
              </a:ext>
            </a:extLst>
          </p:cNvPr>
          <p:cNvSpPr/>
          <p:nvPr/>
        </p:nvSpPr>
        <p:spPr>
          <a:xfrm>
            <a:off x="574838" y="1468377"/>
            <a:ext cx="910428" cy="3069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dirty="0">
                <a:solidFill>
                  <a:schemeClr val="tx1"/>
                </a:solidFill>
              </a:rPr>
              <a:t>Price</a:t>
            </a:r>
          </a:p>
        </p:txBody>
      </p:sp>
      <p:sp>
        <p:nvSpPr>
          <p:cNvPr id="2060" name="Rounded Rectangle 9">
            <a:extLst>
              <a:ext uri="{FF2B5EF4-FFF2-40B4-BE49-F238E27FC236}">
                <a16:creationId xmlns:a16="http://schemas.microsoft.com/office/drawing/2014/main" id="{E2630A84-474D-6305-B0EB-298A0E727A4C}"/>
              </a:ext>
            </a:extLst>
          </p:cNvPr>
          <p:cNvSpPr/>
          <p:nvPr/>
        </p:nvSpPr>
        <p:spPr>
          <a:xfrm>
            <a:off x="4810908" y="4229168"/>
            <a:ext cx="910428" cy="3069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dirty="0">
                <a:solidFill>
                  <a:schemeClr val="tx1"/>
                </a:solidFill>
              </a:rPr>
              <a:t>Quantity</a:t>
            </a:r>
          </a:p>
        </p:txBody>
      </p:sp>
      <p:pic>
        <p:nvPicPr>
          <p:cNvPr id="6146" name="Picture 2">
            <a:extLst>
              <a:ext uri="{FF2B5EF4-FFF2-40B4-BE49-F238E27FC236}">
                <a16:creationId xmlns:a16="http://schemas.microsoft.com/office/drawing/2014/main" id="{753776DD-ED61-E0A0-8F44-CB1970C95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72" y="3913573"/>
            <a:ext cx="1742907" cy="174290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0FFC1895-268F-F798-7447-DEF35339B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515" y="2801591"/>
            <a:ext cx="2683595" cy="268359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A4781FEB-2062-3B3A-182D-23DE467A394D}"/>
              </a:ext>
            </a:extLst>
          </p:cNvPr>
          <p:cNvGrpSpPr/>
          <p:nvPr/>
        </p:nvGrpSpPr>
        <p:grpSpPr>
          <a:xfrm>
            <a:off x="1370427" y="2603187"/>
            <a:ext cx="1675792" cy="1375629"/>
            <a:chOff x="1598426" y="2613837"/>
            <a:chExt cx="1675792" cy="1375629"/>
          </a:xfrm>
        </p:grpSpPr>
        <p:cxnSp>
          <p:nvCxnSpPr>
            <p:cNvPr id="59" name="Straight Connector 58">
              <a:extLst>
                <a:ext uri="{FF2B5EF4-FFF2-40B4-BE49-F238E27FC236}">
                  <a16:creationId xmlns:a16="http://schemas.microsoft.com/office/drawing/2014/main" id="{55B7EAE4-DA49-0A98-F6BC-7C270690F8AA}"/>
                </a:ext>
              </a:extLst>
            </p:cNvPr>
            <p:cNvCxnSpPr>
              <a:cxnSpLocks/>
            </p:cNvCxnSpPr>
            <p:nvPr/>
          </p:nvCxnSpPr>
          <p:spPr>
            <a:xfrm>
              <a:off x="1610526" y="2629658"/>
              <a:ext cx="1656000" cy="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D4D59C2-13BF-1465-EB3C-B59590A8D1B1}"/>
                </a:ext>
              </a:extLst>
            </p:cNvPr>
            <p:cNvCxnSpPr>
              <a:cxnSpLocks/>
            </p:cNvCxnSpPr>
            <p:nvPr/>
          </p:nvCxnSpPr>
          <p:spPr>
            <a:xfrm>
              <a:off x="3274218" y="2613837"/>
              <a:ext cx="0" cy="136800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772363-A8B4-D07E-6655-6E3768EED41D}"/>
                </a:ext>
              </a:extLst>
            </p:cNvPr>
            <p:cNvCxnSpPr>
              <a:cxnSpLocks/>
            </p:cNvCxnSpPr>
            <p:nvPr/>
          </p:nvCxnSpPr>
          <p:spPr>
            <a:xfrm>
              <a:off x="1618218" y="3981837"/>
              <a:ext cx="1656000" cy="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99C0205-0319-6CCF-FAD2-EF038B977858}"/>
                </a:ext>
              </a:extLst>
            </p:cNvPr>
            <p:cNvCxnSpPr>
              <a:cxnSpLocks/>
            </p:cNvCxnSpPr>
            <p:nvPr/>
          </p:nvCxnSpPr>
          <p:spPr>
            <a:xfrm>
              <a:off x="1598426" y="2621466"/>
              <a:ext cx="0" cy="136800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41E3A56-1B80-3053-3E8B-74DC4141FC20}"/>
              </a:ext>
            </a:extLst>
          </p:cNvPr>
          <p:cNvGrpSpPr/>
          <p:nvPr/>
        </p:nvGrpSpPr>
        <p:grpSpPr>
          <a:xfrm>
            <a:off x="3453683" y="2603187"/>
            <a:ext cx="1675792" cy="1375629"/>
            <a:chOff x="3675319" y="2613837"/>
            <a:chExt cx="1675792" cy="1375629"/>
          </a:xfrm>
        </p:grpSpPr>
        <p:cxnSp>
          <p:nvCxnSpPr>
            <p:cNvPr id="24" name="Straight Connector 23">
              <a:extLst>
                <a:ext uri="{FF2B5EF4-FFF2-40B4-BE49-F238E27FC236}">
                  <a16:creationId xmlns:a16="http://schemas.microsoft.com/office/drawing/2014/main" id="{EF485BB2-6FDE-57E9-2D90-AB6056809D11}"/>
                </a:ext>
              </a:extLst>
            </p:cNvPr>
            <p:cNvCxnSpPr>
              <a:cxnSpLocks/>
            </p:cNvCxnSpPr>
            <p:nvPr/>
          </p:nvCxnSpPr>
          <p:spPr>
            <a:xfrm>
              <a:off x="3687419" y="2629658"/>
              <a:ext cx="1656000" cy="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F81C43-6768-A2B6-7518-27063C33A687}"/>
                </a:ext>
              </a:extLst>
            </p:cNvPr>
            <p:cNvCxnSpPr>
              <a:cxnSpLocks/>
            </p:cNvCxnSpPr>
            <p:nvPr/>
          </p:nvCxnSpPr>
          <p:spPr>
            <a:xfrm>
              <a:off x="5351111" y="2613837"/>
              <a:ext cx="0" cy="136800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EF245E7-2B0E-A139-6680-3A2EC59D6B49}"/>
                </a:ext>
              </a:extLst>
            </p:cNvPr>
            <p:cNvCxnSpPr>
              <a:cxnSpLocks/>
            </p:cNvCxnSpPr>
            <p:nvPr/>
          </p:nvCxnSpPr>
          <p:spPr>
            <a:xfrm>
              <a:off x="3695111" y="3981837"/>
              <a:ext cx="1656000" cy="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989B9F-5630-33ED-1262-DB4B70AAF41B}"/>
                </a:ext>
              </a:extLst>
            </p:cNvPr>
            <p:cNvCxnSpPr>
              <a:cxnSpLocks/>
            </p:cNvCxnSpPr>
            <p:nvPr/>
          </p:nvCxnSpPr>
          <p:spPr>
            <a:xfrm>
              <a:off x="3675319" y="2621466"/>
              <a:ext cx="0" cy="136800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1" name="Rounded Rectangle 9">
            <a:extLst>
              <a:ext uri="{FF2B5EF4-FFF2-40B4-BE49-F238E27FC236}">
                <a16:creationId xmlns:a16="http://schemas.microsoft.com/office/drawing/2014/main" id="{B6FF3300-0310-EC25-A77E-D4DAE2B44D32}"/>
              </a:ext>
            </a:extLst>
          </p:cNvPr>
          <p:cNvSpPr/>
          <p:nvPr/>
        </p:nvSpPr>
        <p:spPr>
          <a:xfrm>
            <a:off x="3459275" y="2622116"/>
            <a:ext cx="1654678" cy="1330142"/>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Using </a:t>
            </a:r>
            <a:r>
              <a:rPr lang="en-US" sz="1200" b="1" dirty="0">
                <a:solidFill>
                  <a:schemeClr val="bg1"/>
                </a:solidFill>
              </a:rPr>
              <a:t>market data to predict future price </a:t>
            </a:r>
            <a:r>
              <a:rPr lang="en-US" sz="1200" dirty="0">
                <a:solidFill>
                  <a:schemeClr val="bg1"/>
                </a:solidFill>
              </a:rPr>
              <a:t>of an investment</a:t>
            </a:r>
          </a:p>
        </p:txBody>
      </p:sp>
      <p:pic>
        <p:nvPicPr>
          <p:cNvPr id="7174" name="Picture 6">
            <a:extLst>
              <a:ext uri="{FF2B5EF4-FFF2-40B4-BE49-F238E27FC236}">
                <a16:creationId xmlns:a16="http://schemas.microsoft.com/office/drawing/2014/main" id="{A40646C1-A24D-8DAE-D578-C03CB185E4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81" y="3119017"/>
            <a:ext cx="1304222" cy="2148833"/>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9">
            <a:extLst>
              <a:ext uri="{FF2B5EF4-FFF2-40B4-BE49-F238E27FC236}">
                <a16:creationId xmlns:a16="http://schemas.microsoft.com/office/drawing/2014/main" id="{30AD7318-87EA-4039-458F-D4C886D418DF}"/>
              </a:ext>
            </a:extLst>
          </p:cNvPr>
          <p:cNvSpPr/>
          <p:nvPr/>
        </p:nvSpPr>
        <p:spPr>
          <a:xfrm>
            <a:off x="1380825" y="2629146"/>
            <a:ext cx="1654678" cy="1330142"/>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Using</a:t>
            </a:r>
            <a:r>
              <a:rPr lang="en-US" sz="1200" b="1" dirty="0">
                <a:solidFill>
                  <a:schemeClr val="bg1"/>
                </a:solidFill>
              </a:rPr>
              <a:t> economic and financial indicators </a:t>
            </a:r>
            <a:r>
              <a:rPr lang="en-US" sz="1200" dirty="0">
                <a:solidFill>
                  <a:schemeClr val="bg1"/>
                </a:solidFill>
              </a:rPr>
              <a:t>to evaluate</a:t>
            </a:r>
          </a:p>
        </p:txBody>
      </p:sp>
    </p:spTree>
    <p:extLst>
      <p:ext uri="{BB962C8B-B14F-4D97-AF65-F5344CB8AC3E}">
        <p14:creationId xmlns:p14="http://schemas.microsoft.com/office/powerpoint/2010/main" val="130302634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721F96D-18F9-8A3D-9DEC-1D9AB7C9705A}"/>
              </a:ext>
            </a:extLst>
          </p:cNvPr>
          <p:cNvCxnSpPr>
            <a:cxnSpLocks/>
            <a:stCxn id="53" idx="3"/>
          </p:cNvCxnSpPr>
          <p:nvPr/>
        </p:nvCxnSpPr>
        <p:spPr>
          <a:xfrm>
            <a:off x="5123667" y="3342384"/>
            <a:ext cx="705014" cy="57918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17" name="Straight Connector 9216">
            <a:extLst>
              <a:ext uri="{FF2B5EF4-FFF2-40B4-BE49-F238E27FC236}">
                <a16:creationId xmlns:a16="http://schemas.microsoft.com/office/drawing/2014/main" id="{4DC6EADB-2A3F-7782-A918-FA5206B4B5BB}"/>
              </a:ext>
            </a:extLst>
          </p:cNvPr>
          <p:cNvCxnSpPr>
            <a:cxnSpLocks/>
            <a:stCxn id="56" idx="3"/>
          </p:cNvCxnSpPr>
          <p:nvPr/>
        </p:nvCxnSpPr>
        <p:spPr>
          <a:xfrm flipV="1">
            <a:off x="5123668" y="3966867"/>
            <a:ext cx="670102" cy="52602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6B7FC8A-00E4-AB41-FC9C-D9DE9E30D925}"/>
              </a:ext>
            </a:extLst>
          </p:cNvPr>
          <p:cNvCxnSpPr>
            <a:cxnSpLocks/>
            <a:endCxn id="4" idx="1"/>
          </p:cNvCxnSpPr>
          <p:nvPr/>
        </p:nvCxnSpPr>
        <p:spPr>
          <a:xfrm flipV="1">
            <a:off x="6422065" y="2261922"/>
            <a:ext cx="1009634" cy="118255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BA25DD-5BA7-0AD2-109D-0C0A19B0592D}"/>
              </a:ext>
            </a:extLst>
          </p:cNvPr>
          <p:cNvCxnSpPr>
            <a:cxnSpLocks/>
            <a:endCxn id="5" idx="1"/>
          </p:cNvCxnSpPr>
          <p:nvPr/>
        </p:nvCxnSpPr>
        <p:spPr>
          <a:xfrm flipV="1">
            <a:off x="6610326" y="3374578"/>
            <a:ext cx="821373" cy="25346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B5ABB8-973A-5941-79CE-2B7F217709BD}"/>
              </a:ext>
            </a:extLst>
          </p:cNvPr>
          <p:cNvCxnSpPr>
            <a:cxnSpLocks/>
            <a:endCxn id="9" idx="1"/>
          </p:cNvCxnSpPr>
          <p:nvPr/>
        </p:nvCxnSpPr>
        <p:spPr>
          <a:xfrm>
            <a:off x="6610326" y="4208234"/>
            <a:ext cx="821373" cy="2790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8B7CE3-4C45-9A24-727D-8B5660527A18}"/>
              </a:ext>
            </a:extLst>
          </p:cNvPr>
          <p:cNvCxnSpPr>
            <a:cxnSpLocks/>
            <a:endCxn id="11" idx="1"/>
          </p:cNvCxnSpPr>
          <p:nvPr/>
        </p:nvCxnSpPr>
        <p:spPr>
          <a:xfrm>
            <a:off x="6422065" y="4378585"/>
            <a:ext cx="1009634" cy="122130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94E18CF-3481-3F93-3755-0D589759D70B}"/>
              </a:ext>
            </a:extLst>
          </p:cNvPr>
          <p:cNvSpPr>
            <a:spLocks noGrp="1"/>
          </p:cNvSpPr>
          <p:nvPr>
            <p:ph type="title"/>
          </p:nvPr>
        </p:nvSpPr>
        <p:spPr/>
        <p:txBody>
          <a:bodyPr/>
          <a:lstStyle/>
          <a:p>
            <a:r>
              <a:rPr lang="en-US" dirty="0">
                <a:latin typeface="Arial"/>
                <a:cs typeface="Arial"/>
              </a:rPr>
              <a:t>We primarily tested four key ML models chosen based on available resources and relevance to decisions</a:t>
            </a:r>
            <a:endParaRPr lang="en-US" dirty="0"/>
          </a:p>
        </p:txBody>
      </p:sp>
      <p:sp>
        <p:nvSpPr>
          <p:cNvPr id="9231" name="Content Placeholder 9230">
            <a:extLst>
              <a:ext uri="{FF2B5EF4-FFF2-40B4-BE49-F238E27FC236}">
                <a16:creationId xmlns:a16="http://schemas.microsoft.com/office/drawing/2014/main" id="{78D3B751-BAB5-1F13-618B-20A5A554C6FF}"/>
              </a:ext>
            </a:extLst>
          </p:cNvPr>
          <p:cNvSpPr>
            <a:spLocks noGrp="1"/>
          </p:cNvSpPr>
          <p:nvPr>
            <p:ph sz="quarter" idx="13"/>
          </p:nvPr>
        </p:nvSpPr>
        <p:spPr/>
        <p:txBody>
          <a:bodyPr/>
          <a:lstStyle/>
          <a:p>
            <a:endParaRPr lang="en-US"/>
          </a:p>
        </p:txBody>
      </p:sp>
      <p:sp>
        <p:nvSpPr>
          <p:cNvPr id="4" name="Rounded Rectangle 3">
            <a:extLst>
              <a:ext uri="{FF2B5EF4-FFF2-40B4-BE49-F238E27FC236}">
                <a16:creationId xmlns:a16="http://schemas.microsoft.com/office/drawing/2014/main" id="{E0BC8345-5DDB-63A3-E066-E241263E7DDA}"/>
              </a:ext>
            </a:extLst>
          </p:cNvPr>
          <p:cNvSpPr/>
          <p:nvPr/>
        </p:nvSpPr>
        <p:spPr>
          <a:xfrm>
            <a:off x="7431699" y="1982922"/>
            <a:ext cx="4280364"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a:solidFill>
                  <a:schemeClr val="bg1"/>
                </a:solidFill>
              </a:rPr>
              <a:t>Logistics Regression</a:t>
            </a:r>
            <a:r>
              <a:rPr lang="en-US" sz="1400" b="1" dirty="0">
                <a:solidFill>
                  <a:schemeClr val="bg1"/>
                </a:solidFill>
              </a:rPr>
              <a:t>: </a:t>
            </a:r>
            <a:r>
              <a:rPr lang="en-US" sz="1400" dirty="0">
                <a:solidFill>
                  <a:schemeClr val="bg1"/>
                </a:solidFill>
              </a:rPr>
              <a:t>useful for binary classification by fitting logistics regression equation</a:t>
            </a:r>
          </a:p>
        </p:txBody>
      </p:sp>
      <p:sp>
        <p:nvSpPr>
          <p:cNvPr id="5" name="Rounded Rectangle 4">
            <a:extLst>
              <a:ext uri="{FF2B5EF4-FFF2-40B4-BE49-F238E27FC236}">
                <a16:creationId xmlns:a16="http://schemas.microsoft.com/office/drawing/2014/main" id="{8AE893CA-69C2-B5E4-EC64-72990AC851BE}"/>
              </a:ext>
            </a:extLst>
          </p:cNvPr>
          <p:cNvSpPr/>
          <p:nvPr/>
        </p:nvSpPr>
        <p:spPr>
          <a:xfrm>
            <a:off x="7431699" y="3095578"/>
            <a:ext cx="4280364"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a:solidFill>
                  <a:schemeClr val="bg1"/>
                </a:solidFill>
              </a:rPr>
              <a:t>Decision Tree</a:t>
            </a:r>
            <a:r>
              <a:rPr lang="en-US" sz="1400" b="1" dirty="0">
                <a:solidFill>
                  <a:schemeClr val="bg1"/>
                </a:solidFill>
              </a:rPr>
              <a:t>: </a:t>
            </a:r>
            <a:r>
              <a:rPr lang="en-SG" sz="1400" i="0">
                <a:effectLst/>
                <a:latin typeface="Calibri" panose="020F0502020204030204" pitchFamily="34" charset="0"/>
                <a:cs typeface="Calibri" panose="020F0502020204030204" pitchFamily="34" charset="0"/>
              </a:rPr>
              <a:t>partition the data into smaller groups </a:t>
            </a:r>
            <a:r>
              <a:rPr lang="en-US" sz="1400" dirty="0">
                <a:solidFill>
                  <a:schemeClr val="bg1"/>
                </a:solidFill>
              </a:rPr>
              <a:t>and improve predictive accuracy</a:t>
            </a:r>
          </a:p>
        </p:txBody>
      </p:sp>
      <p:sp>
        <p:nvSpPr>
          <p:cNvPr id="9" name="Rounded Rectangle 8">
            <a:extLst>
              <a:ext uri="{FF2B5EF4-FFF2-40B4-BE49-F238E27FC236}">
                <a16:creationId xmlns:a16="http://schemas.microsoft.com/office/drawing/2014/main" id="{F6C87EC6-41B3-74AB-5316-82626F6719C0}"/>
              </a:ext>
            </a:extLst>
          </p:cNvPr>
          <p:cNvSpPr/>
          <p:nvPr/>
        </p:nvSpPr>
        <p:spPr>
          <a:xfrm>
            <a:off x="7431699" y="4208234"/>
            <a:ext cx="4280364"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err="1">
                <a:solidFill>
                  <a:schemeClr val="bg1"/>
                </a:solidFill>
              </a:rPr>
              <a:t>XGBoost</a:t>
            </a:r>
            <a:r>
              <a:rPr lang="en-US" sz="1400" b="1" dirty="0">
                <a:solidFill>
                  <a:schemeClr val="bg1"/>
                </a:solidFill>
              </a:rPr>
              <a:t>: </a:t>
            </a:r>
            <a:r>
              <a:rPr lang="en-US" sz="1400" dirty="0">
                <a:solidFill>
                  <a:schemeClr val="bg1"/>
                </a:solidFill>
              </a:rPr>
              <a:t>tree-based model using gradient boosting to optimize objective functions</a:t>
            </a:r>
          </a:p>
        </p:txBody>
      </p:sp>
      <p:sp>
        <p:nvSpPr>
          <p:cNvPr id="11" name="Rounded Rectangle 10">
            <a:extLst>
              <a:ext uri="{FF2B5EF4-FFF2-40B4-BE49-F238E27FC236}">
                <a16:creationId xmlns:a16="http://schemas.microsoft.com/office/drawing/2014/main" id="{7186ABF6-E230-F34E-74D9-33EC93923838}"/>
              </a:ext>
            </a:extLst>
          </p:cNvPr>
          <p:cNvSpPr/>
          <p:nvPr/>
        </p:nvSpPr>
        <p:spPr>
          <a:xfrm>
            <a:off x="7431699" y="5320891"/>
            <a:ext cx="4280364"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a:solidFill>
                  <a:schemeClr val="bg1"/>
                </a:solidFill>
              </a:rPr>
              <a:t>Support Vector Machine</a:t>
            </a:r>
            <a:r>
              <a:rPr lang="en-US" sz="1400" b="1" dirty="0">
                <a:solidFill>
                  <a:schemeClr val="bg1"/>
                </a:solidFill>
              </a:rPr>
              <a:t>: </a:t>
            </a:r>
            <a:r>
              <a:rPr lang="en-US" sz="1400" dirty="0">
                <a:solidFill>
                  <a:schemeClr val="bg1"/>
                </a:solidFill>
              </a:rPr>
              <a:t>find optimal hyperplane to split data into different classes</a:t>
            </a:r>
          </a:p>
        </p:txBody>
      </p:sp>
      <p:sp>
        <p:nvSpPr>
          <p:cNvPr id="40" name="Rounded Rectangle 39">
            <a:extLst>
              <a:ext uri="{FF2B5EF4-FFF2-40B4-BE49-F238E27FC236}">
                <a16:creationId xmlns:a16="http://schemas.microsoft.com/office/drawing/2014/main" id="{445201CD-D5E2-9DCC-8488-9F0F8CD736E0}"/>
              </a:ext>
            </a:extLst>
          </p:cNvPr>
          <p:cNvSpPr/>
          <p:nvPr/>
        </p:nvSpPr>
        <p:spPr>
          <a:xfrm>
            <a:off x="479937" y="979109"/>
            <a:ext cx="5531849"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features of data</a:t>
            </a:r>
          </a:p>
        </p:txBody>
      </p:sp>
      <p:sp>
        <p:nvSpPr>
          <p:cNvPr id="41" name="Rounded Rectangle 40">
            <a:extLst>
              <a:ext uri="{FF2B5EF4-FFF2-40B4-BE49-F238E27FC236}">
                <a16:creationId xmlns:a16="http://schemas.microsoft.com/office/drawing/2014/main" id="{74BD8B6D-63DF-609A-9ED4-09B435A14B12}"/>
              </a:ext>
            </a:extLst>
          </p:cNvPr>
          <p:cNvSpPr/>
          <p:nvPr/>
        </p:nvSpPr>
        <p:spPr>
          <a:xfrm>
            <a:off x="6180214" y="979107"/>
            <a:ext cx="5531849"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ML models chosen</a:t>
            </a:r>
          </a:p>
        </p:txBody>
      </p:sp>
      <p:sp>
        <p:nvSpPr>
          <p:cNvPr id="47" name="Rounded Rectangle 46">
            <a:extLst>
              <a:ext uri="{FF2B5EF4-FFF2-40B4-BE49-F238E27FC236}">
                <a16:creationId xmlns:a16="http://schemas.microsoft.com/office/drawing/2014/main" id="{D70D0292-0731-1A14-18BB-E4A290535056}"/>
              </a:ext>
            </a:extLst>
          </p:cNvPr>
          <p:cNvSpPr/>
          <p:nvPr/>
        </p:nvSpPr>
        <p:spPr>
          <a:xfrm>
            <a:off x="1620113" y="1954397"/>
            <a:ext cx="3503555"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Technical Indicators are </a:t>
            </a:r>
            <a:r>
              <a:rPr lang="en-US" sz="1400" b="1" dirty="0">
                <a:solidFill>
                  <a:schemeClr val="bg1"/>
                </a:solidFill>
              </a:rPr>
              <a:t>often noisy</a:t>
            </a:r>
            <a:r>
              <a:rPr lang="en-US" sz="1400" dirty="0">
                <a:solidFill>
                  <a:schemeClr val="bg1"/>
                </a:solidFill>
              </a:rPr>
              <a:t>, may not have direct and linear relationship</a:t>
            </a:r>
          </a:p>
        </p:txBody>
      </p:sp>
      <p:pic>
        <p:nvPicPr>
          <p:cNvPr id="51" name="Picture 50">
            <a:extLst>
              <a:ext uri="{FF2B5EF4-FFF2-40B4-BE49-F238E27FC236}">
                <a16:creationId xmlns:a16="http://schemas.microsoft.com/office/drawing/2014/main" id="{DC990573-C8A1-F6B6-6355-B0A29A5688BD}"/>
              </a:ext>
            </a:extLst>
          </p:cNvPr>
          <p:cNvPicPr>
            <a:picLocks noChangeAspect="1"/>
          </p:cNvPicPr>
          <p:nvPr/>
        </p:nvPicPr>
        <p:blipFill>
          <a:blip r:embed="rId3"/>
          <a:stretch>
            <a:fillRect/>
          </a:stretch>
        </p:blipFill>
        <p:spPr>
          <a:xfrm>
            <a:off x="587185" y="5283395"/>
            <a:ext cx="720000" cy="720000"/>
          </a:xfrm>
          <a:prstGeom prst="rect">
            <a:avLst/>
          </a:prstGeom>
        </p:spPr>
      </p:pic>
      <p:pic>
        <p:nvPicPr>
          <p:cNvPr id="52" name="Picture 51">
            <a:extLst>
              <a:ext uri="{FF2B5EF4-FFF2-40B4-BE49-F238E27FC236}">
                <a16:creationId xmlns:a16="http://schemas.microsoft.com/office/drawing/2014/main" id="{2822BD99-42D8-96EE-4C3A-50F371E0AF1D}"/>
              </a:ext>
            </a:extLst>
          </p:cNvPr>
          <p:cNvPicPr>
            <a:picLocks noChangeAspect="1"/>
          </p:cNvPicPr>
          <p:nvPr/>
        </p:nvPicPr>
        <p:blipFill>
          <a:blip r:embed="rId4"/>
          <a:stretch>
            <a:fillRect/>
          </a:stretch>
        </p:blipFill>
        <p:spPr>
          <a:xfrm>
            <a:off x="587185" y="1873397"/>
            <a:ext cx="720000" cy="720000"/>
          </a:xfrm>
          <a:prstGeom prst="rect">
            <a:avLst/>
          </a:prstGeom>
        </p:spPr>
      </p:pic>
      <p:sp>
        <p:nvSpPr>
          <p:cNvPr id="53" name="Rounded Rectangle 52">
            <a:extLst>
              <a:ext uri="{FF2B5EF4-FFF2-40B4-BE49-F238E27FC236}">
                <a16:creationId xmlns:a16="http://schemas.microsoft.com/office/drawing/2014/main" id="{11C27F8F-3045-5C96-EE24-E35012B038B0}"/>
              </a:ext>
            </a:extLst>
          </p:cNvPr>
          <p:cNvSpPr/>
          <p:nvPr/>
        </p:nvSpPr>
        <p:spPr>
          <a:xfrm>
            <a:off x="1620112" y="3063384"/>
            <a:ext cx="3503555" cy="55800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Model must handle nonlinearity and learn complex relationships</a:t>
            </a:r>
          </a:p>
        </p:txBody>
      </p:sp>
      <p:sp>
        <p:nvSpPr>
          <p:cNvPr id="54" name="Down Arrow 53">
            <a:extLst>
              <a:ext uri="{FF2B5EF4-FFF2-40B4-BE49-F238E27FC236}">
                <a16:creationId xmlns:a16="http://schemas.microsoft.com/office/drawing/2014/main" id="{F33BDE5E-B1DC-1063-40C9-3A5C4F5D7A78}"/>
              </a:ext>
            </a:extLst>
          </p:cNvPr>
          <p:cNvSpPr/>
          <p:nvPr/>
        </p:nvSpPr>
        <p:spPr>
          <a:xfrm>
            <a:off x="3103134" y="2663514"/>
            <a:ext cx="285454" cy="273182"/>
          </a:xfrm>
          <a:prstGeom prst="downArrow">
            <a:avLst/>
          </a:prstGeom>
          <a:solidFill>
            <a:srgbClr val="0040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BC09E97-12BC-7FE2-E9F2-B402EE226E8B}"/>
              </a:ext>
            </a:extLst>
          </p:cNvPr>
          <p:cNvPicPr>
            <a:picLocks noChangeAspect="1"/>
          </p:cNvPicPr>
          <p:nvPr/>
        </p:nvPicPr>
        <p:blipFill>
          <a:blip r:embed="rId5"/>
          <a:stretch>
            <a:fillRect/>
          </a:stretch>
        </p:blipFill>
        <p:spPr>
          <a:xfrm>
            <a:off x="587185" y="2982384"/>
            <a:ext cx="720000" cy="720000"/>
          </a:xfrm>
          <a:prstGeom prst="rect">
            <a:avLst/>
          </a:prstGeom>
        </p:spPr>
      </p:pic>
      <p:sp>
        <p:nvSpPr>
          <p:cNvPr id="56" name="Rounded Rectangle 55">
            <a:extLst>
              <a:ext uri="{FF2B5EF4-FFF2-40B4-BE49-F238E27FC236}">
                <a16:creationId xmlns:a16="http://schemas.microsoft.com/office/drawing/2014/main" id="{4F912072-8061-B6FC-FAD5-E0EC10BB8FE7}"/>
              </a:ext>
            </a:extLst>
          </p:cNvPr>
          <p:cNvSpPr/>
          <p:nvPr/>
        </p:nvSpPr>
        <p:spPr>
          <a:xfrm>
            <a:off x="1620113" y="4213889"/>
            <a:ext cx="3503555" cy="55800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Model must handle high-dimensional input spaces and handle outliers</a:t>
            </a:r>
          </a:p>
        </p:txBody>
      </p:sp>
      <p:sp>
        <p:nvSpPr>
          <p:cNvPr id="58" name="Rounded Rectangle 57">
            <a:extLst>
              <a:ext uri="{FF2B5EF4-FFF2-40B4-BE49-F238E27FC236}">
                <a16:creationId xmlns:a16="http://schemas.microsoft.com/office/drawing/2014/main" id="{4EF8C3CC-E2F7-4579-34E7-E2815EF188E7}"/>
              </a:ext>
            </a:extLst>
          </p:cNvPr>
          <p:cNvSpPr/>
          <p:nvPr/>
        </p:nvSpPr>
        <p:spPr>
          <a:xfrm>
            <a:off x="1620112" y="5364395"/>
            <a:ext cx="3503555"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Multiple indicators need to be used together in predicting future price action</a:t>
            </a:r>
          </a:p>
        </p:txBody>
      </p:sp>
      <p:sp>
        <p:nvSpPr>
          <p:cNvPr id="59" name="Down Arrow 58">
            <a:extLst>
              <a:ext uri="{FF2B5EF4-FFF2-40B4-BE49-F238E27FC236}">
                <a16:creationId xmlns:a16="http://schemas.microsoft.com/office/drawing/2014/main" id="{EDEF02E6-1F84-4448-71F1-7E81D228DB78}"/>
              </a:ext>
            </a:extLst>
          </p:cNvPr>
          <p:cNvSpPr/>
          <p:nvPr/>
        </p:nvSpPr>
        <p:spPr>
          <a:xfrm rot="10800000">
            <a:off x="3103134" y="4964525"/>
            <a:ext cx="285454" cy="273182"/>
          </a:xfrm>
          <a:prstGeom prst="downArrow">
            <a:avLst/>
          </a:prstGeom>
          <a:solidFill>
            <a:srgbClr val="0040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E166320-9AE7-BFDA-3597-5B7D4D176FA0}"/>
              </a:ext>
            </a:extLst>
          </p:cNvPr>
          <p:cNvPicPr>
            <a:picLocks noChangeAspect="1"/>
          </p:cNvPicPr>
          <p:nvPr/>
        </p:nvPicPr>
        <p:blipFill>
          <a:blip r:embed="rId6"/>
          <a:stretch>
            <a:fillRect/>
          </a:stretch>
        </p:blipFill>
        <p:spPr>
          <a:xfrm>
            <a:off x="587185" y="4132889"/>
            <a:ext cx="720000" cy="720000"/>
          </a:xfrm>
          <a:prstGeom prst="rect">
            <a:avLst/>
          </a:prstGeom>
        </p:spPr>
      </p:pic>
      <p:pic>
        <p:nvPicPr>
          <p:cNvPr id="9220" name="Picture 9219">
            <a:extLst>
              <a:ext uri="{FF2B5EF4-FFF2-40B4-BE49-F238E27FC236}">
                <a16:creationId xmlns:a16="http://schemas.microsoft.com/office/drawing/2014/main" id="{EB8DB975-08A3-1C8F-79EB-AAA3A6203245}"/>
              </a:ext>
            </a:extLst>
          </p:cNvPr>
          <p:cNvPicPr>
            <a:picLocks noChangeAspect="1"/>
          </p:cNvPicPr>
          <p:nvPr/>
        </p:nvPicPr>
        <p:blipFill rotWithShape="1">
          <a:blip r:embed="rId7">
            <a:duotone>
              <a:schemeClr val="accent1">
                <a:shade val="45000"/>
                <a:satMod val="135000"/>
              </a:schemeClr>
              <a:prstClr val="white"/>
            </a:duotone>
          </a:blip>
          <a:srcRect r="50000"/>
          <a:stretch/>
        </p:blipFill>
        <p:spPr>
          <a:xfrm>
            <a:off x="5458968" y="3193157"/>
            <a:ext cx="721245" cy="1442492"/>
          </a:xfrm>
          <a:prstGeom prst="rect">
            <a:avLst/>
          </a:prstGeom>
        </p:spPr>
      </p:pic>
      <p:pic>
        <p:nvPicPr>
          <p:cNvPr id="9230" name="Picture 9229">
            <a:extLst>
              <a:ext uri="{FF2B5EF4-FFF2-40B4-BE49-F238E27FC236}">
                <a16:creationId xmlns:a16="http://schemas.microsoft.com/office/drawing/2014/main" id="{69AC5AAC-93F2-EAFA-FBA8-CC021EC4BB14}"/>
              </a:ext>
            </a:extLst>
          </p:cNvPr>
          <p:cNvPicPr>
            <a:picLocks noChangeAspect="1"/>
          </p:cNvPicPr>
          <p:nvPr/>
        </p:nvPicPr>
        <p:blipFill rotWithShape="1">
          <a:blip r:embed="rId7"/>
          <a:srcRect l="50000"/>
          <a:stretch/>
        </p:blipFill>
        <p:spPr>
          <a:xfrm>
            <a:off x="6163981" y="3193157"/>
            <a:ext cx="721246" cy="1442492"/>
          </a:xfrm>
          <a:prstGeom prst="rect">
            <a:avLst/>
          </a:prstGeom>
        </p:spPr>
      </p:pic>
    </p:spTree>
    <p:extLst>
      <p:ext uri="{BB962C8B-B14F-4D97-AF65-F5344CB8AC3E}">
        <p14:creationId xmlns:p14="http://schemas.microsoft.com/office/powerpoint/2010/main" val="301382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18CF-3481-3F93-3755-0D589759D70B}"/>
              </a:ext>
            </a:extLst>
          </p:cNvPr>
          <p:cNvSpPr>
            <a:spLocks noGrp="1"/>
          </p:cNvSpPr>
          <p:nvPr>
            <p:ph type="title"/>
          </p:nvPr>
        </p:nvSpPr>
        <p:spPr/>
        <p:txBody>
          <a:bodyPr/>
          <a:lstStyle/>
          <a:p>
            <a:r>
              <a:rPr lang="en-US">
                <a:latin typeface="Arial"/>
                <a:cs typeface="Arial"/>
              </a:rPr>
              <a:t>How did we apply these ML models solve the problem?</a:t>
            </a:r>
            <a:endParaRPr lang="en-US"/>
          </a:p>
        </p:txBody>
      </p:sp>
      <p:sp>
        <p:nvSpPr>
          <p:cNvPr id="4" name="Content Placeholder 3">
            <a:extLst>
              <a:ext uri="{FF2B5EF4-FFF2-40B4-BE49-F238E27FC236}">
                <a16:creationId xmlns:a16="http://schemas.microsoft.com/office/drawing/2014/main" id="{0489D06F-FA6D-8450-862A-0D88AA369C24}"/>
              </a:ext>
            </a:extLst>
          </p:cNvPr>
          <p:cNvSpPr>
            <a:spLocks noGrp="1"/>
          </p:cNvSpPr>
          <p:nvPr>
            <p:ph sz="quarter" idx="13"/>
          </p:nvPr>
        </p:nvSpPr>
        <p:spPr/>
        <p:txBody>
          <a:bodyPr/>
          <a:lstStyle/>
          <a:p>
            <a:endParaRPr lang="en-US"/>
          </a:p>
        </p:txBody>
      </p:sp>
      <p:sp>
        <p:nvSpPr>
          <p:cNvPr id="23" name="Rounded Rectangle 22">
            <a:extLst>
              <a:ext uri="{FF2B5EF4-FFF2-40B4-BE49-F238E27FC236}">
                <a16:creationId xmlns:a16="http://schemas.microsoft.com/office/drawing/2014/main" id="{41AF4F7C-6AA2-78CB-5722-553261788400}"/>
              </a:ext>
            </a:extLst>
          </p:cNvPr>
          <p:cNvSpPr/>
          <p:nvPr/>
        </p:nvSpPr>
        <p:spPr>
          <a:xfrm>
            <a:off x="3004061" y="9966243"/>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Keltner Channels Indicator</a:t>
            </a:r>
          </a:p>
        </p:txBody>
      </p:sp>
      <p:sp>
        <p:nvSpPr>
          <p:cNvPr id="24" name="Rounded Rectangle 9">
            <a:extLst>
              <a:ext uri="{FF2B5EF4-FFF2-40B4-BE49-F238E27FC236}">
                <a16:creationId xmlns:a16="http://schemas.microsoft.com/office/drawing/2014/main" id="{E8B62CDA-DF85-87EF-4FAE-E3C93530A0C1}"/>
              </a:ext>
            </a:extLst>
          </p:cNvPr>
          <p:cNvSpPr/>
          <p:nvPr/>
        </p:nvSpPr>
        <p:spPr>
          <a:xfrm>
            <a:off x="7183376" y="9966242"/>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Moving Average (MA)</a:t>
            </a:r>
          </a:p>
        </p:txBody>
      </p:sp>
      <p:sp>
        <p:nvSpPr>
          <p:cNvPr id="25" name="Rounded Rectangle 9">
            <a:extLst>
              <a:ext uri="{FF2B5EF4-FFF2-40B4-BE49-F238E27FC236}">
                <a16:creationId xmlns:a16="http://schemas.microsoft.com/office/drawing/2014/main" id="{E02FDDE3-EDBE-43CB-D64D-4A62E16D8199}"/>
              </a:ext>
            </a:extLst>
          </p:cNvPr>
          <p:cNvSpPr/>
          <p:nvPr/>
        </p:nvSpPr>
        <p:spPr>
          <a:xfrm>
            <a:off x="1090392" y="7547299"/>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Relative Strength Indicator (RSI)</a:t>
            </a:r>
          </a:p>
        </p:txBody>
      </p:sp>
      <p:sp>
        <p:nvSpPr>
          <p:cNvPr id="26" name="Rounded Rectangle 9">
            <a:extLst>
              <a:ext uri="{FF2B5EF4-FFF2-40B4-BE49-F238E27FC236}">
                <a16:creationId xmlns:a16="http://schemas.microsoft.com/office/drawing/2014/main" id="{23F3E9DF-54F9-7A29-D362-2784963D28E9}"/>
              </a:ext>
            </a:extLst>
          </p:cNvPr>
          <p:cNvSpPr/>
          <p:nvPr/>
        </p:nvSpPr>
        <p:spPr>
          <a:xfrm>
            <a:off x="9191452" y="7547299"/>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Bollinger Bands</a:t>
            </a:r>
          </a:p>
        </p:txBody>
      </p:sp>
      <p:sp>
        <p:nvSpPr>
          <p:cNvPr id="28" name="Rounded Rectangle 9">
            <a:extLst>
              <a:ext uri="{FF2B5EF4-FFF2-40B4-BE49-F238E27FC236}">
                <a16:creationId xmlns:a16="http://schemas.microsoft.com/office/drawing/2014/main" id="{39279BFC-72FC-8DF5-DF32-2C6ABB19674A}"/>
              </a:ext>
            </a:extLst>
          </p:cNvPr>
          <p:cNvSpPr/>
          <p:nvPr/>
        </p:nvSpPr>
        <p:spPr>
          <a:xfrm>
            <a:off x="5140925" y="7547299"/>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Heads and Shoulders</a:t>
            </a:r>
          </a:p>
        </p:txBody>
      </p:sp>
      <p:sp>
        <p:nvSpPr>
          <p:cNvPr id="29" name="TextBox 28">
            <a:extLst>
              <a:ext uri="{FF2B5EF4-FFF2-40B4-BE49-F238E27FC236}">
                <a16:creationId xmlns:a16="http://schemas.microsoft.com/office/drawing/2014/main" id="{42EB196D-42E9-7CFF-39C3-93EB9268AF80}"/>
              </a:ext>
            </a:extLst>
          </p:cNvPr>
          <p:cNvSpPr txBox="1"/>
          <p:nvPr/>
        </p:nvSpPr>
        <p:spPr>
          <a:xfrm>
            <a:off x="2549328" y="9554539"/>
            <a:ext cx="4061525"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0.5012894906511928 </a:t>
            </a:r>
            <a:endParaRPr lang="en-SG" sz="1600" b="0" i="0">
              <a:solidFill>
                <a:schemeClr val="bg1"/>
              </a:solidFill>
              <a:effectLst/>
              <a:latin typeface="-apple-system"/>
            </a:endParaRPr>
          </a:p>
        </p:txBody>
      </p:sp>
      <p:sp>
        <p:nvSpPr>
          <p:cNvPr id="30" name="TextBox 29">
            <a:extLst>
              <a:ext uri="{FF2B5EF4-FFF2-40B4-BE49-F238E27FC236}">
                <a16:creationId xmlns:a16="http://schemas.microsoft.com/office/drawing/2014/main" id="{3FC4F91A-91D2-971B-7FAF-D56FEA20E3CC}"/>
              </a:ext>
            </a:extLst>
          </p:cNvPr>
          <p:cNvSpPr txBox="1"/>
          <p:nvPr/>
        </p:nvSpPr>
        <p:spPr>
          <a:xfrm>
            <a:off x="8818525" y="7110943"/>
            <a:ext cx="3876914"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0.5148291424887169 </a:t>
            </a:r>
            <a:endParaRPr lang="en-SG" sz="1600" b="0" i="0">
              <a:solidFill>
                <a:schemeClr val="bg1"/>
              </a:solidFill>
              <a:effectLst/>
              <a:latin typeface="-apple-system"/>
            </a:endParaRPr>
          </a:p>
        </p:txBody>
      </p:sp>
      <p:sp>
        <p:nvSpPr>
          <p:cNvPr id="31" name="TextBox 30">
            <a:extLst>
              <a:ext uri="{FF2B5EF4-FFF2-40B4-BE49-F238E27FC236}">
                <a16:creationId xmlns:a16="http://schemas.microsoft.com/office/drawing/2014/main" id="{14507B40-2BFA-717C-DBDA-3C3665734E4B}"/>
              </a:ext>
            </a:extLst>
          </p:cNvPr>
          <p:cNvSpPr txBox="1"/>
          <p:nvPr/>
        </p:nvSpPr>
        <p:spPr>
          <a:xfrm>
            <a:off x="4767999" y="7107358"/>
            <a:ext cx="3876914"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0.536428110896196 </a:t>
            </a:r>
            <a:endParaRPr lang="en-SG" sz="1600" b="0" i="0">
              <a:solidFill>
                <a:schemeClr val="bg1"/>
              </a:solidFill>
              <a:effectLst/>
              <a:latin typeface="-apple-system"/>
            </a:endParaRPr>
          </a:p>
        </p:txBody>
      </p:sp>
      <p:sp>
        <p:nvSpPr>
          <p:cNvPr id="32" name="TextBox 31">
            <a:extLst>
              <a:ext uri="{FF2B5EF4-FFF2-40B4-BE49-F238E27FC236}">
                <a16:creationId xmlns:a16="http://schemas.microsoft.com/office/drawing/2014/main" id="{856DC829-D4C5-FF8A-E9E4-314616BE6917}"/>
              </a:ext>
            </a:extLst>
          </p:cNvPr>
          <p:cNvSpPr txBox="1"/>
          <p:nvPr/>
        </p:nvSpPr>
        <p:spPr>
          <a:xfrm>
            <a:off x="6718143" y="9550799"/>
            <a:ext cx="4061525"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0.5041908446163765 </a:t>
            </a:r>
          </a:p>
        </p:txBody>
      </p:sp>
      <p:sp>
        <p:nvSpPr>
          <p:cNvPr id="33" name="TextBox 32">
            <a:extLst>
              <a:ext uri="{FF2B5EF4-FFF2-40B4-BE49-F238E27FC236}">
                <a16:creationId xmlns:a16="http://schemas.microsoft.com/office/drawing/2014/main" id="{ED309DD6-9EA9-6CC9-855C-A55558240305}"/>
              </a:ext>
            </a:extLst>
          </p:cNvPr>
          <p:cNvSpPr txBox="1"/>
          <p:nvPr/>
        </p:nvSpPr>
        <p:spPr>
          <a:xfrm>
            <a:off x="801617" y="7107358"/>
            <a:ext cx="3876914"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0.5151515151515151 </a:t>
            </a:r>
            <a:endParaRPr lang="en-SG" sz="1600" b="0" i="0">
              <a:solidFill>
                <a:schemeClr val="bg1"/>
              </a:solidFill>
              <a:effectLst/>
              <a:latin typeface="-apple-system"/>
            </a:endParaRPr>
          </a:p>
        </p:txBody>
      </p:sp>
      <p:sp>
        <p:nvSpPr>
          <p:cNvPr id="6" name="Rounded Rectangle 5">
            <a:extLst>
              <a:ext uri="{FF2B5EF4-FFF2-40B4-BE49-F238E27FC236}">
                <a16:creationId xmlns:a16="http://schemas.microsoft.com/office/drawing/2014/main" id="{18571602-646B-4694-EE63-9C37D3A48378}"/>
              </a:ext>
            </a:extLst>
          </p:cNvPr>
          <p:cNvSpPr/>
          <p:nvPr/>
        </p:nvSpPr>
        <p:spPr>
          <a:xfrm>
            <a:off x="479937" y="713697"/>
            <a:ext cx="5531849"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Logistic Regression </a:t>
            </a:r>
          </a:p>
        </p:txBody>
      </p:sp>
      <p:sp>
        <p:nvSpPr>
          <p:cNvPr id="11" name="Rounded Rectangle 10">
            <a:extLst>
              <a:ext uri="{FF2B5EF4-FFF2-40B4-BE49-F238E27FC236}">
                <a16:creationId xmlns:a16="http://schemas.microsoft.com/office/drawing/2014/main" id="{63F615F8-0E54-E4B7-1165-E0578640639A}"/>
              </a:ext>
            </a:extLst>
          </p:cNvPr>
          <p:cNvSpPr/>
          <p:nvPr/>
        </p:nvSpPr>
        <p:spPr>
          <a:xfrm>
            <a:off x="6180214" y="721924"/>
            <a:ext cx="5531849"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Decision Tree</a:t>
            </a:r>
          </a:p>
        </p:txBody>
      </p:sp>
      <p:sp>
        <p:nvSpPr>
          <p:cNvPr id="19" name="TextBox 18">
            <a:extLst>
              <a:ext uri="{FF2B5EF4-FFF2-40B4-BE49-F238E27FC236}">
                <a16:creationId xmlns:a16="http://schemas.microsoft.com/office/drawing/2014/main" id="{09EE27B4-56A8-4C9A-26D8-802A0B3ED211}"/>
              </a:ext>
            </a:extLst>
          </p:cNvPr>
          <p:cNvSpPr txBox="1"/>
          <p:nvPr/>
        </p:nvSpPr>
        <p:spPr>
          <a:xfrm>
            <a:off x="406264" y="1374977"/>
            <a:ext cx="5605521" cy="584775"/>
          </a:xfrm>
          <a:prstGeom prst="rect">
            <a:avLst/>
          </a:prstGeom>
          <a:noFill/>
        </p:spPr>
        <p:txBody>
          <a:bodyPr wrap="square">
            <a:spAutoFit/>
          </a:bodyPr>
          <a:lstStyle/>
          <a:p>
            <a:pPr algn="ctr"/>
            <a:r>
              <a:rPr lang="en-US" sz="1600"/>
              <a:t>A supervised learning model that predicts the </a:t>
            </a:r>
            <a:r>
              <a:rPr lang="en-US" sz="1600" b="1"/>
              <a:t>probability of price movement (up/down) </a:t>
            </a:r>
            <a:r>
              <a:rPr lang="en-US" sz="1600"/>
              <a:t>occurring </a:t>
            </a:r>
          </a:p>
        </p:txBody>
      </p:sp>
      <p:sp>
        <p:nvSpPr>
          <p:cNvPr id="21" name="Rounded Rectangle 20">
            <a:extLst>
              <a:ext uri="{FF2B5EF4-FFF2-40B4-BE49-F238E27FC236}">
                <a16:creationId xmlns:a16="http://schemas.microsoft.com/office/drawing/2014/main" id="{DE9D0C72-1DA7-184A-5025-5395C9546234}"/>
              </a:ext>
            </a:extLst>
          </p:cNvPr>
          <p:cNvSpPr/>
          <p:nvPr/>
        </p:nvSpPr>
        <p:spPr>
          <a:xfrm>
            <a:off x="479775" y="2044587"/>
            <a:ext cx="5531849" cy="986813"/>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a:solidFill>
                  <a:schemeClr val="tx1"/>
                </a:solidFill>
                <a:cs typeface="Calibri"/>
              </a:rPr>
              <a:t>A </a:t>
            </a:r>
            <a:r>
              <a:rPr lang="en-US" sz="1600" b="1">
                <a:solidFill>
                  <a:schemeClr val="tx1"/>
                </a:solidFill>
                <a:cs typeface="Calibri"/>
              </a:rPr>
              <a:t>price movement graph </a:t>
            </a:r>
            <a:r>
              <a:rPr lang="en-US" sz="1600">
                <a:solidFill>
                  <a:schemeClr val="tx1"/>
                </a:solidFill>
                <a:cs typeface="Calibri"/>
              </a:rPr>
              <a:t>where up = 1 and down = 0 is predicted from the technical indicators</a:t>
            </a:r>
          </a:p>
        </p:txBody>
      </p:sp>
      <p:sp>
        <p:nvSpPr>
          <p:cNvPr id="22" name="Rounded Rectangle 21">
            <a:extLst>
              <a:ext uri="{FF2B5EF4-FFF2-40B4-BE49-F238E27FC236}">
                <a16:creationId xmlns:a16="http://schemas.microsoft.com/office/drawing/2014/main" id="{C62A89F4-0908-A2A7-E4E2-0B181D5AED82}"/>
              </a:ext>
            </a:extLst>
          </p:cNvPr>
          <p:cNvSpPr/>
          <p:nvPr/>
        </p:nvSpPr>
        <p:spPr>
          <a:xfrm>
            <a:off x="479937" y="3269376"/>
            <a:ext cx="5531849"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chemeClr val="bg1"/>
                </a:solidFill>
              </a:rPr>
              <a:t>XGBoost</a:t>
            </a:r>
            <a:endParaRPr lang="en-US" sz="1600" b="1">
              <a:solidFill>
                <a:schemeClr val="bg1"/>
              </a:solidFill>
            </a:endParaRPr>
          </a:p>
        </p:txBody>
      </p:sp>
      <p:sp>
        <p:nvSpPr>
          <p:cNvPr id="27" name="Rounded Rectangle 26">
            <a:extLst>
              <a:ext uri="{FF2B5EF4-FFF2-40B4-BE49-F238E27FC236}">
                <a16:creationId xmlns:a16="http://schemas.microsoft.com/office/drawing/2014/main" id="{E541BE97-DF72-2108-0899-19BE37250684}"/>
              </a:ext>
            </a:extLst>
          </p:cNvPr>
          <p:cNvSpPr/>
          <p:nvPr/>
        </p:nvSpPr>
        <p:spPr>
          <a:xfrm>
            <a:off x="6180214" y="3277603"/>
            <a:ext cx="5531849"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Support Vector Machine (SVM)</a:t>
            </a:r>
          </a:p>
        </p:txBody>
      </p:sp>
      <p:sp>
        <p:nvSpPr>
          <p:cNvPr id="54" name="TextBox 53">
            <a:extLst>
              <a:ext uri="{FF2B5EF4-FFF2-40B4-BE49-F238E27FC236}">
                <a16:creationId xmlns:a16="http://schemas.microsoft.com/office/drawing/2014/main" id="{B4623B2B-3536-4911-B3D0-87C0FF51A12F}"/>
              </a:ext>
            </a:extLst>
          </p:cNvPr>
          <p:cNvSpPr txBox="1"/>
          <p:nvPr/>
        </p:nvSpPr>
        <p:spPr>
          <a:xfrm>
            <a:off x="440977" y="3898261"/>
            <a:ext cx="5605521" cy="584775"/>
          </a:xfrm>
          <a:prstGeom prst="rect">
            <a:avLst/>
          </a:prstGeom>
          <a:noFill/>
        </p:spPr>
        <p:txBody>
          <a:bodyPr wrap="square">
            <a:spAutoFit/>
          </a:bodyPr>
          <a:lstStyle/>
          <a:p>
            <a:pPr algn="ctr"/>
            <a:r>
              <a:rPr lang="en-US" sz="1600"/>
              <a:t>A supervised </a:t>
            </a:r>
            <a:r>
              <a:rPr lang="en-US" sz="1600">
                <a:latin typeface="Calibri" panose="020F0502020204030204" pitchFamily="34" charset="0"/>
                <a:cs typeface="Calibri" panose="020F0502020204030204" pitchFamily="34" charset="0"/>
              </a:rPr>
              <a:t>learning model that </a:t>
            </a:r>
            <a:r>
              <a:rPr lang="en-SG" sz="1600" b="0" i="0">
                <a:effectLst/>
                <a:latin typeface="Calibri" panose="020F0502020204030204" pitchFamily="34" charset="0"/>
                <a:cs typeface="Calibri" panose="020F0502020204030204" pitchFamily="34" charset="0"/>
              </a:rPr>
              <a:t>handles complex and non-linear relationships between indicators and future price</a:t>
            </a:r>
            <a:endParaRPr lang="en-US" sz="1600">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A759B02F-44E1-3BA9-ADE8-FC5994412111}"/>
              </a:ext>
            </a:extLst>
          </p:cNvPr>
          <p:cNvSpPr txBox="1"/>
          <p:nvPr/>
        </p:nvSpPr>
        <p:spPr>
          <a:xfrm>
            <a:off x="6130876" y="1374977"/>
            <a:ext cx="5605521" cy="584775"/>
          </a:xfrm>
          <a:prstGeom prst="rect">
            <a:avLst/>
          </a:prstGeom>
          <a:noFill/>
        </p:spPr>
        <p:txBody>
          <a:bodyPr wrap="square">
            <a:spAutoFit/>
          </a:bodyPr>
          <a:lstStyle/>
          <a:p>
            <a:pPr algn="ctr"/>
            <a:r>
              <a:rPr lang="en-US" sz="1600" dirty="0">
                <a:cs typeface="Calibri" panose="020F0502020204030204" pitchFamily="34" charset="0"/>
              </a:rPr>
              <a:t>A supervised learning model using various checkpoints </a:t>
            </a:r>
            <a:r>
              <a:rPr lang="en-SG" sz="1600" b="0" i="0" dirty="0">
                <a:effectLst/>
                <a:cs typeface="Calibri" panose="020F0502020204030204" pitchFamily="34" charset="0"/>
              </a:rPr>
              <a:t>on the technical indicators</a:t>
            </a:r>
            <a:endParaRPr lang="en-US" sz="1600" dirty="0">
              <a:cs typeface="Calibri" panose="020F0502020204030204" pitchFamily="34" charset="0"/>
            </a:endParaRPr>
          </a:p>
        </p:txBody>
      </p:sp>
      <p:sp>
        <p:nvSpPr>
          <p:cNvPr id="61" name="Rounded Rectangle 60">
            <a:extLst>
              <a:ext uri="{FF2B5EF4-FFF2-40B4-BE49-F238E27FC236}">
                <a16:creationId xmlns:a16="http://schemas.microsoft.com/office/drawing/2014/main" id="{6832BC5F-AF66-0716-F206-913617FC275B}"/>
              </a:ext>
            </a:extLst>
          </p:cNvPr>
          <p:cNvSpPr/>
          <p:nvPr/>
        </p:nvSpPr>
        <p:spPr>
          <a:xfrm>
            <a:off x="6180213" y="2044587"/>
            <a:ext cx="5531849" cy="986814"/>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a:solidFill>
                  <a:schemeClr val="tx1"/>
                </a:solidFill>
                <a:latin typeface="Calibri" panose="020F0502020204030204" pitchFamily="34" charset="0"/>
                <a:cs typeface="Calibri" panose="020F0502020204030204" pitchFamily="34" charset="0"/>
              </a:rPr>
              <a:t>Fitted with </a:t>
            </a:r>
            <a:r>
              <a:rPr lang="en-US" sz="1600" b="1">
                <a:solidFill>
                  <a:schemeClr val="tx1"/>
                </a:solidFill>
                <a:latin typeface="Calibri" panose="020F0502020204030204" pitchFamily="34" charset="0"/>
                <a:cs typeface="Calibri" panose="020F0502020204030204" pitchFamily="34" charset="0"/>
              </a:rPr>
              <a:t>hyperparameters</a:t>
            </a:r>
            <a:r>
              <a:rPr lang="en-US" sz="1600">
                <a:solidFill>
                  <a:schemeClr val="tx1"/>
                </a:solidFill>
                <a:latin typeface="Calibri" panose="020F0502020204030204" pitchFamily="34" charset="0"/>
                <a:cs typeface="Calibri" panose="020F0502020204030204" pitchFamily="34" charset="0"/>
              </a:rPr>
              <a:t> to increase accuracy, the model identifies the most powerful indicator and </a:t>
            </a:r>
            <a:r>
              <a:rPr lang="en-SG" sz="1600" b="1" i="0">
                <a:solidFill>
                  <a:schemeClr val="tx1"/>
                </a:solidFill>
                <a:effectLst/>
                <a:latin typeface="Calibri" panose="020F0502020204030204" pitchFamily="34" charset="0"/>
                <a:cs typeface="Calibri" panose="020F0502020204030204" pitchFamily="34" charset="0"/>
              </a:rPr>
              <a:t>quantifies the strength and direction of these relationships</a:t>
            </a:r>
            <a:endParaRPr lang="en-US" sz="1600" b="1">
              <a:solidFill>
                <a:schemeClr val="tx1"/>
              </a:solidFill>
              <a:latin typeface="Calibri" panose="020F0502020204030204" pitchFamily="34" charset="0"/>
              <a:cs typeface="Calibri" panose="020F0502020204030204" pitchFamily="34" charset="0"/>
            </a:endParaRPr>
          </a:p>
        </p:txBody>
      </p:sp>
      <p:sp>
        <p:nvSpPr>
          <p:cNvPr id="9472" name="Rounded Rectangle 9471">
            <a:extLst>
              <a:ext uri="{FF2B5EF4-FFF2-40B4-BE49-F238E27FC236}">
                <a16:creationId xmlns:a16="http://schemas.microsoft.com/office/drawing/2014/main" id="{06CA2174-79B3-1A2A-EAA3-9E44B2FC2DAD}"/>
              </a:ext>
            </a:extLst>
          </p:cNvPr>
          <p:cNvSpPr/>
          <p:nvPr/>
        </p:nvSpPr>
        <p:spPr>
          <a:xfrm>
            <a:off x="443019" y="5857995"/>
            <a:ext cx="11305962" cy="503443"/>
          </a:xfrm>
          <a:prstGeom prst="roundRect">
            <a:avLst/>
          </a:prstGeom>
          <a:solidFill>
            <a:srgbClr val="3A58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a:solidFill>
                  <a:schemeClr val="bg1"/>
                </a:solidFill>
                <a:cs typeface="Calibri"/>
              </a:rPr>
              <a:t>These ML Models helps investors make </a:t>
            </a:r>
            <a:r>
              <a:rPr lang="en-US" sz="1600" b="1">
                <a:solidFill>
                  <a:schemeClr val="bg1"/>
                </a:solidFill>
                <a:cs typeface="Calibri"/>
              </a:rPr>
              <a:t>informed decisions </a:t>
            </a:r>
            <a:r>
              <a:rPr lang="en-US" sz="1600">
                <a:solidFill>
                  <a:schemeClr val="bg1"/>
                </a:solidFill>
                <a:cs typeface="Calibri"/>
              </a:rPr>
              <a:t>by solving the uncertainty around technical indicators</a:t>
            </a:r>
          </a:p>
        </p:txBody>
      </p:sp>
      <p:sp>
        <p:nvSpPr>
          <p:cNvPr id="9473" name="Triangle 9472">
            <a:extLst>
              <a:ext uri="{FF2B5EF4-FFF2-40B4-BE49-F238E27FC236}">
                <a16:creationId xmlns:a16="http://schemas.microsoft.com/office/drawing/2014/main" id="{2A528148-04F9-9DEF-9839-4AB58CAFE2B4}"/>
              </a:ext>
            </a:extLst>
          </p:cNvPr>
          <p:cNvSpPr>
            <a:spLocks/>
          </p:cNvSpPr>
          <p:nvPr/>
        </p:nvSpPr>
        <p:spPr>
          <a:xfrm rot="10800000">
            <a:off x="5807772" y="5640932"/>
            <a:ext cx="576453" cy="142057"/>
          </a:xfrm>
          <a:prstGeom prst="triangle">
            <a:avLst>
              <a:gd name="adj" fmla="val 477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4" name="Rounded Rectangle 9473">
            <a:extLst>
              <a:ext uri="{FF2B5EF4-FFF2-40B4-BE49-F238E27FC236}">
                <a16:creationId xmlns:a16="http://schemas.microsoft.com/office/drawing/2014/main" id="{37E7A40C-9DC7-742A-5095-BCF1668B6E35}"/>
              </a:ext>
            </a:extLst>
          </p:cNvPr>
          <p:cNvSpPr/>
          <p:nvPr/>
        </p:nvSpPr>
        <p:spPr>
          <a:xfrm>
            <a:off x="477812" y="4562939"/>
            <a:ext cx="5531849" cy="986813"/>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a:solidFill>
                  <a:schemeClr val="tx1"/>
                </a:solidFill>
                <a:latin typeface="Calibri" panose="020F0502020204030204" pitchFamily="34" charset="0"/>
                <a:cs typeface="Calibri" panose="020F0502020204030204" pitchFamily="34" charset="0"/>
              </a:rPr>
              <a:t>Fitted with </a:t>
            </a:r>
            <a:r>
              <a:rPr lang="en-US" sz="1600" b="1">
                <a:solidFill>
                  <a:schemeClr val="tx1"/>
                </a:solidFill>
                <a:latin typeface="Calibri" panose="020F0502020204030204" pitchFamily="34" charset="0"/>
                <a:cs typeface="Calibri" panose="020F0502020204030204" pitchFamily="34" charset="0"/>
              </a:rPr>
              <a:t>hyperparameters</a:t>
            </a:r>
            <a:r>
              <a:rPr lang="en-US" sz="1600">
                <a:solidFill>
                  <a:schemeClr val="tx1"/>
                </a:solidFill>
                <a:latin typeface="Calibri" panose="020F0502020204030204" pitchFamily="34" charset="0"/>
                <a:cs typeface="Calibri" panose="020F0502020204030204" pitchFamily="34" charset="0"/>
              </a:rPr>
              <a:t> to increase accuracy, </a:t>
            </a:r>
            <a:r>
              <a:rPr lang="en-SG" sz="1600" b="0" i="0" err="1">
                <a:solidFill>
                  <a:schemeClr val="tx1"/>
                </a:solidFill>
                <a:effectLst/>
                <a:latin typeface="Calibri" panose="020F0502020204030204" pitchFamily="34" charset="0"/>
                <a:cs typeface="Calibri" panose="020F0502020204030204" pitchFamily="34" charset="0"/>
              </a:rPr>
              <a:t>XGBoost</a:t>
            </a:r>
            <a:r>
              <a:rPr lang="en-SG" sz="1600" b="0" i="0">
                <a:solidFill>
                  <a:schemeClr val="tx1"/>
                </a:solidFill>
                <a:effectLst/>
                <a:latin typeface="Calibri" panose="020F0502020204030204" pitchFamily="34" charset="0"/>
                <a:cs typeface="Calibri" panose="020F0502020204030204" pitchFamily="34" charset="0"/>
              </a:rPr>
              <a:t> handles missing data, feature selection and feature engineering.</a:t>
            </a:r>
            <a:endParaRPr lang="en-US" sz="1600">
              <a:solidFill>
                <a:schemeClr val="tx1"/>
              </a:solidFill>
              <a:latin typeface="Calibri" panose="020F0502020204030204" pitchFamily="34" charset="0"/>
              <a:cs typeface="Calibri" panose="020F0502020204030204" pitchFamily="34" charset="0"/>
            </a:endParaRPr>
          </a:p>
        </p:txBody>
      </p:sp>
      <p:sp>
        <p:nvSpPr>
          <p:cNvPr id="9475" name="TextBox 9474">
            <a:extLst>
              <a:ext uri="{FF2B5EF4-FFF2-40B4-BE49-F238E27FC236}">
                <a16:creationId xmlns:a16="http://schemas.microsoft.com/office/drawing/2014/main" id="{0FF2D43C-FC6A-23A0-DA62-0F9A1F880A1F}"/>
              </a:ext>
            </a:extLst>
          </p:cNvPr>
          <p:cNvSpPr txBox="1"/>
          <p:nvPr/>
        </p:nvSpPr>
        <p:spPr>
          <a:xfrm>
            <a:off x="6180213" y="3898261"/>
            <a:ext cx="5605521" cy="584775"/>
          </a:xfrm>
          <a:prstGeom prst="rect">
            <a:avLst/>
          </a:prstGeom>
          <a:noFill/>
        </p:spPr>
        <p:txBody>
          <a:bodyPr wrap="square">
            <a:spAutoFit/>
          </a:bodyPr>
          <a:lstStyle/>
          <a:p>
            <a:pPr algn="ctr"/>
            <a:r>
              <a:rPr lang="en-US" sz="1600">
                <a:latin typeface="Calibri" panose="020F0502020204030204" pitchFamily="34" charset="0"/>
                <a:cs typeface="Calibri" panose="020F0502020204030204" pitchFamily="34" charset="0"/>
              </a:rPr>
              <a:t>A supervised model that </a:t>
            </a:r>
            <a:r>
              <a:rPr lang="en-SG" sz="1600" b="0" i="0">
                <a:effectLst/>
                <a:latin typeface="Calibri" panose="020F0502020204030204" pitchFamily="34" charset="0"/>
                <a:cs typeface="Calibri" panose="020F0502020204030204" pitchFamily="34" charset="0"/>
              </a:rPr>
              <a:t>finds a hyperplane that best separates indicators into different classes for future price movements</a:t>
            </a:r>
            <a:endParaRPr lang="en-US" sz="1600">
              <a:latin typeface="Calibri" panose="020F0502020204030204" pitchFamily="34" charset="0"/>
              <a:cs typeface="Calibri" panose="020F0502020204030204" pitchFamily="34" charset="0"/>
            </a:endParaRPr>
          </a:p>
        </p:txBody>
      </p:sp>
      <p:sp>
        <p:nvSpPr>
          <p:cNvPr id="9476" name="Rounded Rectangle 9475">
            <a:extLst>
              <a:ext uri="{FF2B5EF4-FFF2-40B4-BE49-F238E27FC236}">
                <a16:creationId xmlns:a16="http://schemas.microsoft.com/office/drawing/2014/main" id="{D55AA603-0E3B-3E8C-C354-8540146B2EF7}"/>
              </a:ext>
            </a:extLst>
          </p:cNvPr>
          <p:cNvSpPr/>
          <p:nvPr/>
        </p:nvSpPr>
        <p:spPr>
          <a:xfrm>
            <a:off x="6217048" y="4562939"/>
            <a:ext cx="5531849" cy="986813"/>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a:solidFill>
                  <a:schemeClr val="tx1"/>
                </a:solidFill>
                <a:latin typeface="Calibri" panose="020F0502020204030204" pitchFamily="34" charset="0"/>
                <a:cs typeface="Calibri" panose="020F0502020204030204" pitchFamily="34" charset="0"/>
              </a:rPr>
              <a:t>Fitted with </a:t>
            </a:r>
            <a:r>
              <a:rPr lang="en-US" sz="1600" b="1">
                <a:solidFill>
                  <a:schemeClr val="tx1"/>
                </a:solidFill>
                <a:latin typeface="Calibri" panose="020F0502020204030204" pitchFamily="34" charset="0"/>
                <a:cs typeface="Calibri" panose="020F0502020204030204" pitchFamily="34" charset="0"/>
              </a:rPr>
              <a:t>hyperparameters</a:t>
            </a:r>
            <a:r>
              <a:rPr lang="en-US" sz="1600">
                <a:solidFill>
                  <a:schemeClr val="tx1"/>
                </a:solidFill>
                <a:latin typeface="Calibri" panose="020F0502020204030204" pitchFamily="34" charset="0"/>
                <a:cs typeface="Calibri" panose="020F0502020204030204" pitchFamily="34" charset="0"/>
              </a:rPr>
              <a:t> to increase accuracy, SVM </a:t>
            </a:r>
            <a:r>
              <a:rPr lang="en-SG" sz="1600" b="1" i="0">
                <a:solidFill>
                  <a:schemeClr val="tx1"/>
                </a:solidFill>
                <a:effectLst/>
                <a:latin typeface="Calibri" panose="020F0502020204030204" pitchFamily="34" charset="0"/>
                <a:cs typeface="Calibri" panose="020F0502020204030204" pitchFamily="34" charset="0"/>
              </a:rPr>
              <a:t>predicts the classes </a:t>
            </a:r>
            <a:r>
              <a:rPr lang="en-SG" sz="1600" b="0" i="0">
                <a:solidFill>
                  <a:schemeClr val="tx1"/>
                </a:solidFill>
                <a:effectLst/>
                <a:latin typeface="Calibri" panose="020F0502020204030204" pitchFamily="34" charset="0"/>
                <a:cs typeface="Calibri" panose="020F0502020204030204" pitchFamily="34" charset="0"/>
              </a:rPr>
              <a:t>of future price movements based on the technical indicators</a:t>
            </a:r>
            <a:endParaRPr lang="en-US" sz="160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0206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19" name="Picture 9518">
            <a:extLst>
              <a:ext uri="{FF2B5EF4-FFF2-40B4-BE49-F238E27FC236}">
                <a16:creationId xmlns:a16="http://schemas.microsoft.com/office/drawing/2014/main" id="{76621206-1BF9-2708-4FFE-DCB2DD930470}"/>
              </a:ext>
            </a:extLst>
          </p:cNvPr>
          <p:cNvPicPr>
            <a:picLocks noChangeAspect="1"/>
          </p:cNvPicPr>
          <p:nvPr/>
        </p:nvPicPr>
        <p:blipFill>
          <a:blip r:embed="rId2"/>
          <a:stretch>
            <a:fillRect/>
          </a:stretch>
        </p:blipFill>
        <p:spPr>
          <a:xfrm rot="19162925">
            <a:off x="8642153" y="4616909"/>
            <a:ext cx="519704" cy="519704"/>
          </a:xfrm>
          <a:prstGeom prst="rect">
            <a:avLst/>
          </a:prstGeom>
        </p:spPr>
      </p:pic>
      <p:pic>
        <p:nvPicPr>
          <p:cNvPr id="9520" name="Picture 9519">
            <a:extLst>
              <a:ext uri="{FF2B5EF4-FFF2-40B4-BE49-F238E27FC236}">
                <a16:creationId xmlns:a16="http://schemas.microsoft.com/office/drawing/2014/main" id="{86CD3B0D-7D6F-CC08-D0A8-89233BBC720D}"/>
              </a:ext>
            </a:extLst>
          </p:cNvPr>
          <p:cNvPicPr>
            <a:picLocks noChangeAspect="1"/>
          </p:cNvPicPr>
          <p:nvPr/>
        </p:nvPicPr>
        <p:blipFill>
          <a:blip r:embed="rId2"/>
          <a:stretch>
            <a:fillRect/>
          </a:stretch>
        </p:blipFill>
        <p:spPr>
          <a:xfrm rot="19162925">
            <a:off x="8642153" y="4957040"/>
            <a:ext cx="519704" cy="519704"/>
          </a:xfrm>
          <a:prstGeom prst="rect">
            <a:avLst/>
          </a:prstGeom>
        </p:spPr>
      </p:pic>
      <p:pic>
        <p:nvPicPr>
          <p:cNvPr id="9517" name="Picture 9516">
            <a:extLst>
              <a:ext uri="{FF2B5EF4-FFF2-40B4-BE49-F238E27FC236}">
                <a16:creationId xmlns:a16="http://schemas.microsoft.com/office/drawing/2014/main" id="{789B9995-BBED-B297-C290-46A8ADD220A2}"/>
              </a:ext>
            </a:extLst>
          </p:cNvPr>
          <p:cNvPicPr>
            <a:picLocks noChangeAspect="1"/>
          </p:cNvPicPr>
          <p:nvPr/>
        </p:nvPicPr>
        <p:blipFill>
          <a:blip r:embed="rId2"/>
          <a:stretch>
            <a:fillRect/>
          </a:stretch>
        </p:blipFill>
        <p:spPr>
          <a:xfrm rot="19162925">
            <a:off x="8651955" y="3826224"/>
            <a:ext cx="519704" cy="519704"/>
          </a:xfrm>
          <a:prstGeom prst="rect">
            <a:avLst/>
          </a:prstGeom>
        </p:spPr>
      </p:pic>
      <p:pic>
        <p:nvPicPr>
          <p:cNvPr id="9518" name="Picture 9517">
            <a:extLst>
              <a:ext uri="{FF2B5EF4-FFF2-40B4-BE49-F238E27FC236}">
                <a16:creationId xmlns:a16="http://schemas.microsoft.com/office/drawing/2014/main" id="{E0316290-2696-15A2-3855-44E7E06B0A91}"/>
              </a:ext>
            </a:extLst>
          </p:cNvPr>
          <p:cNvPicPr>
            <a:picLocks noChangeAspect="1"/>
          </p:cNvPicPr>
          <p:nvPr/>
        </p:nvPicPr>
        <p:blipFill>
          <a:blip r:embed="rId2"/>
          <a:stretch>
            <a:fillRect/>
          </a:stretch>
        </p:blipFill>
        <p:spPr>
          <a:xfrm rot="19162925">
            <a:off x="8651955" y="4166355"/>
            <a:ext cx="519704" cy="519704"/>
          </a:xfrm>
          <a:prstGeom prst="rect">
            <a:avLst/>
          </a:prstGeom>
        </p:spPr>
      </p:pic>
      <p:pic>
        <p:nvPicPr>
          <p:cNvPr id="9515" name="Picture 9514">
            <a:extLst>
              <a:ext uri="{FF2B5EF4-FFF2-40B4-BE49-F238E27FC236}">
                <a16:creationId xmlns:a16="http://schemas.microsoft.com/office/drawing/2014/main" id="{16DF0D3F-008B-5885-1E6F-8BCE33EE9489}"/>
              </a:ext>
            </a:extLst>
          </p:cNvPr>
          <p:cNvPicPr>
            <a:picLocks noChangeAspect="1"/>
          </p:cNvPicPr>
          <p:nvPr/>
        </p:nvPicPr>
        <p:blipFill>
          <a:blip r:embed="rId2"/>
          <a:stretch>
            <a:fillRect/>
          </a:stretch>
        </p:blipFill>
        <p:spPr>
          <a:xfrm rot="19162925">
            <a:off x="8657667" y="3073899"/>
            <a:ext cx="519704" cy="519704"/>
          </a:xfrm>
          <a:prstGeom prst="rect">
            <a:avLst/>
          </a:prstGeom>
        </p:spPr>
      </p:pic>
      <p:pic>
        <p:nvPicPr>
          <p:cNvPr id="9516" name="Picture 9515">
            <a:extLst>
              <a:ext uri="{FF2B5EF4-FFF2-40B4-BE49-F238E27FC236}">
                <a16:creationId xmlns:a16="http://schemas.microsoft.com/office/drawing/2014/main" id="{E643A6A7-19A1-BC60-397C-FA3A7AEB7136}"/>
              </a:ext>
            </a:extLst>
          </p:cNvPr>
          <p:cNvPicPr>
            <a:picLocks noChangeAspect="1"/>
          </p:cNvPicPr>
          <p:nvPr/>
        </p:nvPicPr>
        <p:blipFill>
          <a:blip r:embed="rId2"/>
          <a:stretch>
            <a:fillRect/>
          </a:stretch>
        </p:blipFill>
        <p:spPr>
          <a:xfrm rot="19162925">
            <a:off x="8657667" y="3414030"/>
            <a:ext cx="519704" cy="519704"/>
          </a:xfrm>
          <a:prstGeom prst="rect">
            <a:avLst/>
          </a:prstGeom>
        </p:spPr>
      </p:pic>
      <p:pic>
        <p:nvPicPr>
          <p:cNvPr id="9510" name="Picture 9509">
            <a:extLst>
              <a:ext uri="{FF2B5EF4-FFF2-40B4-BE49-F238E27FC236}">
                <a16:creationId xmlns:a16="http://schemas.microsoft.com/office/drawing/2014/main" id="{0DE11826-2C9D-0C0D-97F4-AB2F5E5517ED}"/>
              </a:ext>
            </a:extLst>
          </p:cNvPr>
          <p:cNvPicPr>
            <a:picLocks noChangeAspect="1"/>
          </p:cNvPicPr>
          <p:nvPr/>
        </p:nvPicPr>
        <p:blipFill>
          <a:blip r:embed="rId2"/>
          <a:stretch>
            <a:fillRect/>
          </a:stretch>
        </p:blipFill>
        <p:spPr>
          <a:xfrm rot="19162925">
            <a:off x="8662204" y="2276226"/>
            <a:ext cx="519704" cy="519704"/>
          </a:xfrm>
          <a:prstGeom prst="rect">
            <a:avLst/>
          </a:prstGeom>
        </p:spPr>
      </p:pic>
      <p:pic>
        <p:nvPicPr>
          <p:cNvPr id="9511" name="Picture 9510">
            <a:extLst>
              <a:ext uri="{FF2B5EF4-FFF2-40B4-BE49-F238E27FC236}">
                <a16:creationId xmlns:a16="http://schemas.microsoft.com/office/drawing/2014/main" id="{4B552D29-34F2-568C-B619-6D002A53A186}"/>
              </a:ext>
            </a:extLst>
          </p:cNvPr>
          <p:cNvPicPr>
            <a:picLocks noChangeAspect="1"/>
          </p:cNvPicPr>
          <p:nvPr/>
        </p:nvPicPr>
        <p:blipFill>
          <a:blip r:embed="rId2"/>
          <a:stretch>
            <a:fillRect/>
          </a:stretch>
        </p:blipFill>
        <p:spPr>
          <a:xfrm rot="19162925">
            <a:off x="8662204" y="2616357"/>
            <a:ext cx="519704" cy="519704"/>
          </a:xfrm>
          <a:prstGeom prst="rect">
            <a:avLst/>
          </a:prstGeom>
        </p:spPr>
      </p:pic>
      <p:cxnSp>
        <p:nvCxnSpPr>
          <p:cNvPr id="18" name="Straight Connector 17">
            <a:extLst>
              <a:ext uri="{FF2B5EF4-FFF2-40B4-BE49-F238E27FC236}">
                <a16:creationId xmlns:a16="http://schemas.microsoft.com/office/drawing/2014/main" id="{86B7FC8A-00E4-AB41-FC9C-D9DE9E30D925}"/>
              </a:ext>
            </a:extLst>
          </p:cNvPr>
          <p:cNvCxnSpPr>
            <a:cxnSpLocks/>
            <a:endCxn id="35" idx="3"/>
          </p:cNvCxnSpPr>
          <p:nvPr/>
        </p:nvCxnSpPr>
        <p:spPr>
          <a:xfrm flipH="1">
            <a:off x="4129310" y="2264870"/>
            <a:ext cx="108501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94E18CF-3481-3F93-3755-0D589759D70B}"/>
              </a:ext>
            </a:extLst>
          </p:cNvPr>
          <p:cNvSpPr>
            <a:spLocks noGrp="1"/>
          </p:cNvSpPr>
          <p:nvPr>
            <p:ph type="title"/>
          </p:nvPr>
        </p:nvSpPr>
        <p:spPr/>
        <p:txBody>
          <a:bodyPr/>
          <a:lstStyle/>
          <a:p>
            <a:r>
              <a:rPr lang="en-US">
                <a:latin typeface="Arial"/>
                <a:cs typeface="Arial"/>
              </a:rPr>
              <a:t>We primarily tested four key ML models chosen based on available resources and relevance to decisions</a:t>
            </a:r>
            <a:endParaRPr lang="en-US"/>
          </a:p>
        </p:txBody>
      </p:sp>
      <p:pic>
        <p:nvPicPr>
          <p:cNvPr id="49" name="Content Placeholder 48" descr="Rope Knot outline">
            <a:extLst>
              <a:ext uri="{FF2B5EF4-FFF2-40B4-BE49-F238E27FC236}">
                <a16:creationId xmlns:a16="http://schemas.microsoft.com/office/drawing/2014/main" id="{DE2EE4B6-EE7C-FFBA-E9F4-2BC1E416F97D}"/>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a:off x="2488406" y="6267450"/>
            <a:ext cx="265113" cy="265113"/>
          </a:xfrm>
        </p:spPr>
      </p:pic>
      <p:sp>
        <p:nvSpPr>
          <p:cNvPr id="40" name="Rounded Rectangle 39">
            <a:extLst>
              <a:ext uri="{FF2B5EF4-FFF2-40B4-BE49-F238E27FC236}">
                <a16:creationId xmlns:a16="http://schemas.microsoft.com/office/drawing/2014/main" id="{445201CD-D5E2-9DCC-8488-9F0F8CD736E0}"/>
              </a:ext>
            </a:extLst>
          </p:cNvPr>
          <p:cNvSpPr/>
          <p:nvPr/>
        </p:nvSpPr>
        <p:spPr>
          <a:xfrm>
            <a:off x="479937" y="979109"/>
            <a:ext cx="5531849"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Accuracies of Individual Technical Indicators</a:t>
            </a:r>
          </a:p>
        </p:txBody>
      </p:sp>
      <p:sp>
        <p:nvSpPr>
          <p:cNvPr id="41" name="Rounded Rectangle 40">
            <a:extLst>
              <a:ext uri="{FF2B5EF4-FFF2-40B4-BE49-F238E27FC236}">
                <a16:creationId xmlns:a16="http://schemas.microsoft.com/office/drawing/2014/main" id="{74BD8B6D-63DF-609A-9ED4-09B435A14B12}"/>
              </a:ext>
            </a:extLst>
          </p:cNvPr>
          <p:cNvSpPr/>
          <p:nvPr/>
        </p:nvSpPr>
        <p:spPr>
          <a:xfrm>
            <a:off x="6180214" y="979107"/>
            <a:ext cx="5531849"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Accuracies of Multiple Technical Indicators</a:t>
            </a:r>
          </a:p>
        </p:txBody>
      </p:sp>
      <p:sp>
        <p:nvSpPr>
          <p:cNvPr id="3" name="Rounded Rectangle 2">
            <a:extLst>
              <a:ext uri="{FF2B5EF4-FFF2-40B4-BE49-F238E27FC236}">
                <a16:creationId xmlns:a16="http://schemas.microsoft.com/office/drawing/2014/main" id="{43AD9A81-6021-0343-FACC-F9841526C353}"/>
              </a:ext>
            </a:extLst>
          </p:cNvPr>
          <p:cNvSpPr/>
          <p:nvPr/>
        </p:nvSpPr>
        <p:spPr>
          <a:xfrm>
            <a:off x="1303738" y="4390107"/>
            <a:ext cx="1462231" cy="475701"/>
          </a:xfrm>
          <a:prstGeom prst="roundRect">
            <a:avLst>
              <a:gd name="adj" fmla="val 0"/>
            </a:avLst>
          </a:prstGeom>
          <a:solidFill>
            <a:schemeClr val="accent1">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Keltner Channels Indicator</a:t>
            </a:r>
          </a:p>
        </p:txBody>
      </p:sp>
      <p:sp>
        <p:nvSpPr>
          <p:cNvPr id="7" name="Rounded Rectangle 9">
            <a:extLst>
              <a:ext uri="{FF2B5EF4-FFF2-40B4-BE49-F238E27FC236}">
                <a16:creationId xmlns:a16="http://schemas.microsoft.com/office/drawing/2014/main" id="{969B258D-4F33-F54E-1281-C4F71D618579}"/>
              </a:ext>
            </a:extLst>
          </p:cNvPr>
          <p:cNvSpPr/>
          <p:nvPr/>
        </p:nvSpPr>
        <p:spPr>
          <a:xfrm>
            <a:off x="1303738" y="5168549"/>
            <a:ext cx="1462231" cy="475701"/>
          </a:xfrm>
          <a:prstGeom prst="roundRect">
            <a:avLst>
              <a:gd name="adj" fmla="val 0"/>
            </a:avLst>
          </a:prstGeom>
          <a:solidFill>
            <a:schemeClr val="accent1">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Moving Average (MA)</a:t>
            </a:r>
          </a:p>
        </p:txBody>
      </p:sp>
      <p:sp>
        <p:nvSpPr>
          <p:cNvPr id="8" name="Rounded Rectangle 9">
            <a:extLst>
              <a:ext uri="{FF2B5EF4-FFF2-40B4-BE49-F238E27FC236}">
                <a16:creationId xmlns:a16="http://schemas.microsoft.com/office/drawing/2014/main" id="{6EE2889E-B42E-20D4-133A-6617A935DCC9}"/>
              </a:ext>
            </a:extLst>
          </p:cNvPr>
          <p:cNvSpPr/>
          <p:nvPr/>
        </p:nvSpPr>
        <p:spPr>
          <a:xfrm>
            <a:off x="1303738" y="3604573"/>
            <a:ext cx="1462231" cy="475701"/>
          </a:xfrm>
          <a:prstGeom prst="roundRect">
            <a:avLst>
              <a:gd name="adj" fmla="val 0"/>
            </a:avLst>
          </a:prstGeom>
          <a:solidFill>
            <a:schemeClr val="accent1">
              <a:lumMod val="75000"/>
            </a:schemeClr>
          </a:solid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Relative Strength Indicator (RSI)</a:t>
            </a:r>
          </a:p>
        </p:txBody>
      </p:sp>
      <p:sp>
        <p:nvSpPr>
          <p:cNvPr id="10" name="Rounded Rectangle 9">
            <a:extLst>
              <a:ext uri="{FF2B5EF4-FFF2-40B4-BE49-F238E27FC236}">
                <a16:creationId xmlns:a16="http://schemas.microsoft.com/office/drawing/2014/main" id="{5822C148-81D2-4511-0D25-050B89CA02C7}"/>
              </a:ext>
            </a:extLst>
          </p:cNvPr>
          <p:cNvSpPr/>
          <p:nvPr/>
        </p:nvSpPr>
        <p:spPr>
          <a:xfrm>
            <a:off x="1303738" y="2027019"/>
            <a:ext cx="1462231" cy="475701"/>
          </a:xfrm>
          <a:prstGeom prst="roundRect">
            <a:avLst>
              <a:gd name="adj" fmla="val 0"/>
            </a:avLst>
          </a:prstGeom>
          <a:solidFill>
            <a:schemeClr val="accent1">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Bollinger Bands</a:t>
            </a:r>
          </a:p>
        </p:txBody>
      </p:sp>
      <p:sp>
        <p:nvSpPr>
          <p:cNvPr id="12" name="Rounded Rectangle 9">
            <a:extLst>
              <a:ext uri="{FF2B5EF4-FFF2-40B4-BE49-F238E27FC236}">
                <a16:creationId xmlns:a16="http://schemas.microsoft.com/office/drawing/2014/main" id="{3A4EA4B3-5A3B-23BA-40CE-88DC552EBAB6}"/>
              </a:ext>
            </a:extLst>
          </p:cNvPr>
          <p:cNvSpPr/>
          <p:nvPr/>
        </p:nvSpPr>
        <p:spPr>
          <a:xfrm>
            <a:off x="1303738" y="2810084"/>
            <a:ext cx="1462231" cy="475701"/>
          </a:xfrm>
          <a:prstGeom prst="roundRect">
            <a:avLst>
              <a:gd name="adj" fmla="val 0"/>
            </a:avLst>
          </a:prstGeom>
          <a:solidFill>
            <a:schemeClr val="accent1">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Heads and Shoulders</a:t>
            </a:r>
          </a:p>
        </p:txBody>
      </p:sp>
      <p:sp>
        <p:nvSpPr>
          <p:cNvPr id="13" name="Rounded Rectangle 12">
            <a:extLst>
              <a:ext uri="{FF2B5EF4-FFF2-40B4-BE49-F238E27FC236}">
                <a16:creationId xmlns:a16="http://schemas.microsoft.com/office/drawing/2014/main" id="{4A0EB3B3-C406-4E6A-F562-6704F1151D21}"/>
              </a:ext>
            </a:extLst>
          </p:cNvPr>
          <p:cNvSpPr/>
          <p:nvPr/>
        </p:nvSpPr>
        <p:spPr>
          <a:xfrm>
            <a:off x="2752207" y="4390107"/>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rgbClr val="C00000"/>
                </a:solidFill>
              </a:rPr>
              <a:t>0.527</a:t>
            </a:r>
          </a:p>
        </p:txBody>
      </p:sp>
      <p:sp>
        <p:nvSpPr>
          <p:cNvPr id="14" name="Rounded Rectangle 9">
            <a:extLst>
              <a:ext uri="{FF2B5EF4-FFF2-40B4-BE49-F238E27FC236}">
                <a16:creationId xmlns:a16="http://schemas.microsoft.com/office/drawing/2014/main" id="{0B8348FD-738D-5CD8-6AE4-7B874D02490D}"/>
              </a:ext>
            </a:extLst>
          </p:cNvPr>
          <p:cNvSpPr/>
          <p:nvPr/>
        </p:nvSpPr>
        <p:spPr>
          <a:xfrm>
            <a:off x="2752207" y="5168549"/>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rgbClr val="C00000"/>
                </a:solidFill>
              </a:rPr>
              <a:t>0.527</a:t>
            </a:r>
          </a:p>
        </p:txBody>
      </p:sp>
      <p:sp>
        <p:nvSpPr>
          <p:cNvPr id="15" name="Rounded Rectangle 9">
            <a:extLst>
              <a:ext uri="{FF2B5EF4-FFF2-40B4-BE49-F238E27FC236}">
                <a16:creationId xmlns:a16="http://schemas.microsoft.com/office/drawing/2014/main" id="{9D4AF6F5-9273-E4BE-B9F3-D3B0CC2739A6}"/>
              </a:ext>
            </a:extLst>
          </p:cNvPr>
          <p:cNvSpPr/>
          <p:nvPr/>
        </p:nvSpPr>
        <p:spPr>
          <a:xfrm>
            <a:off x="2752207" y="3604573"/>
            <a:ext cx="721246" cy="475701"/>
          </a:xfrm>
          <a:prstGeom prst="roundRect">
            <a:avLst>
              <a:gd name="adj" fmla="val 0"/>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dirty="0">
                <a:solidFill>
                  <a:srgbClr val="C00000"/>
                </a:solidFill>
              </a:rPr>
              <a:t>0.611</a:t>
            </a:r>
          </a:p>
        </p:txBody>
      </p:sp>
      <p:sp>
        <p:nvSpPr>
          <p:cNvPr id="16" name="Rounded Rectangle 15">
            <a:extLst>
              <a:ext uri="{FF2B5EF4-FFF2-40B4-BE49-F238E27FC236}">
                <a16:creationId xmlns:a16="http://schemas.microsoft.com/office/drawing/2014/main" id="{29F945EB-EB6B-5854-D05B-671B4FB110FF}"/>
              </a:ext>
            </a:extLst>
          </p:cNvPr>
          <p:cNvSpPr/>
          <p:nvPr/>
        </p:nvSpPr>
        <p:spPr>
          <a:xfrm>
            <a:off x="2752207" y="2027019"/>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rgbClr val="C00000"/>
                </a:solidFill>
              </a:rPr>
              <a:t>0.527</a:t>
            </a:r>
          </a:p>
        </p:txBody>
      </p:sp>
      <p:sp>
        <p:nvSpPr>
          <p:cNvPr id="17" name="Rounded Rectangle 9">
            <a:extLst>
              <a:ext uri="{FF2B5EF4-FFF2-40B4-BE49-F238E27FC236}">
                <a16:creationId xmlns:a16="http://schemas.microsoft.com/office/drawing/2014/main" id="{BA9BDEC7-50AF-2EBE-7B99-552E74D35D50}"/>
              </a:ext>
            </a:extLst>
          </p:cNvPr>
          <p:cNvSpPr/>
          <p:nvPr/>
        </p:nvSpPr>
        <p:spPr>
          <a:xfrm>
            <a:off x="2752207" y="2810084"/>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rgbClr val="C00000"/>
                </a:solidFill>
              </a:rPr>
              <a:t>0.590</a:t>
            </a:r>
          </a:p>
        </p:txBody>
      </p:sp>
      <p:sp>
        <p:nvSpPr>
          <p:cNvPr id="23" name="Rounded Rectangle 22">
            <a:extLst>
              <a:ext uri="{FF2B5EF4-FFF2-40B4-BE49-F238E27FC236}">
                <a16:creationId xmlns:a16="http://schemas.microsoft.com/office/drawing/2014/main" id="{41AF4F7C-6AA2-78CB-5722-553261788400}"/>
              </a:ext>
            </a:extLst>
          </p:cNvPr>
          <p:cNvSpPr/>
          <p:nvPr/>
        </p:nvSpPr>
        <p:spPr>
          <a:xfrm>
            <a:off x="3004061" y="9966243"/>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Keltner Channels Indicator</a:t>
            </a:r>
          </a:p>
        </p:txBody>
      </p:sp>
      <p:sp>
        <p:nvSpPr>
          <p:cNvPr id="24" name="Rounded Rectangle 9">
            <a:extLst>
              <a:ext uri="{FF2B5EF4-FFF2-40B4-BE49-F238E27FC236}">
                <a16:creationId xmlns:a16="http://schemas.microsoft.com/office/drawing/2014/main" id="{E8B62CDA-DF85-87EF-4FAE-E3C93530A0C1}"/>
              </a:ext>
            </a:extLst>
          </p:cNvPr>
          <p:cNvSpPr/>
          <p:nvPr/>
        </p:nvSpPr>
        <p:spPr>
          <a:xfrm>
            <a:off x="7183376" y="9966242"/>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Moving Average (MA)</a:t>
            </a:r>
          </a:p>
        </p:txBody>
      </p:sp>
      <p:sp>
        <p:nvSpPr>
          <p:cNvPr id="25" name="Rounded Rectangle 9">
            <a:extLst>
              <a:ext uri="{FF2B5EF4-FFF2-40B4-BE49-F238E27FC236}">
                <a16:creationId xmlns:a16="http://schemas.microsoft.com/office/drawing/2014/main" id="{E02FDDE3-EDBE-43CB-D64D-4A62E16D8199}"/>
              </a:ext>
            </a:extLst>
          </p:cNvPr>
          <p:cNvSpPr/>
          <p:nvPr/>
        </p:nvSpPr>
        <p:spPr>
          <a:xfrm>
            <a:off x="1090392" y="7547299"/>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Relative Strength Indicator (RSI)</a:t>
            </a:r>
          </a:p>
        </p:txBody>
      </p:sp>
      <p:sp>
        <p:nvSpPr>
          <p:cNvPr id="26" name="Rounded Rectangle 9">
            <a:extLst>
              <a:ext uri="{FF2B5EF4-FFF2-40B4-BE49-F238E27FC236}">
                <a16:creationId xmlns:a16="http://schemas.microsoft.com/office/drawing/2014/main" id="{23F3E9DF-54F9-7A29-D362-2784963D28E9}"/>
              </a:ext>
            </a:extLst>
          </p:cNvPr>
          <p:cNvSpPr/>
          <p:nvPr/>
        </p:nvSpPr>
        <p:spPr>
          <a:xfrm>
            <a:off x="9191452" y="7547299"/>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Bollinger Bands</a:t>
            </a:r>
          </a:p>
        </p:txBody>
      </p:sp>
      <p:sp>
        <p:nvSpPr>
          <p:cNvPr id="28" name="Rounded Rectangle 9">
            <a:extLst>
              <a:ext uri="{FF2B5EF4-FFF2-40B4-BE49-F238E27FC236}">
                <a16:creationId xmlns:a16="http://schemas.microsoft.com/office/drawing/2014/main" id="{39279BFC-72FC-8DF5-DF32-2C6ABB19674A}"/>
              </a:ext>
            </a:extLst>
          </p:cNvPr>
          <p:cNvSpPr/>
          <p:nvPr/>
        </p:nvSpPr>
        <p:spPr>
          <a:xfrm>
            <a:off x="5140925" y="7547299"/>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Heads and Shoulders</a:t>
            </a:r>
          </a:p>
        </p:txBody>
      </p:sp>
      <p:sp>
        <p:nvSpPr>
          <p:cNvPr id="29" name="TextBox 28">
            <a:extLst>
              <a:ext uri="{FF2B5EF4-FFF2-40B4-BE49-F238E27FC236}">
                <a16:creationId xmlns:a16="http://schemas.microsoft.com/office/drawing/2014/main" id="{42EB196D-42E9-7CFF-39C3-93EB9268AF80}"/>
              </a:ext>
            </a:extLst>
          </p:cNvPr>
          <p:cNvSpPr txBox="1"/>
          <p:nvPr/>
        </p:nvSpPr>
        <p:spPr>
          <a:xfrm>
            <a:off x="2549328" y="9554539"/>
            <a:ext cx="4061525"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0.5012894906511928 </a:t>
            </a:r>
            <a:endParaRPr lang="en-SG" sz="1600" b="0" i="0">
              <a:solidFill>
                <a:schemeClr val="bg1"/>
              </a:solidFill>
              <a:effectLst/>
              <a:latin typeface="-apple-system"/>
            </a:endParaRPr>
          </a:p>
        </p:txBody>
      </p:sp>
      <p:sp>
        <p:nvSpPr>
          <p:cNvPr id="30" name="TextBox 29">
            <a:extLst>
              <a:ext uri="{FF2B5EF4-FFF2-40B4-BE49-F238E27FC236}">
                <a16:creationId xmlns:a16="http://schemas.microsoft.com/office/drawing/2014/main" id="{3FC4F91A-91D2-971B-7FAF-D56FEA20E3CC}"/>
              </a:ext>
            </a:extLst>
          </p:cNvPr>
          <p:cNvSpPr txBox="1"/>
          <p:nvPr/>
        </p:nvSpPr>
        <p:spPr>
          <a:xfrm>
            <a:off x="8818525" y="7110943"/>
            <a:ext cx="3876914"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0.5148291424887169 </a:t>
            </a:r>
            <a:endParaRPr lang="en-SG" sz="1600" b="0" i="0">
              <a:solidFill>
                <a:schemeClr val="bg1"/>
              </a:solidFill>
              <a:effectLst/>
              <a:latin typeface="-apple-system"/>
            </a:endParaRPr>
          </a:p>
        </p:txBody>
      </p:sp>
      <p:sp>
        <p:nvSpPr>
          <p:cNvPr id="31" name="TextBox 30">
            <a:extLst>
              <a:ext uri="{FF2B5EF4-FFF2-40B4-BE49-F238E27FC236}">
                <a16:creationId xmlns:a16="http://schemas.microsoft.com/office/drawing/2014/main" id="{14507B40-2BFA-717C-DBDA-3C3665734E4B}"/>
              </a:ext>
            </a:extLst>
          </p:cNvPr>
          <p:cNvSpPr txBox="1"/>
          <p:nvPr/>
        </p:nvSpPr>
        <p:spPr>
          <a:xfrm>
            <a:off x="4767999" y="7107358"/>
            <a:ext cx="3876914"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0.536428110896196 </a:t>
            </a:r>
            <a:endParaRPr lang="en-SG" sz="1600" b="0" i="0">
              <a:solidFill>
                <a:schemeClr val="bg1"/>
              </a:solidFill>
              <a:effectLst/>
              <a:latin typeface="-apple-system"/>
            </a:endParaRPr>
          </a:p>
        </p:txBody>
      </p:sp>
      <p:sp>
        <p:nvSpPr>
          <p:cNvPr id="32" name="TextBox 31">
            <a:extLst>
              <a:ext uri="{FF2B5EF4-FFF2-40B4-BE49-F238E27FC236}">
                <a16:creationId xmlns:a16="http://schemas.microsoft.com/office/drawing/2014/main" id="{856DC829-D4C5-FF8A-E9E4-314616BE6917}"/>
              </a:ext>
            </a:extLst>
          </p:cNvPr>
          <p:cNvSpPr txBox="1"/>
          <p:nvPr/>
        </p:nvSpPr>
        <p:spPr>
          <a:xfrm>
            <a:off x="6718143" y="9550799"/>
            <a:ext cx="4061525"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0.5041908446163765 </a:t>
            </a:r>
          </a:p>
        </p:txBody>
      </p:sp>
      <p:sp>
        <p:nvSpPr>
          <p:cNvPr id="33" name="TextBox 32">
            <a:extLst>
              <a:ext uri="{FF2B5EF4-FFF2-40B4-BE49-F238E27FC236}">
                <a16:creationId xmlns:a16="http://schemas.microsoft.com/office/drawing/2014/main" id="{ED309DD6-9EA9-6CC9-855C-A55558240305}"/>
              </a:ext>
            </a:extLst>
          </p:cNvPr>
          <p:cNvSpPr txBox="1"/>
          <p:nvPr/>
        </p:nvSpPr>
        <p:spPr>
          <a:xfrm>
            <a:off x="801617" y="7107358"/>
            <a:ext cx="3876914"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0.5151515151515151 </a:t>
            </a:r>
            <a:endParaRPr lang="en-SG" sz="1600" b="0" i="0">
              <a:solidFill>
                <a:schemeClr val="bg1"/>
              </a:solidFill>
              <a:effectLst/>
              <a:latin typeface="-apple-system"/>
            </a:endParaRPr>
          </a:p>
        </p:txBody>
      </p:sp>
      <p:sp>
        <p:nvSpPr>
          <p:cNvPr id="42" name="Trapezium 41">
            <a:extLst>
              <a:ext uri="{FF2B5EF4-FFF2-40B4-BE49-F238E27FC236}">
                <a16:creationId xmlns:a16="http://schemas.microsoft.com/office/drawing/2014/main" id="{E6E4885D-B8FA-1972-95ED-880C6E3A8AB2}"/>
              </a:ext>
            </a:extLst>
          </p:cNvPr>
          <p:cNvSpPr/>
          <p:nvPr/>
        </p:nvSpPr>
        <p:spPr>
          <a:xfrm rot="5400000">
            <a:off x="2833831" y="1915333"/>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ium 42">
            <a:extLst>
              <a:ext uri="{FF2B5EF4-FFF2-40B4-BE49-F238E27FC236}">
                <a16:creationId xmlns:a16="http://schemas.microsoft.com/office/drawing/2014/main" id="{3DAA3831-08B9-17D1-FD94-A106F712CE25}"/>
              </a:ext>
            </a:extLst>
          </p:cNvPr>
          <p:cNvSpPr/>
          <p:nvPr/>
        </p:nvSpPr>
        <p:spPr>
          <a:xfrm rot="5400000">
            <a:off x="2838015" y="2698398"/>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ium 43">
            <a:extLst>
              <a:ext uri="{FF2B5EF4-FFF2-40B4-BE49-F238E27FC236}">
                <a16:creationId xmlns:a16="http://schemas.microsoft.com/office/drawing/2014/main" id="{D5BF6042-2AF7-B8CE-F781-B4FC57512A5A}"/>
              </a:ext>
            </a:extLst>
          </p:cNvPr>
          <p:cNvSpPr/>
          <p:nvPr/>
        </p:nvSpPr>
        <p:spPr>
          <a:xfrm rot="5400000">
            <a:off x="2840491" y="3492887"/>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ium 44">
            <a:extLst>
              <a:ext uri="{FF2B5EF4-FFF2-40B4-BE49-F238E27FC236}">
                <a16:creationId xmlns:a16="http://schemas.microsoft.com/office/drawing/2014/main" id="{5894D4E9-89D0-5373-5AFD-E5DCE171EA75}"/>
              </a:ext>
            </a:extLst>
          </p:cNvPr>
          <p:cNvSpPr/>
          <p:nvPr/>
        </p:nvSpPr>
        <p:spPr>
          <a:xfrm rot="5400000">
            <a:off x="2838015" y="4278421"/>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apezium 45">
            <a:extLst>
              <a:ext uri="{FF2B5EF4-FFF2-40B4-BE49-F238E27FC236}">
                <a16:creationId xmlns:a16="http://schemas.microsoft.com/office/drawing/2014/main" id="{FA8A845A-720D-9860-D8D3-BA40A5DF43F1}"/>
              </a:ext>
            </a:extLst>
          </p:cNvPr>
          <p:cNvSpPr/>
          <p:nvPr/>
        </p:nvSpPr>
        <p:spPr>
          <a:xfrm rot="5400000">
            <a:off x="2822744" y="5056863"/>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Content Placeholder 48" descr="Rope Knot outline">
            <a:extLst>
              <a:ext uri="{FF2B5EF4-FFF2-40B4-BE49-F238E27FC236}">
                <a16:creationId xmlns:a16="http://schemas.microsoft.com/office/drawing/2014/main" id="{0E6BF2BB-F99B-22DD-5374-13E3210F67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67021">
            <a:off x="3483790" y="2876738"/>
            <a:ext cx="342393" cy="342393"/>
          </a:xfrm>
          <a:prstGeom prst="rect">
            <a:avLst/>
          </a:prstGeom>
        </p:spPr>
      </p:pic>
      <p:pic>
        <p:nvPicPr>
          <p:cNvPr id="57" name="Content Placeholder 48" descr="Rope Knot outline">
            <a:extLst>
              <a:ext uri="{FF2B5EF4-FFF2-40B4-BE49-F238E27FC236}">
                <a16:creationId xmlns:a16="http://schemas.microsoft.com/office/drawing/2014/main" id="{D1F01724-77E1-9BC7-1B39-8FF0460D84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67021">
            <a:off x="3461261" y="3671227"/>
            <a:ext cx="342393" cy="342393"/>
          </a:xfrm>
          <a:prstGeom prst="rect">
            <a:avLst/>
          </a:prstGeom>
        </p:spPr>
      </p:pic>
      <p:pic>
        <p:nvPicPr>
          <p:cNvPr id="60" name="Content Placeholder 48" descr="Rope Knot outline">
            <a:extLst>
              <a:ext uri="{FF2B5EF4-FFF2-40B4-BE49-F238E27FC236}">
                <a16:creationId xmlns:a16="http://schemas.microsoft.com/office/drawing/2014/main" id="{3A1D023C-DDAF-7E2A-6275-C02CDC1B3D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67021">
            <a:off x="3465349" y="4456761"/>
            <a:ext cx="342393" cy="342393"/>
          </a:xfrm>
          <a:prstGeom prst="rect">
            <a:avLst/>
          </a:prstGeom>
        </p:spPr>
      </p:pic>
      <p:pic>
        <p:nvPicPr>
          <p:cNvPr id="63" name="Content Placeholder 48" descr="Rope Knot outline">
            <a:extLst>
              <a:ext uri="{FF2B5EF4-FFF2-40B4-BE49-F238E27FC236}">
                <a16:creationId xmlns:a16="http://schemas.microsoft.com/office/drawing/2014/main" id="{800EC53A-647B-6B38-8A38-04793AAF37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67021">
            <a:off x="3459668" y="5235203"/>
            <a:ext cx="342393" cy="342393"/>
          </a:xfrm>
          <a:prstGeom prst="rect">
            <a:avLst/>
          </a:prstGeom>
        </p:spPr>
      </p:pic>
      <p:pic>
        <p:nvPicPr>
          <p:cNvPr id="35" name="Picture 34">
            <a:extLst>
              <a:ext uri="{FF2B5EF4-FFF2-40B4-BE49-F238E27FC236}">
                <a16:creationId xmlns:a16="http://schemas.microsoft.com/office/drawing/2014/main" id="{9A97321D-8175-03B5-4083-7ABC363C49E9}"/>
              </a:ext>
            </a:extLst>
          </p:cNvPr>
          <p:cNvPicPr>
            <a:picLocks noChangeAspect="1"/>
          </p:cNvPicPr>
          <p:nvPr/>
        </p:nvPicPr>
        <p:blipFill>
          <a:blip r:embed="rId5"/>
          <a:stretch>
            <a:fillRect/>
          </a:stretch>
        </p:blipFill>
        <p:spPr>
          <a:xfrm>
            <a:off x="3784343" y="2092386"/>
            <a:ext cx="344967" cy="344967"/>
          </a:xfrm>
          <a:prstGeom prst="rect">
            <a:avLst/>
          </a:prstGeom>
        </p:spPr>
      </p:pic>
      <p:pic>
        <p:nvPicPr>
          <p:cNvPr id="36" name="Picture 35">
            <a:extLst>
              <a:ext uri="{FF2B5EF4-FFF2-40B4-BE49-F238E27FC236}">
                <a16:creationId xmlns:a16="http://schemas.microsoft.com/office/drawing/2014/main" id="{276766C1-454C-6FBE-2E5B-E812F01C2EC5}"/>
              </a:ext>
            </a:extLst>
          </p:cNvPr>
          <p:cNvPicPr>
            <a:picLocks noChangeAspect="1"/>
          </p:cNvPicPr>
          <p:nvPr/>
        </p:nvPicPr>
        <p:blipFill>
          <a:blip r:embed="rId5"/>
          <a:stretch>
            <a:fillRect/>
          </a:stretch>
        </p:blipFill>
        <p:spPr>
          <a:xfrm>
            <a:off x="3784343" y="2875451"/>
            <a:ext cx="344967" cy="344967"/>
          </a:xfrm>
          <a:prstGeom prst="rect">
            <a:avLst/>
          </a:prstGeom>
        </p:spPr>
      </p:pic>
      <p:pic>
        <p:nvPicPr>
          <p:cNvPr id="37" name="Picture 36">
            <a:extLst>
              <a:ext uri="{FF2B5EF4-FFF2-40B4-BE49-F238E27FC236}">
                <a16:creationId xmlns:a16="http://schemas.microsoft.com/office/drawing/2014/main" id="{DE225FAF-368F-6C47-1CBE-F388D8BC36D2}"/>
              </a:ext>
            </a:extLst>
          </p:cNvPr>
          <p:cNvPicPr>
            <a:picLocks noChangeAspect="1"/>
          </p:cNvPicPr>
          <p:nvPr/>
        </p:nvPicPr>
        <p:blipFill>
          <a:blip r:embed="rId5"/>
          <a:stretch>
            <a:fillRect/>
          </a:stretch>
        </p:blipFill>
        <p:spPr>
          <a:xfrm>
            <a:off x="3784343" y="3669940"/>
            <a:ext cx="344967" cy="344967"/>
          </a:xfrm>
          <a:prstGeom prst="rect">
            <a:avLst/>
          </a:prstGeom>
        </p:spPr>
      </p:pic>
      <p:pic>
        <p:nvPicPr>
          <p:cNvPr id="38" name="Picture 37">
            <a:extLst>
              <a:ext uri="{FF2B5EF4-FFF2-40B4-BE49-F238E27FC236}">
                <a16:creationId xmlns:a16="http://schemas.microsoft.com/office/drawing/2014/main" id="{A487E044-CC8B-0B66-EF92-3CF788C687E7}"/>
              </a:ext>
            </a:extLst>
          </p:cNvPr>
          <p:cNvPicPr>
            <a:picLocks noChangeAspect="1"/>
          </p:cNvPicPr>
          <p:nvPr/>
        </p:nvPicPr>
        <p:blipFill>
          <a:blip r:embed="rId5"/>
          <a:stretch>
            <a:fillRect/>
          </a:stretch>
        </p:blipFill>
        <p:spPr>
          <a:xfrm>
            <a:off x="3784343" y="4455474"/>
            <a:ext cx="344967" cy="344967"/>
          </a:xfrm>
          <a:prstGeom prst="rect">
            <a:avLst/>
          </a:prstGeom>
        </p:spPr>
      </p:pic>
      <p:pic>
        <p:nvPicPr>
          <p:cNvPr id="39" name="Picture 38">
            <a:extLst>
              <a:ext uri="{FF2B5EF4-FFF2-40B4-BE49-F238E27FC236}">
                <a16:creationId xmlns:a16="http://schemas.microsoft.com/office/drawing/2014/main" id="{39ADF4C1-C451-74B3-5C22-762A08087027}"/>
              </a:ext>
            </a:extLst>
          </p:cNvPr>
          <p:cNvPicPr>
            <a:picLocks noChangeAspect="1"/>
          </p:cNvPicPr>
          <p:nvPr/>
        </p:nvPicPr>
        <p:blipFill>
          <a:blip r:embed="rId5"/>
          <a:stretch>
            <a:fillRect/>
          </a:stretch>
        </p:blipFill>
        <p:spPr>
          <a:xfrm>
            <a:off x="3784343" y="5233916"/>
            <a:ext cx="344967" cy="344967"/>
          </a:xfrm>
          <a:prstGeom prst="rect">
            <a:avLst/>
          </a:prstGeom>
        </p:spPr>
      </p:pic>
      <p:grpSp>
        <p:nvGrpSpPr>
          <p:cNvPr id="9246" name="Group 9245">
            <a:extLst>
              <a:ext uri="{FF2B5EF4-FFF2-40B4-BE49-F238E27FC236}">
                <a16:creationId xmlns:a16="http://schemas.microsoft.com/office/drawing/2014/main" id="{896AEF05-8D48-107B-99E6-186AB6FB2816}"/>
              </a:ext>
            </a:extLst>
          </p:cNvPr>
          <p:cNvGrpSpPr/>
          <p:nvPr/>
        </p:nvGrpSpPr>
        <p:grpSpPr>
          <a:xfrm>
            <a:off x="5214157" y="2092386"/>
            <a:ext cx="350679" cy="3486497"/>
            <a:chOff x="3683255" y="2040244"/>
            <a:chExt cx="350679" cy="3486497"/>
          </a:xfrm>
        </p:grpSpPr>
        <p:pic>
          <p:nvPicPr>
            <p:cNvPr id="9236" name="Picture 9235">
              <a:extLst>
                <a:ext uri="{FF2B5EF4-FFF2-40B4-BE49-F238E27FC236}">
                  <a16:creationId xmlns:a16="http://schemas.microsoft.com/office/drawing/2014/main" id="{4477EAEF-183A-3862-360A-09BD1B5D5D62}"/>
                </a:ext>
              </a:extLst>
            </p:cNvPr>
            <p:cNvPicPr>
              <a:picLocks noChangeAspect="1"/>
            </p:cNvPicPr>
            <p:nvPr/>
          </p:nvPicPr>
          <p:blipFill>
            <a:blip r:embed="rId5"/>
            <a:stretch>
              <a:fillRect/>
            </a:stretch>
          </p:blipFill>
          <p:spPr>
            <a:xfrm>
              <a:off x="3683424" y="2040244"/>
              <a:ext cx="344967" cy="344967"/>
            </a:xfrm>
            <a:prstGeom prst="rect">
              <a:avLst/>
            </a:prstGeom>
          </p:spPr>
        </p:pic>
        <p:pic>
          <p:nvPicPr>
            <p:cNvPr id="9237" name="Picture 9236">
              <a:extLst>
                <a:ext uri="{FF2B5EF4-FFF2-40B4-BE49-F238E27FC236}">
                  <a16:creationId xmlns:a16="http://schemas.microsoft.com/office/drawing/2014/main" id="{80B971AA-86AE-AD4B-2846-13180AB95112}"/>
                </a:ext>
              </a:extLst>
            </p:cNvPr>
            <p:cNvPicPr>
              <a:picLocks noChangeAspect="1"/>
            </p:cNvPicPr>
            <p:nvPr/>
          </p:nvPicPr>
          <p:blipFill>
            <a:blip r:embed="rId5"/>
            <a:stretch>
              <a:fillRect/>
            </a:stretch>
          </p:blipFill>
          <p:spPr>
            <a:xfrm>
              <a:off x="3683423" y="2823309"/>
              <a:ext cx="344967" cy="344967"/>
            </a:xfrm>
            <a:prstGeom prst="rect">
              <a:avLst/>
            </a:prstGeom>
          </p:spPr>
        </p:pic>
        <p:pic>
          <p:nvPicPr>
            <p:cNvPr id="9238" name="Picture 9237">
              <a:extLst>
                <a:ext uri="{FF2B5EF4-FFF2-40B4-BE49-F238E27FC236}">
                  <a16:creationId xmlns:a16="http://schemas.microsoft.com/office/drawing/2014/main" id="{E1689141-C248-7E95-5E8E-5E935C691785}"/>
                </a:ext>
              </a:extLst>
            </p:cNvPr>
            <p:cNvPicPr>
              <a:picLocks noChangeAspect="1"/>
            </p:cNvPicPr>
            <p:nvPr/>
          </p:nvPicPr>
          <p:blipFill>
            <a:blip r:embed="rId5"/>
            <a:stretch>
              <a:fillRect/>
            </a:stretch>
          </p:blipFill>
          <p:spPr>
            <a:xfrm>
              <a:off x="3683255" y="3617798"/>
              <a:ext cx="344967" cy="344967"/>
            </a:xfrm>
            <a:prstGeom prst="rect">
              <a:avLst/>
            </a:prstGeom>
          </p:spPr>
        </p:pic>
        <p:pic>
          <p:nvPicPr>
            <p:cNvPr id="9239" name="Picture 9238">
              <a:extLst>
                <a:ext uri="{FF2B5EF4-FFF2-40B4-BE49-F238E27FC236}">
                  <a16:creationId xmlns:a16="http://schemas.microsoft.com/office/drawing/2014/main" id="{0CC701E6-B98D-322E-5F68-ADD6190D4454}"/>
                </a:ext>
              </a:extLst>
            </p:cNvPr>
            <p:cNvPicPr>
              <a:picLocks noChangeAspect="1"/>
            </p:cNvPicPr>
            <p:nvPr/>
          </p:nvPicPr>
          <p:blipFill>
            <a:blip r:embed="rId5"/>
            <a:stretch>
              <a:fillRect/>
            </a:stretch>
          </p:blipFill>
          <p:spPr>
            <a:xfrm>
              <a:off x="3688967" y="4403332"/>
              <a:ext cx="344967" cy="344967"/>
            </a:xfrm>
            <a:prstGeom prst="rect">
              <a:avLst/>
            </a:prstGeom>
          </p:spPr>
        </p:pic>
        <p:pic>
          <p:nvPicPr>
            <p:cNvPr id="9240" name="Picture 9239">
              <a:extLst>
                <a:ext uri="{FF2B5EF4-FFF2-40B4-BE49-F238E27FC236}">
                  <a16:creationId xmlns:a16="http://schemas.microsoft.com/office/drawing/2014/main" id="{7E03114F-E24B-6ECF-C48D-CEAF6CDED03C}"/>
                </a:ext>
              </a:extLst>
            </p:cNvPr>
            <p:cNvPicPr>
              <a:picLocks noChangeAspect="1"/>
            </p:cNvPicPr>
            <p:nvPr/>
          </p:nvPicPr>
          <p:blipFill>
            <a:blip r:embed="rId5"/>
            <a:stretch>
              <a:fillRect/>
            </a:stretch>
          </p:blipFill>
          <p:spPr>
            <a:xfrm>
              <a:off x="3686017" y="5181774"/>
              <a:ext cx="344967" cy="344967"/>
            </a:xfrm>
            <a:prstGeom prst="rect">
              <a:avLst/>
            </a:prstGeom>
          </p:spPr>
        </p:pic>
      </p:grpSp>
      <p:grpSp>
        <p:nvGrpSpPr>
          <p:cNvPr id="9247" name="Group 9246">
            <a:extLst>
              <a:ext uri="{FF2B5EF4-FFF2-40B4-BE49-F238E27FC236}">
                <a16:creationId xmlns:a16="http://schemas.microsoft.com/office/drawing/2014/main" id="{61622F41-4A78-C407-2E62-E1B11E432044}"/>
              </a:ext>
            </a:extLst>
          </p:cNvPr>
          <p:cNvGrpSpPr/>
          <p:nvPr/>
        </p:nvGrpSpPr>
        <p:grpSpPr>
          <a:xfrm>
            <a:off x="6658502" y="2094697"/>
            <a:ext cx="350679" cy="3486497"/>
            <a:chOff x="3683255" y="2040244"/>
            <a:chExt cx="350679" cy="3486497"/>
          </a:xfrm>
        </p:grpSpPr>
        <p:pic>
          <p:nvPicPr>
            <p:cNvPr id="9248" name="Picture 9247">
              <a:extLst>
                <a:ext uri="{FF2B5EF4-FFF2-40B4-BE49-F238E27FC236}">
                  <a16:creationId xmlns:a16="http://schemas.microsoft.com/office/drawing/2014/main" id="{0E5CEA69-9E5E-742B-3CAB-FFB85F533C85}"/>
                </a:ext>
              </a:extLst>
            </p:cNvPr>
            <p:cNvPicPr>
              <a:picLocks noChangeAspect="1"/>
            </p:cNvPicPr>
            <p:nvPr/>
          </p:nvPicPr>
          <p:blipFill>
            <a:blip r:embed="rId5"/>
            <a:stretch>
              <a:fillRect/>
            </a:stretch>
          </p:blipFill>
          <p:spPr>
            <a:xfrm>
              <a:off x="3683424" y="2040244"/>
              <a:ext cx="344967" cy="344967"/>
            </a:xfrm>
            <a:prstGeom prst="rect">
              <a:avLst/>
            </a:prstGeom>
          </p:spPr>
        </p:pic>
        <p:pic>
          <p:nvPicPr>
            <p:cNvPr id="9249" name="Picture 9248">
              <a:extLst>
                <a:ext uri="{FF2B5EF4-FFF2-40B4-BE49-F238E27FC236}">
                  <a16:creationId xmlns:a16="http://schemas.microsoft.com/office/drawing/2014/main" id="{B317317E-97AE-0BB2-7C42-7426E950864C}"/>
                </a:ext>
              </a:extLst>
            </p:cNvPr>
            <p:cNvPicPr>
              <a:picLocks noChangeAspect="1"/>
            </p:cNvPicPr>
            <p:nvPr/>
          </p:nvPicPr>
          <p:blipFill>
            <a:blip r:embed="rId5"/>
            <a:stretch>
              <a:fillRect/>
            </a:stretch>
          </p:blipFill>
          <p:spPr>
            <a:xfrm>
              <a:off x="3683423" y="2823309"/>
              <a:ext cx="344967" cy="344967"/>
            </a:xfrm>
            <a:prstGeom prst="rect">
              <a:avLst/>
            </a:prstGeom>
          </p:spPr>
        </p:pic>
        <p:pic>
          <p:nvPicPr>
            <p:cNvPr id="9250" name="Picture 9249">
              <a:extLst>
                <a:ext uri="{FF2B5EF4-FFF2-40B4-BE49-F238E27FC236}">
                  <a16:creationId xmlns:a16="http://schemas.microsoft.com/office/drawing/2014/main" id="{8E6694D4-B071-1A16-2324-D92BCE0CA331}"/>
                </a:ext>
              </a:extLst>
            </p:cNvPr>
            <p:cNvPicPr>
              <a:picLocks noChangeAspect="1"/>
            </p:cNvPicPr>
            <p:nvPr/>
          </p:nvPicPr>
          <p:blipFill>
            <a:blip r:embed="rId5"/>
            <a:stretch>
              <a:fillRect/>
            </a:stretch>
          </p:blipFill>
          <p:spPr>
            <a:xfrm>
              <a:off x="3683255" y="3617798"/>
              <a:ext cx="344967" cy="344967"/>
            </a:xfrm>
            <a:prstGeom prst="rect">
              <a:avLst/>
            </a:prstGeom>
          </p:spPr>
        </p:pic>
        <p:pic>
          <p:nvPicPr>
            <p:cNvPr id="9251" name="Picture 9250">
              <a:extLst>
                <a:ext uri="{FF2B5EF4-FFF2-40B4-BE49-F238E27FC236}">
                  <a16:creationId xmlns:a16="http://schemas.microsoft.com/office/drawing/2014/main" id="{6D34CD85-B421-53FF-3505-F7FD2508B694}"/>
                </a:ext>
              </a:extLst>
            </p:cNvPr>
            <p:cNvPicPr>
              <a:picLocks noChangeAspect="1"/>
            </p:cNvPicPr>
            <p:nvPr/>
          </p:nvPicPr>
          <p:blipFill>
            <a:blip r:embed="rId5"/>
            <a:stretch>
              <a:fillRect/>
            </a:stretch>
          </p:blipFill>
          <p:spPr>
            <a:xfrm>
              <a:off x="3688967" y="4403332"/>
              <a:ext cx="344967" cy="344967"/>
            </a:xfrm>
            <a:prstGeom prst="rect">
              <a:avLst/>
            </a:prstGeom>
          </p:spPr>
        </p:pic>
        <p:pic>
          <p:nvPicPr>
            <p:cNvPr id="9252" name="Picture 9251">
              <a:extLst>
                <a:ext uri="{FF2B5EF4-FFF2-40B4-BE49-F238E27FC236}">
                  <a16:creationId xmlns:a16="http://schemas.microsoft.com/office/drawing/2014/main" id="{453AF68C-E3A9-DB0C-282B-79FA8E67EE97}"/>
                </a:ext>
              </a:extLst>
            </p:cNvPr>
            <p:cNvPicPr>
              <a:picLocks noChangeAspect="1"/>
            </p:cNvPicPr>
            <p:nvPr/>
          </p:nvPicPr>
          <p:blipFill>
            <a:blip r:embed="rId5"/>
            <a:stretch>
              <a:fillRect/>
            </a:stretch>
          </p:blipFill>
          <p:spPr>
            <a:xfrm>
              <a:off x="3686017" y="5181774"/>
              <a:ext cx="344967" cy="344967"/>
            </a:xfrm>
            <a:prstGeom prst="rect">
              <a:avLst/>
            </a:prstGeom>
          </p:spPr>
        </p:pic>
      </p:grpSp>
      <p:cxnSp>
        <p:nvCxnSpPr>
          <p:cNvPr id="9267" name="Straight Connector 9266">
            <a:extLst>
              <a:ext uri="{FF2B5EF4-FFF2-40B4-BE49-F238E27FC236}">
                <a16:creationId xmlns:a16="http://schemas.microsoft.com/office/drawing/2014/main" id="{E27FD358-F21F-612C-CFDC-1A5014B7A813}"/>
              </a:ext>
            </a:extLst>
          </p:cNvPr>
          <p:cNvCxnSpPr>
            <a:cxnSpLocks/>
            <a:endCxn id="35" idx="3"/>
          </p:cNvCxnSpPr>
          <p:nvPr/>
        </p:nvCxnSpPr>
        <p:spPr>
          <a:xfrm flipH="1" flipV="1">
            <a:off x="4129310" y="2264870"/>
            <a:ext cx="1085015" cy="7830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70" name="Straight Connector 9269">
            <a:extLst>
              <a:ext uri="{FF2B5EF4-FFF2-40B4-BE49-F238E27FC236}">
                <a16:creationId xmlns:a16="http://schemas.microsoft.com/office/drawing/2014/main" id="{54555879-6F38-0A26-E402-4CDF7D056784}"/>
              </a:ext>
            </a:extLst>
          </p:cNvPr>
          <p:cNvCxnSpPr>
            <a:cxnSpLocks/>
            <a:endCxn id="35" idx="3"/>
          </p:cNvCxnSpPr>
          <p:nvPr/>
        </p:nvCxnSpPr>
        <p:spPr>
          <a:xfrm flipH="1" flipV="1">
            <a:off x="4129310" y="2264870"/>
            <a:ext cx="1084847" cy="157755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73" name="Straight Connector 9272">
            <a:extLst>
              <a:ext uri="{FF2B5EF4-FFF2-40B4-BE49-F238E27FC236}">
                <a16:creationId xmlns:a16="http://schemas.microsoft.com/office/drawing/2014/main" id="{59BBA590-32C4-EE5C-7ECB-9BAD352E2A02}"/>
              </a:ext>
            </a:extLst>
          </p:cNvPr>
          <p:cNvCxnSpPr>
            <a:cxnSpLocks/>
            <a:endCxn id="35" idx="3"/>
          </p:cNvCxnSpPr>
          <p:nvPr/>
        </p:nvCxnSpPr>
        <p:spPr>
          <a:xfrm flipH="1" flipV="1">
            <a:off x="4129310" y="2264870"/>
            <a:ext cx="1090559" cy="23630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76" name="Straight Connector 9275">
            <a:extLst>
              <a:ext uri="{FF2B5EF4-FFF2-40B4-BE49-F238E27FC236}">
                <a16:creationId xmlns:a16="http://schemas.microsoft.com/office/drawing/2014/main" id="{3F4F882C-BC99-C8D3-91A8-404082B0F087}"/>
              </a:ext>
            </a:extLst>
          </p:cNvPr>
          <p:cNvCxnSpPr>
            <a:cxnSpLocks/>
            <a:endCxn id="35" idx="3"/>
          </p:cNvCxnSpPr>
          <p:nvPr/>
        </p:nvCxnSpPr>
        <p:spPr>
          <a:xfrm flipH="1" flipV="1">
            <a:off x="4129310" y="2264870"/>
            <a:ext cx="1087609" cy="31415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79" name="Straight Connector 9278">
            <a:extLst>
              <a:ext uri="{FF2B5EF4-FFF2-40B4-BE49-F238E27FC236}">
                <a16:creationId xmlns:a16="http://schemas.microsoft.com/office/drawing/2014/main" id="{0B742B26-66E5-35F9-85BB-BBD0019F735B}"/>
              </a:ext>
            </a:extLst>
          </p:cNvPr>
          <p:cNvCxnSpPr>
            <a:cxnSpLocks/>
            <a:endCxn id="36" idx="3"/>
          </p:cNvCxnSpPr>
          <p:nvPr/>
        </p:nvCxnSpPr>
        <p:spPr>
          <a:xfrm flipH="1">
            <a:off x="4129310" y="2264870"/>
            <a:ext cx="1085016" cy="7830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82" name="Straight Connector 9281">
            <a:extLst>
              <a:ext uri="{FF2B5EF4-FFF2-40B4-BE49-F238E27FC236}">
                <a16:creationId xmlns:a16="http://schemas.microsoft.com/office/drawing/2014/main" id="{FE8D2F07-2B01-365A-7E7E-5743797EE78F}"/>
              </a:ext>
            </a:extLst>
          </p:cNvPr>
          <p:cNvCxnSpPr>
            <a:cxnSpLocks/>
            <a:endCxn id="36" idx="3"/>
          </p:cNvCxnSpPr>
          <p:nvPr/>
        </p:nvCxnSpPr>
        <p:spPr>
          <a:xfrm flipH="1">
            <a:off x="4129310" y="3047935"/>
            <a:ext cx="1085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85" name="Straight Connector 9284">
            <a:extLst>
              <a:ext uri="{FF2B5EF4-FFF2-40B4-BE49-F238E27FC236}">
                <a16:creationId xmlns:a16="http://schemas.microsoft.com/office/drawing/2014/main" id="{E4BC61BA-1597-1006-A18D-5A6CB2295587}"/>
              </a:ext>
            </a:extLst>
          </p:cNvPr>
          <p:cNvCxnSpPr>
            <a:cxnSpLocks/>
            <a:endCxn id="36" idx="3"/>
          </p:cNvCxnSpPr>
          <p:nvPr/>
        </p:nvCxnSpPr>
        <p:spPr>
          <a:xfrm flipH="1" flipV="1">
            <a:off x="4129310" y="3047935"/>
            <a:ext cx="1084847" cy="7944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88" name="Straight Connector 9287">
            <a:extLst>
              <a:ext uri="{FF2B5EF4-FFF2-40B4-BE49-F238E27FC236}">
                <a16:creationId xmlns:a16="http://schemas.microsoft.com/office/drawing/2014/main" id="{19904380-E220-7748-0F55-F96ED4303306}"/>
              </a:ext>
            </a:extLst>
          </p:cNvPr>
          <p:cNvCxnSpPr>
            <a:cxnSpLocks/>
            <a:endCxn id="36" idx="3"/>
          </p:cNvCxnSpPr>
          <p:nvPr/>
        </p:nvCxnSpPr>
        <p:spPr>
          <a:xfrm flipH="1" flipV="1">
            <a:off x="4129310" y="3047935"/>
            <a:ext cx="1090559" cy="15800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91" name="Straight Connector 9290">
            <a:extLst>
              <a:ext uri="{FF2B5EF4-FFF2-40B4-BE49-F238E27FC236}">
                <a16:creationId xmlns:a16="http://schemas.microsoft.com/office/drawing/2014/main" id="{399C4A37-9D03-0851-B26D-44ED448F7CB5}"/>
              </a:ext>
            </a:extLst>
          </p:cNvPr>
          <p:cNvCxnSpPr>
            <a:cxnSpLocks/>
            <a:endCxn id="36" idx="3"/>
          </p:cNvCxnSpPr>
          <p:nvPr/>
        </p:nvCxnSpPr>
        <p:spPr>
          <a:xfrm flipH="1" flipV="1">
            <a:off x="4129310" y="3047935"/>
            <a:ext cx="1087609" cy="23584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94" name="Straight Connector 9293">
            <a:extLst>
              <a:ext uri="{FF2B5EF4-FFF2-40B4-BE49-F238E27FC236}">
                <a16:creationId xmlns:a16="http://schemas.microsoft.com/office/drawing/2014/main" id="{BA321864-11C4-B9CB-5156-8254574EE0BA}"/>
              </a:ext>
            </a:extLst>
          </p:cNvPr>
          <p:cNvCxnSpPr>
            <a:cxnSpLocks/>
            <a:endCxn id="37" idx="3"/>
          </p:cNvCxnSpPr>
          <p:nvPr/>
        </p:nvCxnSpPr>
        <p:spPr>
          <a:xfrm flipH="1">
            <a:off x="4129310" y="2264870"/>
            <a:ext cx="1085016" cy="157755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97" name="Straight Connector 9296">
            <a:extLst>
              <a:ext uri="{FF2B5EF4-FFF2-40B4-BE49-F238E27FC236}">
                <a16:creationId xmlns:a16="http://schemas.microsoft.com/office/drawing/2014/main" id="{45CC5026-63A4-70E7-54D3-0B73E114B029}"/>
              </a:ext>
            </a:extLst>
          </p:cNvPr>
          <p:cNvCxnSpPr>
            <a:cxnSpLocks/>
            <a:endCxn id="37" idx="3"/>
          </p:cNvCxnSpPr>
          <p:nvPr/>
        </p:nvCxnSpPr>
        <p:spPr>
          <a:xfrm flipH="1">
            <a:off x="4129310" y="3047935"/>
            <a:ext cx="1085015" cy="7944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00" name="Straight Connector 9299">
            <a:extLst>
              <a:ext uri="{FF2B5EF4-FFF2-40B4-BE49-F238E27FC236}">
                <a16:creationId xmlns:a16="http://schemas.microsoft.com/office/drawing/2014/main" id="{EBCEC1B2-5B15-6133-1F1A-49A76311F728}"/>
              </a:ext>
            </a:extLst>
          </p:cNvPr>
          <p:cNvCxnSpPr>
            <a:cxnSpLocks/>
            <a:endCxn id="37" idx="3"/>
          </p:cNvCxnSpPr>
          <p:nvPr/>
        </p:nvCxnSpPr>
        <p:spPr>
          <a:xfrm flipH="1">
            <a:off x="4129310" y="3842424"/>
            <a:ext cx="108484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03" name="Straight Connector 9302">
            <a:extLst>
              <a:ext uri="{FF2B5EF4-FFF2-40B4-BE49-F238E27FC236}">
                <a16:creationId xmlns:a16="http://schemas.microsoft.com/office/drawing/2014/main" id="{6958C295-0EDF-555B-71E0-89C808A9979E}"/>
              </a:ext>
            </a:extLst>
          </p:cNvPr>
          <p:cNvCxnSpPr>
            <a:cxnSpLocks/>
            <a:endCxn id="37" idx="3"/>
          </p:cNvCxnSpPr>
          <p:nvPr/>
        </p:nvCxnSpPr>
        <p:spPr>
          <a:xfrm flipH="1" flipV="1">
            <a:off x="4129310" y="3842424"/>
            <a:ext cx="1090559" cy="7855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06" name="Straight Connector 9305">
            <a:extLst>
              <a:ext uri="{FF2B5EF4-FFF2-40B4-BE49-F238E27FC236}">
                <a16:creationId xmlns:a16="http://schemas.microsoft.com/office/drawing/2014/main" id="{BFB81666-1DC4-F5DE-0EDA-DD8847F293A3}"/>
              </a:ext>
            </a:extLst>
          </p:cNvPr>
          <p:cNvCxnSpPr>
            <a:cxnSpLocks/>
            <a:endCxn id="37" idx="3"/>
          </p:cNvCxnSpPr>
          <p:nvPr/>
        </p:nvCxnSpPr>
        <p:spPr>
          <a:xfrm flipH="1" flipV="1">
            <a:off x="4129310" y="3842424"/>
            <a:ext cx="1087609" cy="15639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09" name="Straight Connector 9308">
            <a:extLst>
              <a:ext uri="{FF2B5EF4-FFF2-40B4-BE49-F238E27FC236}">
                <a16:creationId xmlns:a16="http://schemas.microsoft.com/office/drawing/2014/main" id="{FD937311-94C8-6DC1-08CC-4F2A3D93A9DA}"/>
              </a:ext>
            </a:extLst>
          </p:cNvPr>
          <p:cNvCxnSpPr>
            <a:cxnSpLocks/>
            <a:endCxn id="38" idx="3"/>
          </p:cNvCxnSpPr>
          <p:nvPr/>
        </p:nvCxnSpPr>
        <p:spPr>
          <a:xfrm flipH="1">
            <a:off x="4129310" y="2264870"/>
            <a:ext cx="1085016" cy="23630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12" name="Straight Connector 9311">
            <a:extLst>
              <a:ext uri="{FF2B5EF4-FFF2-40B4-BE49-F238E27FC236}">
                <a16:creationId xmlns:a16="http://schemas.microsoft.com/office/drawing/2014/main" id="{0E5B8F28-D8E8-40B0-97F9-C1DE49BB9463}"/>
              </a:ext>
            </a:extLst>
          </p:cNvPr>
          <p:cNvCxnSpPr>
            <a:cxnSpLocks/>
            <a:endCxn id="38" idx="3"/>
          </p:cNvCxnSpPr>
          <p:nvPr/>
        </p:nvCxnSpPr>
        <p:spPr>
          <a:xfrm flipH="1">
            <a:off x="4129310" y="3047935"/>
            <a:ext cx="1085015" cy="15800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15" name="Straight Connector 9314">
            <a:extLst>
              <a:ext uri="{FF2B5EF4-FFF2-40B4-BE49-F238E27FC236}">
                <a16:creationId xmlns:a16="http://schemas.microsoft.com/office/drawing/2014/main" id="{3657A0F3-A57D-A4A4-D5B4-E3AC6D7AD158}"/>
              </a:ext>
            </a:extLst>
          </p:cNvPr>
          <p:cNvCxnSpPr>
            <a:cxnSpLocks/>
            <a:endCxn id="38" idx="3"/>
          </p:cNvCxnSpPr>
          <p:nvPr/>
        </p:nvCxnSpPr>
        <p:spPr>
          <a:xfrm flipH="1">
            <a:off x="4129310" y="3842424"/>
            <a:ext cx="1084847" cy="7855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19" name="Straight Connector 9318">
            <a:extLst>
              <a:ext uri="{FF2B5EF4-FFF2-40B4-BE49-F238E27FC236}">
                <a16:creationId xmlns:a16="http://schemas.microsoft.com/office/drawing/2014/main" id="{29607D74-02BA-BC10-6F5A-DD1C4330D2A1}"/>
              </a:ext>
            </a:extLst>
          </p:cNvPr>
          <p:cNvCxnSpPr>
            <a:cxnSpLocks/>
            <a:endCxn id="38" idx="3"/>
          </p:cNvCxnSpPr>
          <p:nvPr/>
        </p:nvCxnSpPr>
        <p:spPr>
          <a:xfrm flipH="1">
            <a:off x="4129310" y="4627958"/>
            <a:ext cx="109055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22" name="Straight Connector 9321">
            <a:extLst>
              <a:ext uri="{FF2B5EF4-FFF2-40B4-BE49-F238E27FC236}">
                <a16:creationId xmlns:a16="http://schemas.microsoft.com/office/drawing/2014/main" id="{397E05AC-CB17-4856-49E4-6610F6602AA7}"/>
              </a:ext>
            </a:extLst>
          </p:cNvPr>
          <p:cNvCxnSpPr>
            <a:cxnSpLocks/>
            <a:endCxn id="38" idx="3"/>
          </p:cNvCxnSpPr>
          <p:nvPr/>
        </p:nvCxnSpPr>
        <p:spPr>
          <a:xfrm flipH="1" flipV="1">
            <a:off x="4129310" y="4627958"/>
            <a:ext cx="1087609" cy="77844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25" name="Straight Connector 9324">
            <a:extLst>
              <a:ext uri="{FF2B5EF4-FFF2-40B4-BE49-F238E27FC236}">
                <a16:creationId xmlns:a16="http://schemas.microsoft.com/office/drawing/2014/main" id="{AC4B8C35-205B-41CB-BE42-178204CD876F}"/>
              </a:ext>
            </a:extLst>
          </p:cNvPr>
          <p:cNvCxnSpPr>
            <a:cxnSpLocks/>
            <a:endCxn id="39" idx="3"/>
          </p:cNvCxnSpPr>
          <p:nvPr/>
        </p:nvCxnSpPr>
        <p:spPr>
          <a:xfrm flipH="1">
            <a:off x="4129310" y="2264870"/>
            <a:ext cx="1085016" cy="31415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28" name="Straight Connector 9327">
            <a:extLst>
              <a:ext uri="{FF2B5EF4-FFF2-40B4-BE49-F238E27FC236}">
                <a16:creationId xmlns:a16="http://schemas.microsoft.com/office/drawing/2014/main" id="{7671D11C-0403-68B2-66B3-76BCA9BB18EE}"/>
              </a:ext>
            </a:extLst>
          </p:cNvPr>
          <p:cNvCxnSpPr>
            <a:cxnSpLocks/>
            <a:endCxn id="39" idx="3"/>
          </p:cNvCxnSpPr>
          <p:nvPr/>
        </p:nvCxnSpPr>
        <p:spPr>
          <a:xfrm flipH="1">
            <a:off x="4129310" y="3047935"/>
            <a:ext cx="1085015" cy="23584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31" name="Straight Connector 9330">
            <a:extLst>
              <a:ext uri="{FF2B5EF4-FFF2-40B4-BE49-F238E27FC236}">
                <a16:creationId xmlns:a16="http://schemas.microsoft.com/office/drawing/2014/main" id="{82AEB4C8-44A3-F5F1-5389-3E24361597FC}"/>
              </a:ext>
            </a:extLst>
          </p:cNvPr>
          <p:cNvCxnSpPr>
            <a:cxnSpLocks/>
            <a:endCxn id="39" idx="3"/>
          </p:cNvCxnSpPr>
          <p:nvPr/>
        </p:nvCxnSpPr>
        <p:spPr>
          <a:xfrm flipH="1">
            <a:off x="4129310" y="3842424"/>
            <a:ext cx="1084847" cy="15639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34" name="Straight Connector 9333">
            <a:extLst>
              <a:ext uri="{FF2B5EF4-FFF2-40B4-BE49-F238E27FC236}">
                <a16:creationId xmlns:a16="http://schemas.microsoft.com/office/drawing/2014/main" id="{8341C805-39E6-6EEC-FEAF-DACEB1B48727}"/>
              </a:ext>
            </a:extLst>
          </p:cNvPr>
          <p:cNvCxnSpPr>
            <a:cxnSpLocks/>
            <a:endCxn id="39" idx="3"/>
          </p:cNvCxnSpPr>
          <p:nvPr/>
        </p:nvCxnSpPr>
        <p:spPr>
          <a:xfrm flipH="1">
            <a:off x="4129310" y="4627958"/>
            <a:ext cx="1090559" cy="77844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37" name="Straight Connector 9336">
            <a:extLst>
              <a:ext uri="{FF2B5EF4-FFF2-40B4-BE49-F238E27FC236}">
                <a16:creationId xmlns:a16="http://schemas.microsoft.com/office/drawing/2014/main" id="{E9114021-BAD3-83D5-394B-476669DF16FB}"/>
              </a:ext>
            </a:extLst>
          </p:cNvPr>
          <p:cNvCxnSpPr>
            <a:cxnSpLocks/>
            <a:endCxn id="39" idx="3"/>
          </p:cNvCxnSpPr>
          <p:nvPr/>
        </p:nvCxnSpPr>
        <p:spPr>
          <a:xfrm flipH="1">
            <a:off x="4129310" y="5406400"/>
            <a:ext cx="108760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40" name="Straight Connector 9339">
            <a:extLst>
              <a:ext uri="{FF2B5EF4-FFF2-40B4-BE49-F238E27FC236}">
                <a16:creationId xmlns:a16="http://schemas.microsoft.com/office/drawing/2014/main" id="{D2E6FB56-9B38-C192-349A-68DAC8FBCAEA}"/>
              </a:ext>
            </a:extLst>
          </p:cNvPr>
          <p:cNvCxnSpPr>
            <a:cxnSpLocks/>
          </p:cNvCxnSpPr>
          <p:nvPr/>
        </p:nvCxnSpPr>
        <p:spPr>
          <a:xfrm flipH="1">
            <a:off x="5582868" y="2260704"/>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1" name="Straight Connector 9340">
            <a:extLst>
              <a:ext uri="{FF2B5EF4-FFF2-40B4-BE49-F238E27FC236}">
                <a16:creationId xmlns:a16="http://schemas.microsoft.com/office/drawing/2014/main" id="{9026D65B-99DA-9B8D-F3AD-F43D0C7A94A6}"/>
              </a:ext>
            </a:extLst>
          </p:cNvPr>
          <p:cNvCxnSpPr>
            <a:cxnSpLocks/>
          </p:cNvCxnSpPr>
          <p:nvPr/>
        </p:nvCxnSpPr>
        <p:spPr>
          <a:xfrm flipH="1" flipV="1">
            <a:off x="5582868" y="2260704"/>
            <a:ext cx="1080354" cy="78306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2" name="Straight Connector 9341">
            <a:extLst>
              <a:ext uri="{FF2B5EF4-FFF2-40B4-BE49-F238E27FC236}">
                <a16:creationId xmlns:a16="http://schemas.microsoft.com/office/drawing/2014/main" id="{D841788D-AC71-BDF0-699F-7810B5ED2E0E}"/>
              </a:ext>
            </a:extLst>
          </p:cNvPr>
          <p:cNvCxnSpPr>
            <a:cxnSpLocks/>
          </p:cNvCxnSpPr>
          <p:nvPr/>
        </p:nvCxnSpPr>
        <p:spPr>
          <a:xfrm flipH="1" flipV="1">
            <a:off x="5582868" y="2260704"/>
            <a:ext cx="1080186" cy="157755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3" name="Straight Connector 9342">
            <a:extLst>
              <a:ext uri="{FF2B5EF4-FFF2-40B4-BE49-F238E27FC236}">
                <a16:creationId xmlns:a16="http://schemas.microsoft.com/office/drawing/2014/main" id="{B9A25F85-C835-082F-96F0-6C3BB042F6C0}"/>
              </a:ext>
            </a:extLst>
          </p:cNvPr>
          <p:cNvCxnSpPr>
            <a:cxnSpLocks/>
          </p:cNvCxnSpPr>
          <p:nvPr/>
        </p:nvCxnSpPr>
        <p:spPr>
          <a:xfrm flipH="1" flipV="1">
            <a:off x="5582868" y="2260704"/>
            <a:ext cx="1085898" cy="236308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4" name="Straight Connector 9343">
            <a:extLst>
              <a:ext uri="{FF2B5EF4-FFF2-40B4-BE49-F238E27FC236}">
                <a16:creationId xmlns:a16="http://schemas.microsoft.com/office/drawing/2014/main" id="{0DF78352-B34B-3B4A-7DC2-4584D0404D7D}"/>
              </a:ext>
            </a:extLst>
          </p:cNvPr>
          <p:cNvCxnSpPr>
            <a:cxnSpLocks/>
          </p:cNvCxnSpPr>
          <p:nvPr/>
        </p:nvCxnSpPr>
        <p:spPr>
          <a:xfrm flipH="1" flipV="1">
            <a:off x="5582868" y="2260704"/>
            <a:ext cx="1082948" cy="314153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5" name="Straight Connector 9344">
            <a:extLst>
              <a:ext uri="{FF2B5EF4-FFF2-40B4-BE49-F238E27FC236}">
                <a16:creationId xmlns:a16="http://schemas.microsoft.com/office/drawing/2014/main" id="{0B7F86BE-5CBF-474B-3EE1-FC857233373B}"/>
              </a:ext>
            </a:extLst>
          </p:cNvPr>
          <p:cNvCxnSpPr>
            <a:cxnSpLocks/>
          </p:cNvCxnSpPr>
          <p:nvPr/>
        </p:nvCxnSpPr>
        <p:spPr>
          <a:xfrm flipH="1">
            <a:off x="5582867" y="2260704"/>
            <a:ext cx="1080356" cy="78306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6" name="Straight Connector 9345">
            <a:extLst>
              <a:ext uri="{FF2B5EF4-FFF2-40B4-BE49-F238E27FC236}">
                <a16:creationId xmlns:a16="http://schemas.microsoft.com/office/drawing/2014/main" id="{CE4D48F4-4801-B89B-23E0-C3C14160250D}"/>
              </a:ext>
            </a:extLst>
          </p:cNvPr>
          <p:cNvCxnSpPr>
            <a:cxnSpLocks/>
          </p:cNvCxnSpPr>
          <p:nvPr/>
        </p:nvCxnSpPr>
        <p:spPr>
          <a:xfrm flipH="1">
            <a:off x="5582867" y="3043769"/>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7" name="Straight Connector 9346">
            <a:extLst>
              <a:ext uri="{FF2B5EF4-FFF2-40B4-BE49-F238E27FC236}">
                <a16:creationId xmlns:a16="http://schemas.microsoft.com/office/drawing/2014/main" id="{94B44165-A5D7-42C0-40EE-3EC29E9C336E}"/>
              </a:ext>
            </a:extLst>
          </p:cNvPr>
          <p:cNvCxnSpPr>
            <a:cxnSpLocks/>
          </p:cNvCxnSpPr>
          <p:nvPr/>
        </p:nvCxnSpPr>
        <p:spPr>
          <a:xfrm flipH="1" flipV="1">
            <a:off x="5582867" y="3043769"/>
            <a:ext cx="1080187" cy="79448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8" name="Straight Connector 9347">
            <a:extLst>
              <a:ext uri="{FF2B5EF4-FFF2-40B4-BE49-F238E27FC236}">
                <a16:creationId xmlns:a16="http://schemas.microsoft.com/office/drawing/2014/main" id="{0F5CD462-BC33-ECBE-DD51-16BA2CEB0526}"/>
              </a:ext>
            </a:extLst>
          </p:cNvPr>
          <p:cNvCxnSpPr>
            <a:cxnSpLocks/>
          </p:cNvCxnSpPr>
          <p:nvPr/>
        </p:nvCxnSpPr>
        <p:spPr>
          <a:xfrm flipH="1" flipV="1">
            <a:off x="5582867" y="3043769"/>
            <a:ext cx="1085899" cy="15800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9" name="Straight Connector 9348">
            <a:extLst>
              <a:ext uri="{FF2B5EF4-FFF2-40B4-BE49-F238E27FC236}">
                <a16:creationId xmlns:a16="http://schemas.microsoft.com/office/drawing/2014/main" id="{A93D1663-6E42-2FFF-F845-7025D9CF5013}"/>
              </a:ext>
            </a:extLst>
          </p:cNvPr>
          <p:cNvCxnSpPr>
            <a:cxnSpLocks/>
          </p:cNvCxnSpPr>
          <p:nvPr/>
        </p:nvCxnSpPr>
        <p:spPr>
          <a:xfrm flipH="1" flipV="1">
            <a:off x="5582867" y="3043769"/>
            <a:ext cx="1082949" cy="235846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0" name="Straight Connector 9349">
            <a:extLst>
              <a:ext uri="{FF2B5EF4-FFF2-40B4-BE49-F238E27FC236}">
                <a16:creationId xmlns:a16="http://schemas.microsoft.com/office/drawing/2014/main" id="{B7DB6F42-9126-EDB9-7535-388F81433E16}"/>
              </a:ext>
            </a:extLst>
          </p:cNvPr>
          <p:cNvCxnSpPr>
            <a:cxnSpLocks/>
          </p:cNvCxnSpPr>
          <p:nvPr/>
        </p:nvCxnSpPr>
        <p:spPr>
          <a:xfrm flipH="1">
            <a:off x="5582699" y="2260704"/>
            <a:ext cx="1080524" cy="157755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1" name="Straight Connector 9350">
            <a:extLst>
              <a:ext uri="{FF2B5EF4-FFF2-40B4-BE49-F238E27FC236}">
                <a16:creationId xmlns:a16="http://schemas.microsoft.com/office/drawing/2014/main" id="{FAE9077F-9B10-2F4C-45C9-FDD2A304C26F}"/>
              </a:ext>
            </a:extLst>
          </p:cNvPr>
          <p:cNvCxnSpPr>
            <a:cxnSpLocks/>
          </p:cNvCxnSpPr>
          <p:nvPr/>
        </p:nvCxnSpPr>
        <p:spPr>
          <a:xfrm flipH="1">
            <a:off x="5582699" y="3043769"/>
            <a:ext cx="1080523" cy="79448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2" name="Straight Connector 9351">
            <a:extLst>
              <a:ext uri="{FF2B5EF4-FFF2-40B4-BE49-F238E27FC236}">
                <a16:creationId xmlns:a16="http://schemas.microsoft.com/office/drawing/2014/main" id="{00CD8C88-662E-CC98-6B15-DEB6B9ED9D7A}"/>
              </a:ext>
            </a:extLst>
          </p:cNvPr>
          <p:cNvCxnSpPr>
            <a:cxnSpLocks/>
          </p:cNvCxnSpPr>
          <p:nvPr/>
        </p:nvCxnSpPr>
        <p:spPr>
          <a:xfrm flipH="1">
            <a:off x="5582699" y="3838258"/>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3" name="Straight Connector 9352">
            <a:extLst>
              <a:ext uri="{FF2B5EF4-FFF2-40B4-BE49-F238E27FC236}">
                <a16:creationId xmlns:a16="http://schemas.microsoft.com/office/drawing/2014/main" id="{4BFCCE2F-BC73-9FEA-0953-F2A9D0B060CA}"/>
              </a:ext>
            </a:extLst>
          </p:cNvPr>
          <p:cNvCxnSpPr>
            <a:cxnSpLocks/>
          </p:cNvCxnSpPr>
          <p:nvPr/>
        </p:nvCxnSpPr>
        <p:spPr>
          <a:xfrm flipH="1" flipV="1">
            <a:off x="5582699" y="3838258"/>
            <a:ext cx="1086067" cy="78553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4" name="Straight Connector 9353">
            <a:extLst>
              <a:ext uri="{FF2B5EF4-FFF2-40B4-BE49-F238E27FC236}">
                <a16:creationId xmlns:a16="http://schemas.microsoft.com/office/drawing/2014/main" id="{2ED821C6-AD4C-206E-40B2-34388113CFD0}"/>
              </a:ext>
            </a:extLst>
          </p:cNvPr>
          <p:cNvCxnSpPr>
            <a:cxnSpLocks/>
          </p:cNvCxnSpPr>
          <p:nvPr/>
        </p:nvCxnSpPr>
        <p:spPr>
          <a:xfrm flipH="1" flipV="1">
            <a:off x="5582699" y="3838258"/>
            <a:ext cx="1083117" cy="156397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5" name="Straight Connector 9354">
            <a:extLst>
              <a:ext uri="{FF2B5EF4-FFF2-40B4-BE49-F238E27FC236}">
                <a16:creationId xmlns:a16="http://schemas.microsoft.com/office/drawing/2014/main" id="{19796A38-2D2F-16E2-BDB9-DC8FAA384C32}"/>
              </a:ext>
            </a:extLst>
          </p:cNvPr>
          <p:cNvCxnSpPr>
            <a:cxnSpLocks/>
          </p:cNvCxnSpPr>
          <p:nvPr/>
        </p:nvCxnSpPr>
        <p:spPr>
          <a:xfrm flipH="1">
            <a:off x="5588411" y="2260704"/>
            <a:ext cx="1074812" cy="236308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6" name="Straight Connector 9355">
            <a:extLst>
              <a:ext uri="{FF2B5EF4-FFF2-40B4-BE49-F238E27FC236}">
                <a16:creationId xmlns:a16="http://schemas.microsoft.com/office/drawing/2014/main" id="{51404104-35FD-FE7F-EF3E-DAB3D0DBCA91}"/>
              </a:ext>
            </a:extLst>
          </p:cNvPr>
          <p:cNvCxnSpPr>
            <a:cxnSpLocks/>
          </p:cNvCxnSpPr>
          <p:nvPr/>
        </p:nvCxnSpPr>
        <p:spPr>
          <a:xfrm flipH="1">
            <a:off x="5588411" y="3043769"/>
            <a:ext cx="1074811" cy="15800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7" name="Straight Connector 9356">
            <a:extLst>
              <a:ext uri="{FF2B5EF4-FFF2-40B4-BE49-F238E27FC236}">
                <a16:creationId xmlns:a16="http://schemas.microsoft.com/office/drawing/2014/main" id="{AF70B2A5-AE9F-546F-B232-91E85BF50B40}"/>
              </a:ext>
            </a:extLst>
          </p:cNvPr>
          <p:cNvCxnSpPr>
            <a:cxnSpLocks/>
          </p:cNvCxnSpPr>
          <p:nvPr/>
        </p:nvCxnSpPr>
        <p:spPr>
          <a:xfrm flipH="1">
            <a:off x="5588411" y="3838258"/>
            <a:ext cx="1074643" cy="78553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8" name="Straight Connector 9357">
            <a:extLst>
              <a:ext uri="{FF2B5EF4-FFF2-40B4-BE49-F238E27FC236}">
                <a16:creationId xmlns:a16="http://schemas.microsoft.com/office/drawing/2014/main" id="{29AA1624-E636-A15C-5B5E-3B78461006E0}"/>
              </a:ext>
            </a:extLst>
          </p:cNvPr>
          <p:cNvCxnSpPr>
            <a:cxnSpLocks/>
          </p:cNvCxnSpPr>
          <p:nvPr/>
        </p:nvCxnSpPr>
        <p:spPr>
          <a:xfrm flipH="1">
            <a:off x="5588411" y="4623792"/>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9" name="Straight Connector 9358">
            <a:extLst>
              <a:ext uri="{FF2B5EF4-FFF2-40B4-BE49-F238E27FC236}">
                <a16:creationId xmlns:a16="http://schemas.microsoft.com/office/drawing/2014/main" id="{3C7BCCA4-5B1E-64EB-6416-503A6BB91899}"/>
              </a:ext>
            </a:extLst>
          </p:cNvPr>
          <p:cNvCxnSpPr>
            <a:cxnSpLocks/>
          </p:cNvCxnSpPr>
          <p:nvPr/>
        </p:nvCxnSpPr>
        <p:spPr>
          <a:xfrm flipH="1" flipV="1">
            <a:off x="5588411" y="4623792"/>
            <a:ext cx="1077405" cy="77844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0" name="Straight Connector 9359">
            <a:extLst>
              <a:ext uri="{FF2B5EF4-FFF2-40B4-BE49-F238E27FC236}">
                <a16:creationId xmlns:a16="http://schemas.microsoft.com/office/drawing/2014/main" id="{68DFD658-9AE2-5F42-4E61-F5289D852057}"/>
              </a:ext>
            </a:extLst>
          </p:cNvPr>
          <p:cNvCxnSpPr>
            <a:cxnSpLocks/>
          </p:cNvCxnSpPr>
          <p:nvPr/>
        </p:nvCxnSpPr>
        <p:spPr>
          <a:xfrm flipH="1">
            <a:off x="5585461" y="2260704"/>
            <a:ext cx="1077762" cy="314153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1" name="Straight Connector 9360">
            <a:extLst>
              <a:ext uri="{FF2B5EF4-FFF2-40B4-BE49-F238E27FC236}">
                <a16:creationId xmlns:a16="http://schemas.microsoft.com/office/drawing/2014/main" id="{DC1C3E6C-903F-B9A6-5D30-7ADB66CF8227}"/>
              </a:ext>
            </a:extLst>
          </p:cNvPr>
          <p:cNvCxnSpPr>
            <a:cxnSpLocks/>
          </p:cNvCxnSpPr>
          <p:nvPr/>
        </p:nvCxnSpPr>
        <p:spPr>
          <a:xfrm flipH="1">
            <a:off x="5585461" y="3043769"/>
            <a:ext cx="1077761" cy="235846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2" name="Straight Connector 9361">
            <a:extLst>
              <a:ext uri="{FF2B5EF4-FFF2-40B4-BE49-F238E27FC236}">
                <a16:creationId xmlns:a16="http://schemas.microsoft.com/office/drawing/2014/main" id="{35ACAD2F-4579-96AA-0420-E41510FA1E8A}"/>
              </a:ext>
            </a:extLst>
          </p:cNvPr>
          <p:cNvCxnSpPr>
            <a:cxnSpLocks/>
          </p:cNvCxnSpPr>
          <p:nvPr/>
        </p:nvCxnSpPr>
        <p:spPr>
          <a:xfrm flipH="1">
            <a:off x="5585461" y="3838258"/>
            <a:ext cx="1077593" cy="156397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3" name="Straight Connector 9362">
            <a:extLst>
              <a:ext uri="{FF2B5EF4-FFF2-40B4-BE49-F238E27FC236}">
                <a16:creationId xmlns:a16="http://schemas.microsoft.com/office/drawing/2014/main" id="{8E329FC0-0032-5842-1F7F-1C01E568660E}"/>
              </a:ext>
            </a:extLst>
          </p:cNvPr>
          <p:cNvCxnSpPr>
            <a:cxnSpLocks/>
          </p:cNvCxnSpPr>
          <p:nvPr/>
        </p:nvCxnSpPr>
        <p:spPr>
          <a:xfrm flipH="1">
            <a:off x="5585461" y="4623792"/>
            <a:ext cx="1083305" cy="77844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4" name="Straight Connector 9363">
            <a:extLst>
              <a:ext uri="{FF2B5EF4-FFF2-40B4-BE49-F238E27FC236}">
                <a16:creationId xmlns:a16="http://schemas.microsoft.com/office/drawing/2014/main" id="{E57A2DDD-A887-257A-B8AB-6327890B2494}"/>
              </a:ext>
            </a:extLst>
          </p:cNvPr>
          <p:cNvCxnSpPr>
            <a:cxnSpLocks/>
          </p:cNvCxnSpPr>
          <p:nvPr/>
        </p:nvCxnSpPr>
        <p:spPr>
          <a:xfrm flipH="1">
            <a:off x="5585461" y="5402234"/>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72" name="Straight Connector 9371">
            <a:extLst>
              <a:ext uri="{FF2B5EF4-FFF2-40B4-BE49-F238E27FC236}">
                <a16:creationId xmlns:a16="http://schemas.microsoft.com/office/drawing/2014/main" id="{C1A52186-F4A2-5D56-6406-833A2AC56665}"/>
              </a:ext>
            </a:extLst>
          </p:cNvPr>
          <p:cNvCxnSpPr>
            <a:cxnSpLocks/>
            <a:endCxn id="9248" idx="3"/>
          </p:cNvCxnSpPr>
          <p:nvPr/>
        </p:nvCxnSpPr>
        <p:spPr>
          <a:xfrm flipH="1" flipV="1">
            <a:off x="7003638" y="2267181"/>
            <a:ext cx="1291687" cy="4114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3" name="Straight Connector 9372">
            <a:extLst>
              <a:ext uri="{FF2B5EF4-FFF2-40B4-BE49-F238E27FC236}">
                <a16:creationId xmlns:a16="http://schemas.microsoft.com/office/drawing/2014/main" id="{CA0E020E-95FB-FD40-FF81-01BCAB495045}"/>
              </a:ext>
            </a:extLst>
          </p:cNvPr>
          <p:cNvCxnSpPr>
            <a:cxnSpLocks/>
            <a:endCxn id="9248" idx="3"/>
          </p:cNvCxnSpPr>
          <p:nvPr/>
        </p:nvCxnSpPr>
        <p:spPr>
          <a:xfrm flipH="1" flipV="1">
            <a:off x="7003638" y="2267181"/>
            <a:ext cx="1291519" cy="11910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4" name="Straight Connector 9373">
            <a:extLst>
              <a:ext uri="{FF2B5EF4-FFF2-40B4-BE49-F238E27FC236}">
                <a16:creationId xmlns:a16="http://schemas.microsoft.com/office/drawing/2014/main" id="{EE61C27E-249D-7902-620B-804EE237D041}"/>
              </a:ext>
            </a:extLst>
          </p:cNvPr>
          <p:cNvCxnSpPr>
            <a:cxnSpLocks/>
            <a:endCxn id="9248" idx="3"/>
          </p:cNvCxnSpPr>
          <p:nvPr/>
        </p:nvCxnSpPr>
        <p:spPr>
          <a:xfrm flipH="1" flipV="1">
            <a:off x="7003638" y="2267181"/>
            <a:ext cx="1297231" cy="19629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5" name="Straight Connector 9374">
            <a:extLst>
              <a:ext uri="{FF2B5EF4-FFF2-40B4-BE49-F238E27FC236}">
                <a16:creationId xmlns:a16="http://schemas.microsoft.com/office/drawing/2014/main" id="{793DAA07-9F0E-F133-96AC-F88769D9CC84}"/>
              </a:ext>
            </a:extLst>
          </p:cNvPr>
          <p:cNvCxnSpPr>
            <a:cxnSpLocks/>
            <a:endCxn id="9248" idx="3"/>
          </p:cNvCxnSpPr>
          <p:nvPr/>
        </p:nvCxnSpPr>
        <p:spPr>
          <a:xfrm flipH="1" flipV="1">
            <a:off x="7003638" y="2267181"/>
            <a:ext cx="1294281" cy="276416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7" name="Straight Connector 9376">
            <a:extLst>
              <a:ext uri="{FF2B5EF4-FFF2-40B4-BE49-F238E27FC236}">
                <a16:creationId xmlns:a16="http://schemas.microsoft.com/office/drawing/2014/main" id="{360FE47F-7E2E-3D3D-B01B-D23A36F3D5BC}"/>
              </a:ext>
            </a:extLst>
          </p:cNvPr>
          <p:cNvCxnSpPr>
            <a:cxnSpLocks/>
            <a:endCxn id="9249" idx="3"/>
          </p:cNvCxnSpPr>
          <p:nvPr/>
        </p:nvCxnSpPr>
        <p:spPr>
          <a:xfrm flipH="1">
            <a:off x="7003637" y="2678659"/>
            <a:ext cx="1291688" cy="37158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8" name="Straight Connector 9377">
            <a:extLst>
              <a:ext uri="{FF2B5EF4-FFF2-40B4-BE49-F238E27FC236}">
                <a16:creationId xmlns:a16="http://schemas.microsoft.com/office/drawing/2014/main" id="{4F1ED332-FC9D-C8C1-209B-05724DF43E09}"/>
              </a:ext>
            </a:extLst>
          </p:cNvPr>
          <p:cNvCxnSpPr>
            <a:cxnSpLocks/>
            <a:endCxn id="9249" idx="3"/>
          </p:cNvCxnSpPr>
          <p:nvPr/>
        </p:nvCxnSpPr>
        <p:spPr>
          <a:xfrm flipH="1" flipV="1">
            <a:off x="7003637" y="3050246"/>
            <a:ext cx="1291520" cy="40802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9" name="Straight Connector 9378">
            <a:extLst>
              <a:ext uri="{FF2B5EF4-FFF2-40B4-BE49-F238E27FC236}">
                <a16:creationId xmlns:a16="http://schemas.microsoft.com/office/drawing/2014/main" id="{60B17311-62C5-34A2-A63A-EA987536A11C}"/>
              </a:ext>
            </a:extLst>
          </p:cNvPr>
          <p:cNvCxnSpPr>
            <a:cxnSpLocks/>
            <a:endCxn id="9249" idx="3"/>
          </p:cNvCxnSpPr>
          <p:nvPr/>
        </p:nvCxnSpPr>
        <p:spPr>
          <a:xfrm flipH="1" flipV="1">
            <a:off x="7003637" y="3050246"/>
            <a:ext cx="1297232" cy="117991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0" name="Straight Connector 9379">
            <a:extLst>
              <a:ext uri="{FF2B5EF4-FFF2-40B4-BE49-F238E27FC236}">
                <a16:creationId xmlns:a16="http://schemas.microsoft.com/office/drawing/2014/main" id="{76FB0907-7E14-6CF2-F990-BA18883A7BE2}"/>
              </a:ext>
            </a:extLst>
          </p:cNvPr>
          <p:cNvCxnSpPr>
            <a:cxnSpLocks/>
            <a:endCxn id="9249" idx="3"/>
          </p:cNvCxnSpPr>
          <p:nvPr/>
        </p:nvCxnSpPr>
        <p:spPr>
          <a:xfrm flipH="1" flipV="1">
            <a:off x="7003637" y="3050246"/>
            <a:ext cx="1294282" cy="1981099"/>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2" name="Straight Connector 9381">
            <a:extLst>
              <a:ext uri="{FF2B5EF4-FFF2-40B4-BE49-F238E27FC236}">
                <a16:creationId xmlns:a16="http://schemas.microsoft.com/office/drawing/2014/main" id="{23D3831B-8204-ECEF-E855-02C50F9205DC}"/>
              </a:ext>
            </a:extLst>
          </p:cNvPr>
          <p:cNvCxnSpPr>
            <a:cxnSpLocks/>
            <a:endCxn id="9250" idx="3"/>
          </p:cNvCxnSpPr>
          <p:nvPr/>
        </p:nvCxnSpPr>
        <p:spPr>
          <a:xfrm flipH="1">
            <a:off x="7003469" y="2678659"/>
            <a:ext cx="1291856" cy="116607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3" name="Straight Connector 9382">
            <a:extLst>
              <a:ext uri="{FF2B5EF4-FFF2-40B4-BE49-F238E27FC236}">
                <a16:creationId xmlns:a16="http://schemas.microsoft.com/office/drawing/2014/main" id="{22B3AA14-A164-E33D-8B98-FB541D17D1AC}"/>
              </a:ext>
            </a:extLst>
          </p:cNvPr>
          <p:cNvCxnSpPr>
            <a:cxnSpLocks/>
            <a:endCxn id="9250" idx="3"/>
          </p:cNvCxnSpPr>
          <p:nvPr/>
        </p:nvCxnSpPr>
        <p:spPr>
          <a:xfrm flipH="1">
            <a:off x="7003469" y="3458269"/>
            <a:ext cx="1291688" cy="38646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4" name="Straight Connector 9383">
            <a:extLst>
              <a:ext uri="{FF2B5EF4-FFF2-40B4-BE49-F238E27FC236}">
                <a16:creationId xmlns:a16="http://schemas.microsoft.com/office/drawing/2014/main" id="{50A74B67-A3B0-AEC0-B2B5-AA4300640F3F}"/>
              </a:ext>
            </a:extLst>
          </p:cNvPr>
          <p:cNvCxnSpPr>
            <a:cxnSpLocks/>
            <a:endCxn id="9250" idx="3"/>
          </p:cNvCxnSpPr>
          <p:nvPr/>
        </p:nvCxnSpPr>
        <p:spPr>
          <a:xfrm flipH="1" flipV="1">
            <a:off x="7003469" y="3844735"/>
            <a:ext cx="1297400" cy="3854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5" name="Straight Connector 9384">
            <a:extLst>
              <a:ext uri="{FF2B5EF4-FFF2-40B4-BE49-F238E27FC236}">
                <a16:creationId xmlns:a16="http://schemas.microsoft.com/office/drawing/2014/main" id="{67898DF6-B35A-3F6D-B90D-B9C01A372704}"/>
              </a:ext>
            </a:extLst>
          </p:cNvPr>
          <p:cNvCxnSpPr>
            <a:cxnSpLocks/>
            <a:endCxn id="9250" idx="3"/>
          </p:cNvCxnSpPr>
          <p:nvPr/>
        </p:nvCxnSpPr>
        <p:spPr>
          <a:xfrm flipH="1" flipV="1">
            <a:off x="7003469" y="3844735"/>
            <a:ext cx="1294450" cy="11866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7" name="Straight Connector 9386">
            <a:extLst>
              <a:ext uri="{FF2B5EF4-FFF2-40B4-BE49-F238E27FC236}">
                <a16:creationId xmlns:a16="http://schemas.microsoft.com/office/drawing/2014/main" id="{384A2EAD-BF9E-5DE7-F289-7743FDB5ECAE}"/>
              </a:ext>
            </a:extLst>
          </p:cNvPr>
          <p:cNvCxnSpPr>
            <a:cxnSpLocks/>
            <a:endCxn id="9251" idx="3"/>
          </p:cNvCxnSpPr>
          <p:nvPr/>
        </p:nvCxnSpPr>
        <p:spPr>
          <a:xfrm flipH="1">
            <a:off x="7009181" y="2678659"/>
            <a:ext cx="1286144" cy="19516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8" name="Straight Connector 9387">
            <a:extLst>
              <a:ext uri="{FF2B5EF4-FFF2-40B4-BE49-F238E27FC236}">
                <a16:creationId xmlns:a16="http://schemas.microsoft.com/office/drawing/2014/main" id="{35475CC6-3E39-5457-9DDB-95986A734FBC}"/>
              </a:ext>
            </a:extLst>
          </p:cNvPr>
          <p:cNvCxnSpPr>
            <a:cxnSpLocks/>
            <a:endCxn id="9251" idx="3"/>
          </p:cNvCxnSpPr>
          <p:nvPr/>
        </p:nvCxnSpPr>
        <p:spPr>
          <a:xfrm flipH="1">
            <a:off x="7009181" y="3458269"/>
            <a:ext cx="1285976" cy="1172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9" name="Straight Connector 9388">
            <a:extLst>
              <a:ext uri="{FF2B5EF4-FFF2-40B4-BE49-F238E27FC236}">
                <a16:creationId xmlns:a16="http://schemas.microsoft.com/office/drawing/2014/main" id="{C0E723BF-11E1-7A2C-22DE-B723F1D1C200}"/>
              </a:ext>
            </a:extLst>
          </p:cNvPr>
          <p:cNvCxnSpPr>
            <a:cxnSpLocks/>
            <a:endCxn id="9251" idx="3"/>
          </p:cNvCxnSpPr>
          <p:nvPr/>
        </p:nvCxnSpPr>
        <p:spPr>
          <a:xfrm flipH="1">
            <a:off x="7009181" y="4230159"/>
            <a:ext cx="1291688" cy="4001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0" name="Straight Connector 9389">
            <a:extLst>
              <a:ext uri="{FF2B5EF4-FFF2-40B4-BE49-F238E27FC236}">
                <a16:creationId xmlns:a16="http://schemas.microsoft.com/office/drawing/2014/main" id="{0759A5A6-0CBD-908C-CACF-A310649ED2D7}"/>
              </a:ext>
            </a:extLst>
          </p:cNvPr>
          <p:cNvCxnSpPr>
            <a:cxnSpLocks/>
            <a:endCxn id="9251" idx="3"/>
          </p:cNvCxnSpPr>
          <p:nvPr/>
        </p:nvCxnSpPr>
        <p:spPr>
          <a:xfrm flipH="1" flipV="1">
            <a:off x="7009181" y="4630269"/>
            <a:ext cx="1288738" cy="40107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2" name="Straight Connector 9391">
            <a:extLst>
              <a:ext uri="{FF2B5EF4-FFF2-40B4-BE49-F238E27FC236}">
                <a16:creationId xmlns:a16="http://schemas.microsoft.com/office/drawing/2014/main" id="{E129C6F2-5B42-5868-C321-0A209399748A}"/>
              </a:ext>
            </a:extLst>
          </p:cNvPr>
          <p:cNvCxnSpPr>
            <a:cxnSpLocks/>
            <a:endCxn id="9252" idx="3"/>
          </p:cNvCxnSpPr>
          <p:nvPr/>
        </p:nvCxnSpPr>
        <p:spPr>
          <a:xfrm flipH="1">
            <a:off x="7006231" y="2678659"/>
            <a:ext cx="1289094" cy="273005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3" name="Straight Connector 9392">
            <a:extLst>
              <a:ext uri="{FF2B5EF4-FFF2-40B4-BE49-F238E27FC236}">
                <a16:creationId xmlns:a16="http://schemas.microsoft.com/office/drawing/2014/main" id="{2306E7BD-34DB-CCA9-B84E-D61C1E543489}"/>
              </a:ext>
            </a:extLst>
          </p:cNvPr>
          <p:cNvCxnSpPr>
            <a:cxnSpLocks/>
            <a:endCxn id="9252" idx="3"/>
          </p:cNvCxnSpPr>
          <p:nvPr/>
        </p:nvCxnSpPr>
        <p:spPr>
          <a:xfrm flipH="1">
            <a:off x="7006231" y="3458269"/>
            <a:ext cx="1288926" cy="195044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4" name="Straight Connector 9393">
            <a:extLst>
              <a:ext uri="{FF2B5EF4-FFF2-40B4-BE49-F238E27FC236}">
                <a16:creationId xmlns:a16="http://schemas.microsoft.com/office/drawing/2014/main" id="{F905C461-2244-C75C-87B4-EE3F65948D37}"/>
              </a:ext>
            </a:extLst>
          </p:cNvPr>
          <p:cNvCxnSpPr>
            <a:cxnSpLocks/>
            <a:endCxn id="9252" idx="3"/>
          </p:cNvCxnSpPr>
          <p:nvPr/>
        </p:nvCxnSpPr>
        <p:spPr>
          <a:xfrm flipH="1">
            <a:off x="7006231" y="4230159"/>
            <a:ext cx="1294638" cy="117855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5" name="Straight Connector 9394">
            <a:extLst>
              <a:ext uri="{FF2B5EF4-FFF2-40B4-BE49-F238E27FC236}">
                <a16:creationId xmlns:a16="http://schemas.microsoft.com/office/drawing/2014/main" id="{38E9CA2D-85B3-9EAC-220D-D20A1017EFEC}"/>
              </a:ext>
            </a:extLst>
          </p:cNvPr>
          <p:cNvCxnSpPr>
            <a:cxnSpLocks/>
            <a:endCxn id="9252" idx="3"/>
          </p:cNvCxnSpPr>
          <p:nvPr/>
        </p:nvCxnSpPr>
        <p:spPr>
          <a:xfrm flipH="1">
            <a:off x="7006231" y="5031345"/>
            <a:ext cx="1291688" cy="37736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478" name="Rounded Rectangle 9477">
            <a:extLst>
              <a:ext uri="{FF2B5EF4-FFF2-40B4-BE49-F238E27FC236}">
                <a16:creationId xmlns:a16="http://schemas.microsoft.com/office/drawing/2014/main" id="{AA65324C-874F-DC18-A707-1160B0B8D5BD}"/>
              </a:ext>
            </a:extLst>
          </p:cNvPr>
          <p:cNvSpPr/>
          <p:nvPr/>
        </p:nvSpPr>
        <p:spPr>
          <a:xfrm>
            <a:off x="9144467" y="2479792"/>
            <a:ext cx="1462231" cy="475701"/>
          </a:xfrm>
          <a:prstGeom prst="roundRect">
            <a:avLst>
              <a:gd name="adj" fmla="val 0"/>
            </a:avLst>
          </a:prstGeom>
          <a:solidFill>
            <a:schemeClr val="tx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Logistics Regression</a:t>
            </a:r>
          </a:p>
        </p:txBody>
      </p:sp>
      <p:sp>
        <p:nvSpPr>
          <p:cNvPr id="9479" name="Trapezium 9478">
            <a:extLst>
              <a:ext uri="{FF2B5EF4-FFF2-40B4-BE49-F238E27FC236}">
                <a16:creationId xmlns:a16="http://schemas.microsoft.com/office/drawing/2014/main" id="{028223F4-E5D4-1CCB-99C7-7B54B78904BE}"/>
              </a:ext>
            </a:extLst>
          </p:cNvPr>
          <p:cNvSpPr/>
          <p:nvPr/>
        </p:nvSpPr>
        <p:spPr>
          <a:xfrm rot="5400000">
            <a:off x="10674560" y="2368106"/>
            <a:ext cx="557998" cy="699072"/>
          </a:xfrm>
          <a:prstGeom prst="trapezoid">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1" name="Rounded Rectangle 9480">
            <a:extLst>
              <a:ext uri="{FF2B5EF4-FFF2-40B4-BE49-F238E27FC236}">
                <a16:creationId xmlns:a16="http://schemas.microsoft.com/office/drawing/2014/main" id="{868713D3-7C9A-71F3-1A51-EED1666882F9}"/>
              </a:ext>
            </a:extLst>
          </p:cNvPr>
          <p:cNvSpPr/>
          <p:nvPr/>
        </p:nvSpPr>
        <p:spPr>
          <a:xfrm>
            <a:off x="9144467" y="3263173"/>
            <a:ext cx="1462231" cy="475701"/>
          </a:xfrm>
          <a:prstGeom prst="roundRect">
            <a:avLst>
              <a:gd name="adj" fmla="val 0"/>
            </a:avLst>
          </a:prstGeom>
          <a:solidFill>
            <a:schemeClr val="tx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Random Forest</a:t>
            </a:r>
          </a:p>
        </p:txBody>
      </p:sp>
      <p:sp>
        <p:nvSpPr>
          <p:cNvPr id="9482" name="Trapezium 9481">
            <a:extLst>
              <a:ext uri="{FF2B5EF4-FFF2-40B4-BE49-F238E27FC236}">
                <a16:creationId xmlns:a16="http://schemas.microsoft.com/office/drawing/2014/main" id="{D45E742C-0BFE-7B49-D4CF-E24638AF6990}"/>
              </a:ext>
            </a:extLst>
          </p:cNvPr>
          <p:cNvSpPr/>
          <p:nvPr/>
        </p:nvSpPr>
        <p:spPr>
          <a:xfrm rot="5400000">
            <a:off x="10674560" y="3151487"/>
            <a:ext cx="557998" cy="699072"/>
          </a:xfrm>
          <a:prstGeom prst="trapezoid">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4" name="Rounded Rectangle 9483">
            <a:extLst>
              <a:ext uri="{FF2B5EF4-FFF2-40B4-BE49-F238E27FC236}">
                <a16:creationId xmlns:a16="http://schemas.microsoft.com/office/drawing/2014/main" id="{7BE38864-1CCD-731A-73E6-80A19F7B1A36}"/>
              </a:ext>
            </a:extLst>
          </p:cNvPr>
          <p:cNvSpPr/>
          <p:nvPr/>
        </p:nvSpPr>
        <p:spPr>
          <a:xfrm>
            <a:off x="9144467" y="4026954"/>
            <a:ext cx="1462231" cy="475701"/>
          </a:xfrm>
          <a:prstGeom prst="roundRect">
            <a:avLst>
              <a:gd name="adj" fmla="val 0"/>
            </a:avLst>
          </a:prstGeom>
          <a:solidFill>
            <a:schemeClr val="tx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err="1">
                <a:solidFill>
                  <a:schemeClr val="bg1"/>
                </a:solidFill>
              </a:rPr>
              <a:t>XGBoost</a:t>
            </a:r>
            <a:endParaRPr lang="en-US" sz="1400" b="1">
              <a:solidFill>
                <a:schemeClr val="bg1"/>
              </a:solidFill>
            </a:endParaRPr>
          </a:p>
        </p:txBody>
      </p:sp>
      <p:sp>
        <p:nvSpPr>
          <p:cNvPr id="9485" name="Trapezium 9484">
            <a:extLst>
              <a:ext uri="{FF2B5EF4-FFF2-40B4-BE49-F238E27FC236}">
                <a16:creationId xmlns:a16="http://schemas.microsoft.com/office/drawing/2014/main" id="{34368E93-ED33-A166-F2CA-1CC92A53B8BE}"/>
              </a:ext>
            </a:extLst>
          </p:cNvPr>
          <p:cNvSpPr/>
          <p:nvPr/>
        </p:nvSpPr>
        <p:spPr>
          <a:xfrm rot="5400000">
            <a:off x="10674560" y="3915268"/>
            <a:ext cx="557998" cy="699072"/>
          </a:xfrm>
          <a:prstGeom prst="trapezoid">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7" name="Rounded Rectangle 9486">
            <a:extLst>
              <a:ext uri="{FF2B5EF4-FFF2-40B4-BE49-F238E27FC236}">
                <a16:creationId xmlns:a16="http://schemas.microsoft.com/office/drawing/2014/main" id="{4B0657E6-22DA-9BDD-8FBB-433C6847873D}"/>
              </a:ext>
            </a:extLst>
          </p:cNvPr>
          <p:cNvSpPr/>
          <p:nvPr/>
        </p:nvSpPr>
        <p:spPr>
          <a:xfrm>
            <a:off x="9141792" y="4827327"/>
            <a:ext cx="1462231" cy="475701"/>
          </a:xfrm>
          <a:prstGeom prst="roundRect">
            <a:avLst>
              <a:gd name="adj" fmla="val 0"/>
            </a:avLst>
          </a:prstGeom>
          <a:solidFill>
            <a:schemeClr val="tx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Support Vector Machine</a:t>
            </a:r>
          </a:p>
        </p:txBody>
      </p:sp>
      <p:sp>
        <p:nvSpPr>
          <p:cNvPr id="9488" name="Trapezium 9487">
            <a:extLst>
              <a:ext uri="{FF2B5EF4-FFF2-40B4-BE49-F238E27FC236}">
                <a16:creationId xmlns:a16="http://schemas.microsoft.com/office/drawing/2014/main" id="{07C554CE-307B-4952-8263-B1F364546F7C}"/>
              </a:ext>
            </a:extLst>
          </p:cNvPr>
          <p:cNvSpPr/>
          <p:nvPr/>
        </p:nvSpPr>
        <p:spPr>
          <a:xfrm rot="5400000">
            <a:off x="10671885" y="4715641"/>
            <a:ext cx="557998" cy="699072"/>
          </a:xfrm>
          <a:prstGeom prst="trapezoid">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489" name="Rounded Rectangle 9488">
            <a:extLst>
              <a:ext uri="{FF2B5EF4-FFF2-40B4-BE49-F238E27FC236}">
                <a16:creationId xmlns:a16="http://schemas.microsoft.com/office/drawing/2014/main" id="{9FF747B5-5F8A-4006-4C10-D87B6981ABD9}"/>
              </a:ext>
            </a:extLst>
          </p:cNvPr>
          <p:cNvSpPr/>
          <p:nvPr/>
        </p:nvSpPr>
        <p:spPr>
          <a:xfrm>
            <a:off x="10571580" y="4827327"/>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chemeClr val="accent6">
                    <a:lumMod val="50000"/>
                  </a:schemeClr>
                </a:solidFill>
              </a:rPr>
              <a:t>0.568</a:t>
            </a:r>
          </a:p>
        </p:txBody>
      </p:sp>
      <p:sp>
        <p:nvSpPr>
          <p:cNvPr id="9491" name="Rounded Rectangle 9">
            <a:extLst>
              <a:ext uri="{FF2B5EF4-FFF2-40B4-BE49-F238E27FC236}">
                <a16:creationId xmlns:a16="http://schemas.microsoft.com/office/drawing/2014/main" id="{B9D1EB68-7132-0DB5-887C-C551522D4D5D}"/>
              </a:ext>
            </a:extLst>
          </p:cNvPr>
          <p:cNvSpPr/>
          <p:nvPr/>
        </p:nvSpPr>
        <p:spPr>
          <a:xfrm>
            <a:off x="10574255" y="4026954"/>
            <a:ext cx="721246" cy="475701"/>
          </a:xfrm>
          <a:prstGeom prst="roundRect">
            <a:avLst>
              <a:gd name="adj" fmla="val 0"/>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chemeClr val="accent6">
                    <a:lumMod val="50000"/>
                  </a:schemeClr>
                </a:solidFill>
              </a:rPr>
              <a:t>0.612</a:t>
            </a:r>
          </a:p>
        </p:txBody>
      </p:sp>
      <p:sp>
        <p:nvSpPr>
          <p:cNvPr id="9492" name="Rounded Rectangle 9491">
            <a:extLst>
              <a:ext uri="{FF2B5EF4-FFF2-40B4-BE49-F238E27FC236}">
                <a16:creationId xmlns:a16="http://schemas.microsoft.com/office/drawing/2014/main" id="{C80735D4-F672-2CA4-D6D5-E99C29DCAC41}"/>
              </a:ext>
            </a:extLst>
          </p:cNvPr>
          <p:cNvSpPr/>
          <p:nvPr/>
        </p:nvSpPr>
        <p:spPr>
          <a:xfrm>
            <a:off x="10574255" y="2479792"/>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chemeClr val="accent6">
                    <a:lumMod val="50000"/>
                  </a:schemeClr>
                </a:solidFill>
              </a:rPr>
              <a:t>0.591</a:t>
            </a:r>
          </a:p>
        </p:txBody>
      </p:sp>
      <p:sp>
        <p:nvSpPr>
          <p:cNvPr id="9493" name="Rounded Rectangle 9">
            <a:extLst>
              <a:ext uri="{FF2B5EF4-FFF2-40B4-BE49-F238E27FC236}">
                <a16:creationId xmlns:a16="http://schemas.microsoft.com/office/drawing/2014/main" id="{6C0ECAC6-AEFD-3F1A-4661-A2058F4AFD91}"/>
              </a:ext>
            </a:extLst>
          </p:cNvPr>
          <p:cNvSpPr/>
          <p:nvPr/>
        </p:nvSpPr>
        <p:spPr>
          <a:xfrm>
            <a:off x="10574255" y="3263173"/>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dirty="0">
                <a:solidFill>
                  <a:schemeClr val="accent6">
                    <a:lumMod val="50000"/>
                  </a:schemeClr>
                </a:solidFill>
              </a:rPr>
              <a:t>0.612</a:t>
            </a:r>
          </a:p>
        </p:txBody>
      </p:sp>
      <p:pic>
        <p:nvPicPr>
          <p:cNvPr id="9494" name="Picture 9493">
            <a:extLst>
              <a:ext uri="{FF2B5EF4-FFF2-40B4-BE49-F238E27FC236}">
                <a16:creationId xmlns:a16="http://schemas.microsoft.com/office/drawing/2014/main" id="{B0AABBC3-50F1-6A5D-F70D-FE09F71C8FA9}"/>
              </a:ext>
            </a:extLst>
          </p:cNvPr>
          <p:cNvPicPr>
            <a:picLocks noChangeAspect="1"/>
          </p:cNvPicPr>
          <p:nvPr/>
        </p:nvPicPr>
        <p:blipFill>
          <a:blip r:embed="rId6"/>
          <a:stretch>
            <a:fillRect/>
          </a:stretch>
        </p:blipFill>
        <p:spPr>
          <a:xfrm rot="16200000">
            <a:off x="8216797" y="2397424"/>
            <a:ext cx="577325" cy="577325"/>
          </a:xfrm>
          <a:prstGeom prst="rect">
            <a:avLst/>
          </a:prstGeom>
        </p:spPr>
      </p:pic>
      <p:pic>
        <p:nvPicPr>
          <p:cNvPr id="9495" name="Picture 9494">
            <a:extLst>
              <a:ext uri="{FF2B5EF4-FFF2-40B4-BE49-F238E27FC236}">
                <a16:creationId xmlns:a16="http://schemas.microsoft.com/office/drawing/2014/main" id="{92C1FB6B-6BFF-98BD-A27D-7278BE17476A}"/>
              </a:ext>
            </a:extLst>
          </p:cNvPr>
          <p:cNvPicPr>
            <a:picLocks noChangeAspect="1"/>
          </p:cNvPicPr>
          <p:nvPr/>
        </p:nvPicPr>
        <p:blipFill>
          <a:blip r:embed="rId6"/>
          <a:stretch>
            <a:fillRect/>
          </a:stretch>
        </p:blipFill>
        <p:spPr>
          <a:xfrm rot="16200000">
            <a:off x="8215047" y="3187689"/>
            <a:ext cx="577325" cy="577325"/>
          </a:xfrm>
          <a:prstGeom prst="rect">
            <a:avLst/>
          </a:prstGeom>
        </p:spPr>
      </p:pic>
      <p:pic>
        <p:nvPicPr>
          <p:cNvPr id="9496" name="Picture 9495">
            <a:extLst>
              <a:ext uri="{FF2B5EF4-FFF2-40B4-BE49-F238E27FC236}">
                <a16:creationId xmlns:a16="http://schemas.microsoft.com/office/drawing/2014/main" id="{60A31431-05DD-1B7E-8689-624EB3BD40E2}"/>
              </a:ext>
            </a:extLst>
          </p:cNvPr>
          <p:cNvPicPr>
            <a:picLocks noChangeAspect="1"/>
          </p:cNvPicPr>
          <p:nvPr/>
        </p:nvPicPr>
        <p:blipFill>
          <a:blip r:embed="rId6"/>
          <a:stretch>
            <a:fillRect/>
          </a:stretch>
        </p:blipFill>
        <p:spPr>
          <a:xfrm rot="16200000">
            <a:off x="8222509" y="3941496"/>
            <a:ext cx="577325" cy="577325"/>
          </a:xfrm>
          <a:prstGeom prst="rect">
            <a:avLst/>
          </a:prstGeom>
        </p:spPr>
      </p:pic>
      <p:pic>
        <p:nvPicPr>
          <p:cNvPr id="9497" name="Picture 9496">
            <a:extLst>
              <a:ext uri="{FF2B5EF4-FFF2-40B4-BE49-F238E27FC236}">
                <a16:creationId xmlns:a16="http://schemas.microsoft.com/office/drawing/2014/main" id="{2346C65B-A9B5-6475-6B42-6A5BC54A258C}"/>
              </a:ext>
            </a:extLst>
          </p:cNvPr>
          <p:cNvPicPr>
            <a:picLocks noChangeAspect="1"/>
          </p:cNvPicPr>
          <p:nvPr/>
        </p:nvPicPr>
        <p:blipFill>
          <a:blip r:embed="rId6"/>
          <a:stretch>
            <a:fillRect/>
          </a:stretch>
        </p:blipFill>
        <p:spPr>
          <a:xfrm rot="16200000">
            <a:off x="8219527" y="4731407"/>
            <a:ext cx="577325" cy="577325"/>
          </a:xfrm>
          <a:prstGeom prst="rect">
            <a:avLst/>
          </a:prstGeom>
        </p:spPr>
      </p:pic>
      <p:grpSp>
        <p:nvGrpSpPr>
          <p:cNvPr id="9509" name="Group 9508">
            <a:extLst>
              <a:ext uri="{FF2B5EF4-FFF2-40B4-BE49-F238E27FC236}">
                <a16:creationId xmlns:a16="http://schemas.microsoft.com/office/drawing/2014/main" id="{1C5C4454-368D-601F-EAB9-A53D9C861FD5}"/>
              </a:ext>
            </a:extLst>
          </p:cNvPr>
          <p:cNvGrpSpPr/>
          <p:nvPr/>
        </p:nvGrpSpPr>
        <p:grpSpPr>
          <a:xfrm>
            <a:off x="9177248" y="2535644"/>
            <a:ext cx="47606" cy="363997"/>
            <a:chOff x="8420832" y="2436540"/>
            <a:chExt cx="47606" cy="363997"/>
          </a:xfrm>
        </p:grpSpPr>
        <p:sp>
          <p:nvSpPr>
            <p:cNvPr id="9498" name="Oval 9497">
              <a:extLst>
                <a:ext uri="{FF2B5EF4-FFF2-40B4-BE49-F238E27FC236}">
                  <a16:creationId xmlns:a16="http://schemas.microsoft.com/office/drawing/2014/main" id="{24BC9CA5-1698-89E6-66DC-D46BFFAB3A2B}"/>
                </a:ext>
              </a:extLst>
            </p:cNvPr>
            <p:cNvSpPr/>
            <p:nvPr/>
          </p:nvSpPr>
          <p:spPr>
            <a:xfrm>
              <a:off x="8420832" y="2436540"/>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9" name="Oval 9498">
              <a:extLst>
                <a:ext uri="{FF2B5EF4-FFF2-40B4-BE49-F238E27FC236}">
                  <a16:creationId xmlns:a16="http://schemas.microsoft.com/office/drawing/2014/main" id="{905B57EF-0D1D-25F8-488E-319ECC046CB0}"/>
                </a:ext>
              </a:extLst>
            </p:cNvPr>
            <p:cNvSpPr/>
            <p:nvPr/>
          </p:nvSpPr>
          <p:spPr>
            <a:xfrm>
              <a:off x="8422719" y="2754818"/>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8" name="Group 9507">
            <a:extLst>
              <a:ext uri="{FF2B5EF4-FFF2-40B4-BE49-F238E27FC236}">
                <a16:creationId xmlns:a16="http://schemas.microsoft.com/office/drawing/2014/main" id="{3E1BD8DD-BA9C-2B8B-93A5-8FBC71380CEC}"/>
              </a:ext>
            </a:extLst>
          </p:cNvPr>
          <p:cNvGrpSpPr/>
          <p:nvPr/>
        </p:nvGrpSpPr>
        <p:grpSpPr>
          <a:xfrm>
            <a:off x="9181531" y="3319025"/>
            <a:ext cx="47606" cy="363997"/>
            <a:chOff x="8425115" y="3234961"/>
            <a:chExt cx="47606" cy="363997"/>
          </a:xfrm>
        </p:grpSpPr>
        <p:sp>
          <p:nvSpPr>
            <p:cNvPr id="9500" name="Oval 9499">
              <a:extLst>
                <a:ext uri="{FF2B5EF4-FFF2-40B4-BE49-F238E27FC236}">
                  <a16:creationId xmlns:a16="http://schemas.microsoft.com/office/drawing/2014/main" id="{1FC3DC3C-7ED6-4F28-0BF7-2635486BF956}"/>
                </a:ext>
              </a:extLst>
            </p:cNvPr>
            <p:cNvSpPr/>
            <p:nvPr/>
          </p:nvSpPr>
          <p:spPr>
            <a:xfrm>
              <a:off x="8425115" y="3234961"/>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1" name="Oval 9500">
              <a:extLst>
                <a:ext uri="{FF2B5EF4-FFF2-40B4-BE49-F238E27FC236}">
                  <a16:creationId xmlns:a16="http://schemas.microsoft.com/office/drawing/2014/main" id="{1FAB43AA-25A2-820D-AAC0-EE832A1578BA}"/>
                </a:ext>
              </a:extLst>
            </p:cNvPr>
            <p:cNvSpPr/>
            <p:nvPr/>
          </p:nvSpPr>
          <p:spPr>
            <a:xfrm>
              <a:off x="8427002" y="3553239"/>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7" name="Group 9506">
            <a:extLst>
              <a:ext uri="{FF2B5EF4-FFF2-40B4-BE49-F238E27FC236}">
                <a16:creationId xmlns:a16="http://schemas.microsoft.com/office/drawing/2014/main" id="{50A1D32C-917B-F7B0-70DA-34960BC33F01}"/>
              </a:ext>
            </a:extLst>
          </p:cNvPr>
          <p:cNvGrpSpPr/>
          <p:nvPr/>
        </p:nvGrpSpPr>
        <p:grpSpPr>
          <a:xfrm>
            <a:off x="9181531" y="4082806"/>
            <a:ext cx="47606" cy="363997"/>
            <a:chOff x="8425115" y="3998115"/>
            <a:chExt cx="47606" cy="363997"/>
          </a:xfrm>
        </p:grpSpPr>
        <p:sp>
          <p:nvSpPr>
            <p:cNvPr id="9502" name="Oval 9501">
              <a:extLst>
                <a:ext uri="{FF2B5EF4-FFF2-40B4-BE49-F238E27FC236}">
                  <a16:creationId xmlns:a16="http://schemas.microsoft.com/office/drawing/2014/main" id="{2EB07865-B6E6-FD8D-5CDD-BC1D20DF66E9}"/>
                </a:ext>
              </a:extLst>
            </p:cNvPr>
            <p:cNvSpPr/>
            <p:nvPr/>
          </p:nvSpPr>
          <p:spPr>
            <a:xfrm>
              <a:off x="8425115" y="399811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3" name="Oval 9502">
              <a:extLst>
                <a:ext uri="{FF2B5EF4-FFF2-40B4-BE49-F238E27FC236}">
                  <a16:creationId xmlns:a16="http://schemas.microsoft.com/office/drawing/2014/main" id="{2ABA8D5C-2454-CA8A-F411-06CB8F5B14A8}"/>
                </a:ext>
              </a:extLst>
            </p:cNvPr>
            <p:cNvSpPr/>
            <p:nvPr/>
          </p:nvSpPr>
          <p:spPr>
            <a:xfrm>
              <a:off x="8427002" y="4316393"/>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6" name="Group 9505">
            <a:extLst>
              <a:ext uri="{FF2B5EF4-FFF2-40B4-BE49-F238E27FC236}">
                <a16:creationId xmlns:a16="http://schemas.microsoft.com/office/drawing/2014/main" id="{8BCE1C90-1FFE-5F10-EACE-62E9CAFC33ED}"/>
              </a:ext>
            </a:extLst>
          </p:cNvPr>
          <p:cNvGrpSpPr/>
          <p:nvPr/>
        </p:nvGrpSpPr>
        <p:grpSpPr>
          <a:xfrm>
            <a:off x="9171903" y="4883179"/>
            <a:ext cx="47606" cy="363997"/>
            <a:chOff x="8418162" y="4781587"/>
            <a:chExt cx="47606" cy="363997"/>
          </a:xfrm>
        </p:grpSpPr>
        <p:sp>
          <p:nvSpPr>
            <p:cNvPr id="9504" name="Oval 9503">
              <a:extLst>
                <a:ext uri="{FF2B5EF4-FFF2-40B4-BE49-F238E27FC236}">
                  <a16:creationId xmlns:a16="http://schemas.microsoft.com/office/drawing/2014/main" id="{29F3B0E4-1AB8-179C-433E-BDACC268568D}"/>
                </a:ext>
              </a:extLst>
            </p:cNvPr>
            <p:cNvSpPr/>
            <p:nvPr/>
          </p:nvSpPr>
          <p:spPr>
            <a:xfrm>
              <a:off x="8418162" y="4781587"/>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5" name="Oval 9504">
              <a:extLst>
                <a:ext uri="{FF2B5EF4-FFF2-40B4-BE49-F238E27FC236}">
                  <a16:creationId xmlns:a16="http://schemas.microsoft.com/office/drawing/2014/main" id="{EF0CF385-B8BF-667A-3223-712EC79E5366}"/>
                </a:ext>
              </a:extLst>
            </p:cNvPr>
            <p:cNvSpPr/>
            <p:nvPr/>
          </p:nvSpPr>
          <p:spPr>
            <a:xfrm>
              <a:off x="8420049" y="509986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ounded Rectangle 9">
            <a:extLst>
              <a:ext uri="{FF2B5EF4-FFF2-40B4-BE49-F238E27FC236}">
                <a16:creationId xmlns:a16="http://schemas.microsoft.com/office/drawing/2014/main" id="{F1804BBF-75CA-10F2-E151-B195D7F18410}"/>
              </a:ext>
            </a:extLst>
          </p:cNvPr>
          <p:cNvSpPr/>
          <p:nvPr/>
        </p:nvSpPr>
        <p:spPr>
          <a:xfrm>
            <a:off x="3515101" y="1603366"/>
            <a:ext cx="883449"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100" b="1">
                <a:solidFill>
                  <a:schemeClr val="tx1"/>
                </a:solidFill>
              </a:rPr>
              <a:t>Combining Indicators</a:t>
            </a:r>
          </a:p>
        </p:txBody>
      </p:sp>
      <p:sp>
        <p:nvSpPr>
          <p:cNvPr id="11" name="Rounded Rectangle 9">
            <a:extLst>
              <a:ext uri="{FF2B5EF4-FFF2-40B4-BE49-F238E27FC236}">
                <a16:creationId xmlns:a16="http://schemas.microsoft.com/office/drawing/2014/main" id="{E6DBF29D-B5DE-3276-EB18-12AD1470D41B}"/>
              </a:ext>
            </a:extLst>
          </p:cNvPr>
          <p:cNvSpPr/>
          <p:nvPr/>
        </p:nvSpPr>
        <p:spPr>
          <a:xfrm>
            <a:off x="4796705" y="1603366"/>
            <a:ext cx="1167452"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100" b="1">
                <a:solidFill>
                  <a:schemeClr val="tx1"/>
                </a:solidFill>
              </a:rPr>
              <a:t>Using complex ML Models</a:t>
            </a:r>
          </a:p>
        </p:txBody>
      </p:sp>
      <p:sp>
        <p:nvSpPr>
          <p:cNvPr id="19" name="Rounded Rectangle 9">
            <a:extLst>
              <a:ext uri="{FF2B5EF4-FFF2-40B4-BE49-F238E27FC236}">
                <a16:creationId xmlns:a16="http://schemas.microsoft.com/office/drawing/2014/main" id="{9435589B-FEF2-755D-16F4-18AB72183E0F}"/>
              </a:ext>
            </a:extLst>
          </p:cNvPr>
          <p:cNvSpPr/>
          <p:nvPr/>
        </p:nvSpPr>
        <p:spPr>
          <a:xfrm>
            <a:off x="6135121" y="1603366"/>
            <a:ext cx="1421930"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100" b="1">
                <a:solidFill>
                  <a:schemeClr val="tx1"/>
                </a:solidFill>
              </a:rPr>
              <a:t>Improving accuracy with hyper tuning</a:t>
            </a:r>
          </a:p>
        </p:txBody>
      </p:sp>
    </p:spTree>
    <p:extLst>
      <p:ext uri="{BB962C8B-B14F-4D97-AF65-F5344CB8AC3E}">
        <p14:creationId xmlns:p14="http://schemas.microsoft.com/office/powerpoint/2010/main" val="3289270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19" name="Picture 9518">
            <a:extLst>
              <a:ext uri="{FF2B5EF4-FFF2-40B4-BE49-F238E27FC236}">
                <a16:creationId xmlns:a16="http://schemas.microsoft.com/office/drawing/2014/main" id="{76621206-1BF9-2708-4FFE-DCB2DD930470}"/>
              </a:ext>
            </a:extLst>
          </p:cNvPr>
          <p:cNvPicPr>
            <a:picLocks noChangeAspect="1"/>
          </p:cNvPicPr>
          <p:nvPr/>
        </p:nvPicPr>
        <p:blipFill>
          <a:blip r:embed="rId2"/>
          <a:stretch>
            <a:fillRect/>
          </a:stretch>
        </p:blipFill>
        <p:spPr>
          <a:xfrm rot="19162925">
            <a:off x="8642153" y="4616909"/>
            <a:ext cx="519704" cy="519704"/>
          </a:xfrm>
          <a:prstGeom prst="rect">
            <a:avLst/>
          </a:prstGeom>
        </p:spPr>
      </p:pic>
      <p:pic>
        <p:nvPicPr>
          <p:cNvPr id="9520" name="Picture 9519">
            <a:extLst>
              <a:ext uri="{FF2B5EF4-FFF2-40B4-BE49-F238E27FC236}">
                <a16:creationId xmlns:a16="http://schemas.microsoft.com/office/drawing/2014/main" id="{86CD3B0D-7D6F-CC08-D0A8-89233BBC720D}"/>
              </a:ext>
            </a:extLst>
          </p:cNvPr>
          <p:cNvPicPr>
            <a:picLocks noChangeAspect="1"/>
          </p:cNvPicPr>
          <p:nvPr/>
        </p:nvPicPr>
        <p:blipFill>
          <a:blip r:embed="rId2"/>
          <a:stretch>
            <a:fillRect/>
          </a:stretch>
        </p:blipFill>
        <p:spPr>
          <a:xfrm rot="19162925">
            <a:off x="8642153" y="4957040"/>
            <a:ext cx="519704" cy="519704"/>
          </a:xfrm>
          <a:prstGeom prst="rect">
            <a:avLst/>
          </a:prstGeom>
        </p:spPr>
      </p:pic>
      <p:pic>
        <p:nvPicPr>
          <p:cNvPr id="9517" name="Picture 9516">
            <a:extLst>
              <a:ext uri="{FF2B5EF4-FFF2-40B4-BE49-F238E27FC236}">
                <a16:creationId xmlns:a16="http://schemas.microsoft.com/office/drawing/2014/main" id="{789B9995-BBED-B297-C290-46A8ADD220A2}"/>
              </a:ext>
            </a:extLst>
          </p:cNvPr>
          <p:cNvPicPr>
            <a:picLocks noChangeAspect="1"/>
          </p:cNvPicPr>
          <p:nvPr/>
        </p:nvPicPr>
        <p:blipFill>
          <a:blip r:embed="rId2"/>
          <a:stretch>
            <a:fillRect/>
          </a:stretch>
        </p:blipFill>
        <p:spPr>
          <a:xfrm rot="19162925">
            <a:off x="8651955" y="3826224"/>
            <a:ext cx="519704" cy="519704"/>
          </a:xfrm>
          <a:prstGeom prst="rect">
            <a:avLst/>
          </a:prstGeom>
        </p:spPr>
      </p:pic>
      <p:pic>
        <p:nvPicPr>
          <p:cNvPr id="9518" name="Picture 9517">
            <a:extLst>
              <a:ext uri="{FF2B5EF4-FFF2-40B4-BE49-F238E27FC236}">
                <a16:creationId xmlns:a16="http://schemas.microsoft.com/office/drawing/2014/main" id="{E0316290-2696-15A2-3855-44E7E06B0A91}"/>
              </a:ext>
            </a:extLst>
          </p:cNvPr>
          <p:cNvPicPr>
            <a:picLocks noChangeAspect="1"/>
          </p:cNvPicPr>
          <p:nvPr/>
        </p:nvPicPr>
        <p:blipFill>
          <a:blip r:embed="rId2"/>
          <a:stretch>
            <a:fillRect/>
          </a:stretch>
        </p:blipFill>
        <p:spPr>
          <a:xfrm rot="19162925">
            <a:off x="8651955" y="4166355"/>
            <a:ext cx="519704" cy="519704"/>
          </a:xfrm>
          <a:prstGeom prst="rect">
            <a:avLst/>
          </a:prstGeom>
        </p:spPr>
      </p:pic>
      <p:pic>
        <p:nvPicPr>
          <p:cNvPr id="9515" name="Picture 9514">
            <a:extLst>
              <a:ext uri="{FF2B5EF4-FFF2-40B4-BE49-F238E27FC236}">
                <a16:creationId xmlns:a16="http://schemas.microsoft.com/office/drawing/2014/main" id="{16DF0D3F-008B-5885-1E6F-8BCE33EE9489}"/>
              </a:ext>
            </a:extLst>
          </p:cNvPr>
          <p:cNvPicPr>
            <a:picLocks noChangeAspect="1"/>
          </p:cNvPicPr>
          <p:nvPr/>
        </p:nvPicPr>
        <p:blipFill>
          <a:blip r:embed="rId2"/>
          <a:stretch>
            <a:fillRect/>
          </a:stretch>
        </p:blipFill>
        <p:spPr>
          <a:xfrm rot="19162925">
            <a:off x="8657667" y="3073899"/>
            <a:ext cx="519704" cy="519704"/>
          </a:xfrm>
          <a:prstGeom prst="rect">
            <a:avLst/>
          </a:prstGeom>
        </p:spPr>
      </p:pic>
      <p:pic>
        <p:nvPicPr>
          <p:cNvPr id="9516" name="Picture 9515">
            <a:extLst>
              <a:ext uri="{FF2B5EF4-FFF2-40B4-BE49-F238E27FC236}">
                <a16:creationId xmlns:a16="http://schemas.microsoft.com/office/drawing/2014/main" id="{E643A6A7-19A1-BC60-397C-FA3A7AEB7136}"/>
              </a:ext>
            </a:extLst>
          </p:cNvPr>
          <p:cNvPicPr>
            <a:picLocks noChangeAspect="1"/>
          </p:cNvPicPr>
          <p:nvPr/>
        </p:nvPicPr>
        <p:blipFill>
          <a:blip r:embed="rId2"/>
          <a:stretch>
            <a:fillRect/>
          </a:stretch>
        </p:blipFill>
        <p:spPr>
          <a:xfrm rot="19162925">
            <a:off x="8657667" y="3414030"/>
            <a:ext cx="519704" cy="519704"/>
          </a:xfrm>
          <a:prstGeom prst="rect">
            <a:avLst/>
          </a:prstGeom>
        </p:spPr>
      </p:pic>
      <p:pic>
        <p:nvPicPr>
          <p:cNvPr id="9510" name="Picture 9509">
            <a:extLst>
              <a:ext uri="{FF2B5EF4-FFF2-40B4-BE49-F238E27FC236}">
                <a16:creationId xmlns:a16="http://schemas.microsoft.com/office/drawing/2014/main" id="{0DE11826-2C9D-0C0D-97F4-AB2F5E5517ED}"/>
              </a:ext>
            </a:extLst>
          </p:cNvPr>
          <p:cNvPicPr>
            <a:picLocks noChangeAspect="1"/>
          </p:cNvPicPr>
          <p:nvPr/>
        </p:nvPicPr>
        <p:blipFill>
          <a:blip r:embed="rId2"/>
          <a:stretch>
            <a:fillRect/>
          </a:stretch>
        </p:blipFill>
        <p:spPr>
          <a:xfrm rot="19162925">
            <a:off x="8662204" y="2276226"/>
            <a:ext cx="519704" cy="519704"/>
          </a:xfrm>
          <a:prstGeom prst="rect">
            <a:avLst/>
          </a:prstGeom>
        </p:spPr>
      </p:pic>
      <p:pic>
        <p:nvPicPr>
          <p:cNvPr id="9511" name="Picture 9510">
            <a:extLst>
              <a:ext uri="{FF2B5EF4-FFF2-40B4-BE49-F238E27FC236}">
                <a16:creationId xmlns:a16="http://schemas.microsoft.com/office/drawing/2014/main" id="{4B552D29-34F2-568C-B619-6D002A53A186}"/>
              </a:ext>
            </a:extLst>
          </p:cNvPr>
          <p:cNvPicPr>
            <a:picLocks noChangeAspect="1"/>
          </p:cNvPicPr>
          <p:nvPr/>
        </p:nvPicPr>
        <p:blipFill>
          <a:blip r:embed="rId2"/>
          <a:stretch>
            <a:fillRect/>
          </a:stretch>
        </p:blipFill>
        <p:spPr>
          <a:xfrm rot="19162925">
            <a:off x="8662204" y="2616357"/>
            <a:ext cx="519704" cy="519704"/>
          </a:xfrm>
          <a:prstGeom prst="rect">
            <a:avLst/>
          </a:prstGeom>
        </p:spPr>
      </p:pic>
      <p:cxnSp>
        <p:nvCxnSpPr>
          <p:cNvPr id="18" name="Straight Connector 17">
            <a:extLst>
              <a:ext uri="{FF2B5EF4-FFF2-40B4-BE49-F238E27FC236}">
                <a16:creationId xmlns:a16="http://schemas.microsoft.com/office/drawing/2014/main" id="{86B7FC8A-00E4-AB41-FC9C-D9DE9E30D925}"/>
              </a:ext>
            </a:extLst>
          </p:cNvPr>
          <p:cNvCxnSpPr>
            <a:cxnSpLocks/>
            <a:endCxn id="35" idx="3"/>
          </p:cNvCxnSpPr>
          <p:nvPr/>
        </p:nvCxnSpPr>
        <p:spPr>
          <a:xfrm flipH="1">
            <a:off x="4129310" y="2264870"/>
            <a:ext cx="108501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94E18CF-3481-3F93-3755-0D589759D70B}"/>
              </a:ext>
            </a:extLst>
          </p:cNvPr>
          <p:cNvSpPr>
            <a:spLocks noGrp="1"/>
          </p:cNvSpPr>
          <p:nvPr>
            <p:ph type="title"/>
          </p:nvPr>
        </p:nvSpPr>
        <p:spPr/>
        <p:txBody>
          <a:bodyPr/>
          <a:lstStyle/>
          <a:p>
            <a:r>
              <a:rPr lang="en-US">
                <a:latin typeface="Arial"/>
                <a:cs typeface="Arial"/>
              </a:rPr>
              <a:t>We primarily tested four key ML models chosen based on available resources and relevance to decisions</a:t>
            </a:r>
            <a:endParaRPr lang="en-US"/>
          </a:p>
        </p:txBody>
      </p:sp>
      <p:pic>
        <p:nvPicPr>
          <p:cNvPr id="49" name="Content Placeholder 48" descr="Rope Knot outline">
            <a:extLst>
              <a:ext uri="{FF2B5EF4-FFF2-40B4-BE49-F238E27FC236}">
                <a16:creationId xmlns:a16="http://schemas.microsoft.com/office/drawing/2014/main" id="{DE2EE4B6-EE7C-FFBA-E9F4-2BC1E416F97D}"/>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a:off x="2488406" y="6267450"/>
            <a:ext cx="265113" cy="265113"/>
          </a:xfrm>
        </p:spPr>
      </p:pic>
      <p:sp>
        <p:nvSpPr>
          <p:cNvPr id="40" name="Rounded Rectangle 39">
            <a:extLst>
              <a:ext uri="{FF2B5EF4-FFF2-40B4-BE49-F238E27FC236}">
                <a16:creationId xmlns:a16="http://schemas.microsoft.com/office/drawing/2014/main" id="{445201CD-D5E2-9DCC-8488-9F0F8CD736E0}"/>
              </a:ext>
            </a:extLst>
          </p:cNvPr>
          <p:cNvSpPr/>
          <p:nvPr/>
        </p:nvSpPr>
        <p:spPr>
          <a:xfrm>
            <a:off x="479937" y="979109"/>
            <a:ext cx="5531849"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Accuracies of Individual Technical Indicators</a:t>
            </a:r>
          </a:p>
        </p:txBody>
      </p:sp>
      <p:sp>
        <p:nvSpPr>
          <p:cNvPr id="41" name="Rounded Rectangle 40">
            <a:extLst>
              <a:ext uri="{FF2B5EF4-FFF2-40B4-BE49-F238E27FC236}">
                <a16:creationId xmlns:a16="http://schemas.microsoft.com/office/drawing/2014/main" id="{74BD8B6D-63DF-609A-9ED4-09B435A14B12}"/>
              </a:ext>
            </a:extLst>
          </p:cNvPr>
          <p:cNvSpPr/>
          <p:nvPr/>
        </p:nvSpPr>
        <p:spPr>
          <a:xfrm>
            <a:off x="6180214" y="979107"/>
            <a:ext cx="5531849"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Accuracies of Multiple Technical Indicators</a:t>
            </a:r>
          </a:p>
        </p:txBody>
      </p:sp>
      <p:sp>
        <p:nvSpPr>
          <p:cNvPr id="3" name="Rounded Rectangle 2">
            <a:extLst>
              <a:ext uri="{FF2B5EF4-FFF2-40B4-BE49-F238E27FC236}">
                <a16:creationId xmlns:a16="http://schemas.microsoft.com/office/drawing/2014/main" id="{43AD9A81-6021-0343-FACC-F9841526C353}"/>
              </a:ext>
            </a:extLst>
          </p:cNvPr>
          <p:cNvSpPr/>
          <p:nvPr/>
        </p:nvSpPr>
        <p:spPr>
          <a:xfrm>
            <a:off x="1303738" y="4390107"/>
            <a:ext cx="1462231" cy="475701"/>
          </a:xfrm>
          <a:prstGeom prst="roundRect">
            <a:avLst>
              <a:gd name="adj" fmla="val 0"/>
            </a:avLst>
          </a:prstGeom>
          <a:solidFill>
            <a:schemeClr val="accent1">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Keltner Channels Indicator</a:t>
            </a:r>
          </a:p>
        </p:txBody>
      </p:sp>
      <p:sp>
        <p:nvSpPr>
          <p:cNvPr id="7" name="Rounded Rectangle 9">
            <a:extLst>
              <a:ext uri="{FF2B5EF4-FFF2-40B4-BE49-F238E27FC236}">
                <a16:creationId xmlns:a16="http://schemas.microsoft.com/office/drawing/2014/main" id="{969B258D-4F33-F54E-1281-C4F71D618579}"/>
              </a:ext>
            </a:extLst>
          </p:cNvPr>
          <p:cNvSpPr/>
          <p:nvPr/>
        </p:nvSpPr>
        <p:spPr>
          <a:xfrm>
            <a:off x="1303738" y="5168549"/>
            <a:ext cx="1462231" cy="475701"/>
          </a:xfrm>
          <a:prstGeom prst="roundRect">
            <a:avLst>
              <a:gd name="adj" fmla="val 0"/>
            </a:avLst>
          </a:prstGeom>
          <a:solidFill>
            <a:schemeClr val="accent1">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Moving Average (MA)</a:t>
            </a:r>
          </a:p>
        </p:txBody>
      </p:sp>
      <p:sp>
        <p:nvSpPr>
          <p:cNvPr id="8" name="Rounded Rectangle 9">
            <a:extLst>
              <a:ext uri="{FF2B5EF4-FFF2-40B4-BE49-F238E27FC236}">
                <a16:creationId xmlns:a16="http://schemas.microsoft.com/office/drawing/2014/main" id="{6EE2889E-B42E-20D4-133A-6617A935DCC9}"/>
              </a:ext>
            </a:extLst>
          </p:cNvPr>
          <p:cNvSpPr/>
          <p:nvPr/>
        </p:nvSpPr>
        <p:spPr>
          <a:xfrm>
            <a:off x="1303738" y="3604573"/>
            <a:ext cx="1462231" cy="475701"/>
          </a:xfrm>
          <a:prstGeom prst="roundRect">
            <a:avLst>
              <a:gd name="adj" fmla="val 0"/>
            </a:avLst>
          </a:prstGeom>
          <a:solidFill>
            <a:schemeClr val="accent1">
              <a:lumMod val="75000"/>
            </a:schemeClr>
          </a:solid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Relative Strength Indicator (RSI)</a:t>
            </a:r>
          </a:p>
        </p:txBody>
      </p:sp>
      <p:sp>
        <p:nvSpPr>
          <p:cNvPr id="10" name="Rounded Rectangle 9">
            <a:extLst>
              <a:ext uri="{FF2B5EF4-FFF2-40B4-BE49-F238E27FC236}">
                <a16:creationId xmlns:a16="http://schemas.microsoft.com/office/drawing/2014/main" id="{5822C148-81D2-4511-0D25-050B89CA02C7}"/>
              </a:ext>
            </a:extLst>
          </p:cNvPr>
          <p:cNvSpPr/>
          <p:nvPr/>
        </p:nvSpPr>
        <p:spPr>
          <a:xfrm>
            <a:off x="1303738" y="2027019"/>
            <a:ext cx="1462231" cy="475701"/>
          </a:xfrm>
          <a:prstGeom prst="roundRect">
            <a:avLst>
              <a:gd name="adj" fmla="val 0"/>
            </a:avLst>
          </a:prstGeom>
          <a:solidFill>
            <a:schemeClr val="accent1">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Bollinger Bands</a:t>
            </a:r>
          </a:p>
        </p:txBody>
      </p:sp>
      <p:sp>
        <p:nvSpPr>
          <p:cNvPr id="12" name="Rounded Rectangle 9">
            <a:extLst>
              <a:ext uri="{FF2B5EF4-FFF2-40B4-BE49-F238E27FC236}">
                <a16:creationId xmlns:a16="http://schemas.microsoft.com/office/drawing/2014/main" id="{3A4EA4B3-5A3B-23BA-40CE-88DC552EBAB6}"/>
              </a:ext>
            </a:extLst>
          </p:cNvPr>
          <p:cNvSpPr/>
          <p:nvPr/>
        </p:nvSpPr>
        <p:spPr>
          <a:xfrm>
            <a:off x="1303738" y="2810084"/>
            <a:ext cx="1462231" cy="475701"/>
          </a:xfrm>
          <a:prstGeom prst="roundRect">
            <a:avLst>
              <a:gd name="adj" fmla="val 0"/>
            </a:avLst>
          </a:prstGeom>
          <a:solidFill>
            <a:schemeClr val="accent1">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Heads and Shoulders</a:t>
            </a:r>
          </a:p>
        </p:txBody>
      </p:sp>
      <p:sp>
        <p:nvSpPr>
          <p:cNvPr id="13" name="Rounded Rectangle 12">
            <a:extLst>
              <a:ext uri="{FF2B5EF4-FFF2-40B4-BE49-F238E27FC236}">
                <a16:creationId xmlns:a16="http://schemas.microsoft.com/office/drawing/2014/main" id="{4A0EB3B3-C406-4E6A-F562-6704F1151D21}"/>
              </a:ext>
            </a:extLst>
          </p:cNvPr>
          <p:cNvSpPr/>
          <p:nvPr/>
        </p:nvSpPr>
        <p:spPr>
          <a:xfrm>
            <a:off x="2752207" y="4390107"/>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rgbClr val="C00000"/>
                </a:solidFill>
              </a:rPr>
              <a:t>0.528</a:t>
            </a:r>
          </a:p>
        </p:txBody>
      </p:sp>
      <p:sp>
        <p:nvSpPr>
          <p:cNvPr id="14" name="Rounded Rectangle 9">
            <a:extLst>
              <a:ext uri="{FF2B5EF4-FFF2-40B4-BE49-F238E27FC236}">
                <a16:creationId xmlns:a16="http://schemas.microsoft.com/office/drawing/2014/main" id="{0B8348FD-738D-5CD8-6AE4-7B874D02490D}"/>
              </a:ext>
            </a:extLst>
          </p:cNvPr>
          <p:cNvSpPr/>
          <p:nvPr/>
        </p:nvSpPr>
        <p:spPr>
          <a:xfrm>
            <a:off x="2752207" y="5168549"/>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rgbClr val="C00000"/>
                </a:solidFill>
              </a:rPr>
              <a:t>0.527</a:t>
            </a:r>
          </a:p>
        </p:txBody>
      </p:sp>
      <p:sp>
        <p:nvSpPr>
          <p:cNvPr id="15" name="Rounded Rectangle 9">
            <a:extLst>
              <a:ext uri="{FF2B5EF4-FFF2-40B4-BE49-F238E27FC236}">
                <a16:creationId xmlns:a16="http://schemas.microsoft.com/office/drawing/2014/main" id="{9D4AF6F5-9273-E4BE-B9F3-D3B0CC2739A6}"/>
              </a:ext>
            </a:extLst>
          </p:cNvPr>
          <p:cNvSpPr/>
          <p:nvPr/>
        </p:nvSpPr>
        <p:spPr>
          <a:xfrm>
            <a:off x="2752207" y="3604573"/>
            <a:ext cx="721246" cy="475701"/>
          </a:xfrm>
          <a:prstGeom prst="roundRect">
            <a:avLst>
              <a:gd name="adj" fmla="val 0"/>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rgbClr val="C00000"/>
                </a:solidFill>
              </a:rPr>
              <a:t>0.486</a:t>
            </a:r>
          </a:p>
        </p:txBody>
      </p:sp>
      <p:sp>
        <p:nvSpPr>
          <p:cNvPr id="16" name="Rounded Rectangle 15">
            <a:extLst>
              <a:ext uri="{FF2B5EF4-FFF2-40B4-BE49-F238E27FC236}">
                <a16:creationId xmlns:a16="http://schemas.microsoft.com/office/drawing/2014/main" id="{29F945EB-EB6B-5854-D05B-671B4FB110FF}"/>
              </a:ext>
            </a:extLst>
          </p:cNvPr>
          <p:cNvSpPr/>
          <p:nvPr/>
        </p:nvSpPr>
        <p:spPr>
          <a:xfrm>
            <a:off x="2752207" y="2027019"/>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rgbClr val="C00000"/>
                </a:solidFill>
              </a:rPr>
              <a:t>0.527</a:t>
            </a:r>
          </a:p>
        </p:txBody>
      </p:sp>
      <p:sp>
        <p:nvSpPr>
          <p:cNvPr id="17" name="Rounded Rectangle 9">
            <a:extLst>
              <a:ext uri="{FF2B5EF4-FFF2-40B4-BE49-F238E27FC236}">
                <a16:creationId xmlns:a16="http://schemas.microsoft.com/office/drawing/2014/main" id="{BA9BDEC7-50AF-2EBE-7B99-552E74D35D50}"/>
              </a:ext>
            </a:extLst>
          </p:cNvPr>
          <p:cNvSpPr/>
          <p:nvPr/>
        </p:nvSpPr>
        <p:spPr>
          <a:xfrm>
            <a:off x="2752207" y="2810084"/>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rgbClr val="C00000"/>
                </a:solidFill>
              </a:rPr>
              <a:t>0.584</a:t>
            </a:r>
          </a:p>
        </p:txBody>
      </p:sp>
      <p:sp>
        <p:nvSpPr>
          <p:cNvPr id="23" name="Rounded Rectangle 22">
            <a:extLst>
              <a:ext uri="{FF2B5EF4-FFF2-40B4-BE49-F238E27FC236}">
                <a16:creationId xmlns:a16="http://schemas.microsoft.com/office/drawing/2014/main" id="{41AF4F7C-6AA2-78CB-5722-553261788400}"/>
              </a:ext>
            </a:extLst>
          </p:cNvPr>
          <p:cNvSpPr/>
          <p:nvPr/>
        </p:nvSpPr>
        <p:spPr>
          <a:xfrm>
            <a:off x="3004061" y="9966243"/>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Keltner Channels Indicator</a:t>
            </a:r>
          </a:p>
        </p:txBody>
      </p:sp>
      <p:sp>
        <p:nvSpPr>
          <p:cNvPr id="24" name="Rounded Rectangle 9">
            <a:extLst>
              <a:ext uri="{FF2B5EF4-FFF2-40B4-BE49-F238E27FC236}">
                <a16:creationId xmlns:a16="http://schemas.microsoft.com/office/drawing/2014/main" id="{E8B62CDA-DF85-87EF-4FAE-E3C93530A0C1}"/>
              </a:ext>
            </a:extLst>
          </p:cNvPr>
          <p:cNvSpPr/>
          <p:nvPr/>
        </p:nvSpPr>
        <p:spPr>
          <a:xfrm>
            <a:off x="7183376" y="9966242"/>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Moving Average (MA)</a:t>
            </a:r>
          </a:p>
        </p:txBody>
      </p:sp>
      <p:sp>
        <p:nvSpPr>
          <p:cNvPr id="25" name="Rounded Rectangle 9">
            <a:extLst>
              <a:ext uri="{FF2B5EF4-FFF2-40B4-BE49-F238E27FC236}">
                <a16:creationId xmlns:a16="http://schemas.microsoft.com/office/drawing/2014/main" id="{E02FDDE3-EDBE-43CB-D64D-4A62E16D8199}"/>
              </a:ext>
            </a:extLst>
          </p:cNvPr>
          <p:cNvSpPr/>
          <p:nvPr/>
        </p:nvSpPr>
        <p:spPr>
          <a:xfrm>
            <a:off x="1090392" y="7547299"/>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Relative Strength Indicator (RSI)</a:t>
            </a:r>
          </a:p>
        </p:txBody>
      </p:sp>
      <p:sp>
        <p:nvSpPr>
          <p:cNvPr id="26" name="Rounded Rectangle 9">
            <a:extLst>
              <a:ext uri="{FF2B5EF4-FFF2-40B4-BE49-F238E27FC236}">
                <a16:creationId xmlns:a16="http://schemas.microsoft.com/office/drawing/2014/main" id="{23F3E9DF-54F9-7A29-D362-2784963D28E9}"/>
              </a:ext>
            </a:extLst>
          </p:cNvPr>
          <p:cNvSpPr/>
          <p:nvPr/>
        </p:nvSpPr>
        <p:spPr>
          <a:xfrm>
            <a:off x="9191452" y="7547299"/>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Bollinger Bands</a:t>
            </a:r>
          </a:p>
        </p:txBody>
      </p:sp>
      <p:sp>
        <p:nvSpPr>
          <p:cNvPr id="28" name="Rounded Rectangle 9">
            <a:extLst>
              <a:ext uri="{FF2B5EF4-FFF2-40B4-BE49-F238E27FC236}">
                <a16:creationId xmlns:a16="http://schemas.microsoft.com/office/drawing/2014/main" id="{39279BFC-72FC-8DF5-DF32-2C6ABB19674A}"/>
              </a:ext>
            </a:extLst>
          </p:cNvPr>
          <p:cNvSpPr/>
          <p:nvPr/>
        </p:nvSpPr>
        <p:spPr>
          <a:xfrm>
            <a:off x="5140925" y="7547299"/>
            <a:ext cx="3131060" cy="475701"/>
          </a:xfrm>
          <a:prstGeom prst="roundRect">
            <a:avLst>
              <a:gd name="adj" fmla="val 0"/>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600" b="1">
                <a:solidFill>
                  <a:schemeClr val="bg1"/>
                </a:solidFill>
              </a:rPr>
              <a:t>Heads and Shoulders</a:t>
            </a:r>
          </a:p>
        </p:txBody>
      </p:sp>
      <p:sp>
        <p:nvSpPr>
          <p:cNvPr id="29" name="TextBox 28">
            <a:extLst>
              <a:ext uri="{FF2B5EF4-FFF2-40B4-BE49-F238E27FC236}">
                <a16:creationId xmlns:a16="http://schemas.microsoft.com/office/drawing/2014/main" id="{42EB196D-42E9-7CFF-39C3-93EB9268AF80}"/>
              </a:ext>
            </a:extLst>
          </p:cNvPr>
          <p:cNvSpPr txBox="1"/>
          <p:nvPr/>
        </p:nvSpPr>
        <p:spPr>
          <a:xfrm>
            <a:off x="2549328" y="9554539"/>
            <a:ext cx="4061525"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0.5012894906511928 </a:t>
            </a:r>
            <a:endParaRPr lang="en-SG" sz="1600" b="0" i="0">
              <a:solidFill>
                <a:schemeClr val="bg1"/>
              </a:solidFill>
              <a:effectLst/>
              <a:latin typeface="-apple-system"/>
            </a:endParaRPr>
          </a:p>
        </p:txBody>
      </p:sp>
      <p:sp>
        <p:nvSpPr>
          <p:cNvPr id="30" name="TextBox 29">
            <a:extLst>
              <a:ext uri="{FF2B5EF4-FFF2-40B4-BE49-F238E27FC236}">
                <a16:creationId xmlns:a16="http://schemas.microsoft.com/office/drawing/2014/main" id="{3FC4F91A-91D2-971B-7FAF-D56FEA20E3CC}"/>
              </a:ext>
            </a:extLst>
          </p:cNvPr>
          <p:cNvSpPr txBox="1"/>
          <p:nvPr/>
        </p:nvSpPr>
        <p:spPr>
          <a:xfrm>
            <a:off x="8818525" y="7110943"/>
            <a:ext cx="3876914"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0.5148291424887169 </a:t>
            </a:r>
            <a:endParaRPr lang="en-SG" sz="1600" b="0" i="0">
              <a:solidFill>
                <a:schemeClr val="bg1"/>
              </a:solidFill>
              <a:effectLst/>
              <a:latin typeface="-apple-system"/>
            </a:endParaRPr>
          </a:p>
        </p:txBody>
      </p:sp>
      <p:sp>
        <p:nvSpPr>
          <p:cNvPr id="31" name="TextBox 30">
            <a:extLst>
              <a:ext uri="{FF2B5EF4-FFF2-40B4-BE49-F238E27FC236}">
                <a16:creationId xmlns:a16="http://schemas.microsoft.com/office/drawing/2014/main" id="{14507B40-2BFA-717C-DBDA-3C3665734E4B}"/>
              </a:ext>
            </a:extLst>
          </p:cNvPr>
          <p:cNvSpPr txBox="1"/>
          <p:nvPr/>
        </p:nvSpPr>
        <p:spPr>
          <a:xfrm>
            <a:off x="4767999" y="7107358"/>
            <a:ext cx="3876914"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0.536428110896196 </a:t>
            </a:r>
            <a:endParaRPr lang="en-SG" sz="1600" b="0" i="0">
              <a:solidFill>
                <a:schemeClr val="bg1"/>
              </a:solidFill>
              <a:effectLst/>
              <a:latin typeface="-apple-system"/>
            </a:endParaRPr>
          </a:p>
        </p:txBody>
      </p:sp>
      <p:sp>
        <p:nvSpPr>
          <p:cNvPr id="32" name="TextBox 31">
            <a:extLst>
              <a:ext uri="{FF2B5EF4-FFF2-40B4-BE49-F238E27FC236}">
                <a16:creationId xmlns:a16="http://schemas.microsoft.com/office/drawing/2014/main" id="{856DC829-D4C5-FF8A-E9E4-314616BE6917}"/>
              </a:ext>
            </a:extLst>
          </p:cNvPr>
          <p:cNvSpPr txBox="1"/>
          <p:nvPr/>
        </p:nvSpPr>
        <p:spPr>
          <a:xfrm>
            <a:off x="6718143" y="9550799"/>
            <a:ext cx="4061525"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0.5041908446163765 </a:t>
            </a:r>
          </a:p>
        </p:txBody>
      </p:sp>
      <p:sp>
        <p:nvSpPr>
          <p:cNvPr id="33" name="TextBox 32">
            <a:extLst>
              <a:ext uri="{FF2B5EF4-FFF2-40B4-BE49-F238E27FC236}">
                <a16:creationId xmlns:a16="http://schemas.microsoft.com/office/drawing/2014/main" id="{ED309DD6-9EA9-6CC9-855C-A55558240305}"/>
              </a:ext>
            </a:extLst>
          </p:cNvPr>
          <p:cNvSpPr txBox="1"/>
          <p:nvPr/>
        </p:nvSpPr>
        <p:spPr>
          <a:xfrm>
            <a:off x="801617" y="7107358"/>
            <a:ext cx="3876914" cy="338554"/>
          </a:xfrm>
          <a:prstGeom prst="rect">
            <a:avLst/>
          </a:prstGeom>
          <a:noFill/>
        </p:spPr>
        <p:txBody>
          <a:bodyPr wrap="square">
            <a:spAutoFit/>
          </a:bodyPr>
          <a:lstStyle/>
          <a:p>
            <a:pPr algn="ctr"/>
            <a:r>
              <a:rPr lang="en-SG" sz="1600" b="0" i="0">
                <a:solidFill>
                  <a:schemeClr val="bg1"/>
                </a:solidFill>
                <a:effectLst/>
                <a:latin typeface="var(--notebook-cell-output-font-family)"/>
              </a:rPr>
              <a:t>Accuracy: 0.5151515151515151 </a:t>
            </a:r>
            <a:endParaRPr lang="en-SG" sz="1600" b="0" i="0">
              <a:solidFill>
                <a:schemeClr val="bg1"/>
              </a:solidFill>
              <a:effectLst/>
              <a:latin typeface="-apple-system"/>
            </a:endParaRPr>
          </a:p>
        </p:txBody>
      </p:sp>
      <p:sp>
        <p:nvSpPr>
          <p:cNvPr id="42" name="Trapezium 41">
            <a:extLst>
              <a:ext uri="{FF2B5EF4-FFF2-40B4-BE49-F238E27FC236}">
                <a16:creationId xmlns:a16="http://schemas.microsoft.com/office/drawing/2014/main" id="{E6E4885D-B8FA-1972-95ED-880C6E3A8AB2}"/>
              </a:ext>
            </a:extLst>
          </p:cNvPr>
          <p:cNvSpPr/>
          <p:nvPr/>
        </p:nvSpPr>
        <p:spPr>
          <a:xfrm rot="5400000">
            <a:off x="2833831" y="1915333"/>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ium 42">
            <a:extLst>
              <a:ext uri="{FF2B5EF4-FFF2-40B4-BE49-F238E27FC236}">
                <a16:creationId xmlns:a16="http://schemas.microsoft.com/office/drawing/2014/main" id="{3DAA3831-08B9-17D1-FD94-A106F712CE25}"/>
              </a:ext>
            </a:extLst>
          </p:cNvPr>
          <p:cNvSpPr/>
          <p:nvPr/>
        </p:nvSpPr>
        <p:spPr>
          <a:xfrm rot="5400000">
            <a:off x="2838015" y="2698398"/>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ium 43">
            <a:extLst>
              <a:ext uri="{FF2B5EF4-FFF2-40B4-BE49-F238E27FC236}">
                <a16:creationId xmlns:a16="http://schemas.microsoft.com/office/drawing/2014/main" id="{D5BF6042-2AF7-B8CE-F781-B4FC57512A5A}"/>
              </a:ext>
            </a:extLst>
          </p:cNvPr>
          <p:cNvSpPr/>
          <p:nvPr/>
        </p:nvSpPr>
        <p:spPr>
          <a:xfrm rot="5400000">
            <a:off x="2840491" y="3492887"/>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ium 44">
            <a:extLst>
              <a:ext uri="{FF2B5EF4-FFF2-40B4-BE49-F238E27FC236}">
                <a16:creationId xmlns:a16="http://schemas.microsoft.com/office/drawing/2014/main" id="{5894D4E9-89D0-5373-5AFD-E5DCE171EA75}"/>
              </a:ext>
            </a:extLst>
          </p:cNvPr>
          <p:cNvSpPr/>
          <p:nvPr/>
        </p:nvSpPr>
        <p:spPr>
          <a:xfrm rot="5400000">
            <a:off x="2838015" y="4278421"/>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apezium 45">
            <a:extLst>
              <a:ext uri="{FF2B5EF4-FFF2-40B4-BE49-F238E27FC236}">
                <a16:creationId xmlns:a16="http://schemas.microsoft.com/office/drawing/2014/main" id="{FA8A845A-720D-9860-D8D3-BA40A5DF43F1}"/>
              </a:ext>
            </a:extLst>
          </p:cNvPr>
          <p:cNvSpPr/>
          <p:nvPr/>
        </p:nvSpPr>
        <p:spPr>
          <a:xfrm rot="5400000">
            <a:off x="2822744" y="5056863"/>
            <a:ext cx="557998" cy="699072"/>
          </a:xfrm>
          <a:prstGeom prst="trapezoid">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Content Placeholder 48" descr="Rope Knot outline">
            <a:extLst>
              <a:ext uri="{FF2B5EF4-FFF2-40B4-BE49-F238E27FC236}">
                <a16:creationId xmlns:a16="http://schemas.microsoft.com/office/drawing/2014/main" id="{0E6BF2BB-F99B-22DD-5374-13E3210F67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67021">
            <a:off x="3483790" y="2876738"/>
            <a:ext cx="342393" cy="342393"/>
          </a:xfrm>
          <a:prstGeom prst="rect">
            <a:avLst/>
          </a:prstGeom>
        </p:spPr>
      </p:pic>
      <p:pic>
        <p:nvPicPr>
          <p:cNvPr id="57" name="Content Placeholder 48" descr="Rope Knot outline">
            <a:extLst>
              <a:ext uri="{FF2B5EF4-FFF2-40B4-BE49-F238E27FC236}">
                <a16:creationId xmlns:a16="http://schemas.microsoft.com/office/drawing/2014/main" id="{D1F01724-77E1-9BC7-1B39-8FF0460D84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67021">
            <a:off x="3461261" y="3671227"/>
            <a:ext cx="342393" cy="342393"/>
          </a:xfrm>
          <a:prstGeom prst="rect">
            <a:avLst/>
          </a:prstGeom>
        </p:spPr>
      </p:pic>
      <p:pic>
        <p:nvPicPr>
          <p:cNvPr id="60" name="Content Placeholder 48" descr="Rope Knot outline">
            <a:extLst>
              <a:ext uri="{FF2B5EF4-FFF2-40B4-BE49-F238E27FC236}">
                <a16:creationId xmlns:a16="http://schemas.microsoft.com/office/drawing/2014/main" id="{3A1D023C-DDAF-7E2A-6275-C02CDC1B3D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67021">
            <a:off x="3465349" y="4456761"/>
            <a:ext cx="342393" cy="342393"/>
          </a:xfrm>
          <a:prstGeom prst="rect">
            <a:avLst/>
          </a:prstGeom>
        </p:spPr>
      </p:pic>
      <p:pic>
        <p:nvPicPr>
          <p:cNvPr id="63" name="Content Placeholder 48" descr="Rope Knot outline">
            <a:extLst>
              <a:ext uri="{FF2B5EF4-FFF2-40B4-BE49-F238E27FC236}">
                <a16:creationId xmlns:a16="http://schemas.microsoft.com/office/drawing/2014/main" id="{800EC53A-647B-6B38-8A38-04793AAF37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67021">
            <a:off x="3459668" y="5235203"/>
            <a:ext cx="342393" cy="342393"/>
          </a:xfrm>
          <a:prstGeom prst="rect">
            <a:avLst/>
          </a:prstGeom>
        </p:spPr>
      </p:pic>
      <p:pic>
        <p:nvPicPr>
          <p:cNvPr id="35" name="Picture 34">
            <a:extLst>
              <a:ext uri="{FF2B5EF4-FFF2-40B4-BE49-F238E27FC236}">
                <a16:creationId xmlns:a16="http://schemas.microsoft.com/office/drawing/2014/main" id="{9A97321D-8175-03B5-4083-7ABC363C49E9}"/>
              </a:ext>
            </a:extLst>
          </p:cNvPr>
          <p:cNvPicPr>
            <a:picLocks noChangeAspect="1"/>
          </p:cNvPicPr>
          <p:nvPr/>
        </p:nvPicPr>
        <p:blipFill>
          <a:blip r:embed="rId5"/>
          <a:stretch>
            <a:fillRect/>
          </a:stretch>
        </p:blipFill>
        <p:spPr>
          <a:xfrm>
            <a:off x="3784343" y="2092386"/>
            <a:ext cx="344967" cy="344967"/>
          </a:xfrm>
          <a:prstGeom prst="rect">
            <a:avLst/>
          </a:prstGeom>
        </p:spPr>
      </p:pic>
      <p:pic>
        <p:nvPicPr>
          <p:cNvPr id="36" name="Picture 35">
            <a:extLst>
              <a:ext uri="{FF2B5EF4-FFF2-40B4-BE49-F238E27FC236}">
                <a16:creationId xmlns:a16="http://schemas.microsoft.com/office/drawing/2014/main" id="{276766C1-454C-6FBE-2E5B-E812F01C2EC5}"/>
              </a:ext>
            </a:extLst>
          </p:cNvPr>
          <p:cNvPicPr>
            <a:picLocks noChangeAspect="1"/>
          </p:cNvPicPr>
          <p:nvPr/>
        </p:nvPicPr>
        <p:blipFill>
          <a:blip r:embed="rId5"/>
          <a:stretch>
            <a:fillRect/>
          </a:stretch>
        </p:blipFill>
        <p:spPr>
          <a:xfrm>
            <a:off x="3784343" y="2875451"/>
            <a:ext cx="344967" cy="344967"/>
          </a:xfrm>
          <a:prstGeom prst="rect">
            <a:avLst/>
          </a:prstGeom>
        </p:spPr>
      </p:pic>
      <p:pic>
        <p:nvPicPr>
          <p:cNvPr id="37" name="Picture 36">
            <a:extLst>
              <a:ext uri="{FF2B5EF4-FFF2-40B4-BE49-F238E27FC236}">
                <a16:creationId xmlns:a16="http://schemas.microsoft.com/office/drawing/2014/main" id="{DE225FAF-368F-6C47-1CBE-F388D8BC36D2}"/>
              </a:ext>
            </a:extLst>
          </p:cNvPr>
          <p:cNvPicPr>
            <a:picLocks noChangeAspect="1"/>
          </p:cNvPicPr>
          <p:nvPr/>
        </p:nvPicPr>
        <p:blipFill>
          <a:blip r:embed="rId5"/>
          <a:stretch>
            <a:fillRect/>
          </a:stretch>
        </p:blipFill>
        <p:spPr>
          <a:xfrm>
            <a:off x="3784343" y="3669940"/>
            <a:ext cx="344967" cy="344967"/>
          </a:xfrm>
          <a:prstGeom prst="rect">
            <a:avLst/>
          </a:prstGeom>
        </p:spPr>
      </p:pic>
      <p:pic>
        <p:nvPicPr>
          <p:cNvPr id="38" name="Picture 37">
            <a:extLst>
              <a:ext uri="{FF2B5EF4-FFF2-40B4-BE49-F238E27FC236}">
                <a16:creationId xmlns:a16="http://schemas.microsoft.com/office/drawing/2014/main" id="{A487E044-CC8B-0B66-EF92-3CF788C687E7}"/>
              </a:ext>
            </a:extLst>
          </p:cNvPr>
          <p:cNvPicPr>
            <a:picLocks noChangeAspect="1"/>
          </p:cNvPicPr>
          <p:nvPr/>
        </p:nvPicPr>
        <p:blipFill>
          <a:blip r:embed="rId5"/>
          <a:stretch>
            <a:fillRect/>
          </a:stretch>
        </p:blipFill>
        <p:spPr>
          <a:xfrm>
            <a:off x="3784343" y="4455474"/>
            <a:ext cx="344967" cy="344967"/>
          </a:xfrm>
          <a:prstGeom prst="rect">
            <a:avLst/>
          </a:prstGeom>
        </p:spPr>
      </p:pic>
      <p:pic>
        <p:nvPicPr>
          <p:cNvPr id="39" name="Picture 38">
            <a:extLst>
              <a:ext uri="{FF2B5EF4-FFF2-40B4-BE49-F238E27FC236}">
                <a16:creationId xmlns:a16="http://schemas.microsoft.com/office/drawing/2014/main" id="{39ADF4C1-C451-74B3-5C22-762A08087027}"/>
              </a:ext>
            </a:extLst>
          </p:cNvPr>
          <p:cNvPicPr>
            <a:picLocks noChangeAspect="1"/>
          </p:cNvPicPr>
          <p:nvPr/>
        </p:nvPicPr>
        <p:blipFill>
          <a:blip r:embed="rId5"/>
          <a:stretch>
            <a:fillRect/>
          </a:stretch>
        </p:blipFill>
        <p:spPr>
          <a:xfrm>
            <a:off x="3784343" y="5233916"/>
            <a:ext cx="344967" cy="344967"/>
          </a:xfrm>
          <a:prstGeom prst="rect">
            <a:avLst/>
          </a:prstGeom>
        </p:spPr>
      </p:pic>
      <p:grpSp>
        <p:nvGrpSpPr>
          <p:cNvPr id="9246" name="Group 9245">
            <a:extLst>
              <a:ext uri="{FF2B5EF4-FFF2-40B4-BE49-F238E27FC236}">
                <a16:creationId xmlns:a16="http://schemas.microsoft.com/office/drawing/2014/main" id="{896AEF05-8D48-107B-99E6-186AB6FB2816}"/>
              </a:ext>
            </a:extLst>
          </p:cNvPr>
          <p:cNvGrpSpPr/>
          <p:nvPr/>
        </p:nvGrpSpPr>
        <p:grpSpPr>
          <a:xfrm>
            <a:off x="5214157" y="2092386"/>
            <a:ext cx="350679" cy="3486497"/>
            <a:chOff x="3683255" y="2040244"/>
            <a:chExt cx="350679" cy="3486497"/>
          </a:xfrm>
        </p:grpSpPr>
        <p:pic>
          <p:nvPicPr>
            <p:cNvPr id="9236" name="Picture 9235">
              <a:extLst>
                <a:ext uri="{FF2B5EF4-FFF2-40B4-BE49-F238E27FC236}">
                  <a16:creationId xmlns:a16="http://schemas.microsoft.com/office/drawing/2014/main" id="{4477EAEF-183A-3862-360A-09BD1B5D5D62}"/>
                </a:ext>
              </a:extLst>
            </p:cNvPr>
            <p:cNvPicPr>
              <a:picLocks noChangeAspect="1"/>
            </p:cNvPicPr>
            <p:nvPr/>
          </p:nvPicPr>
          <p:blipFill>
            <a:blip r:embed="rId5"/>
            <a:stretch>
              <a:fillRect/>
            </a:stretch>
          </p:blipFill>
          <p:spPr>
            <a:xfrm>
              <a:off x="3683424" y="2040244"/>
              <a:ext cx="344967" cy="344967"/>
            </a:xfrm>
            <a:prstGeom prst="rect">
              <a:avLst/>
            </a:prstGeom>
          </p:spPr>
        </p:pic>
        <p:pic>
          <p:nvPicPr>
            <p:cNvPr id="9237" name="Picture 9236">
              <a:extLst>
                <a:ext uri="{FF2B5EF4-FFF2-40B4-BE49-F238E27FC236}">
                  <a16:creationId xmlns:a16="http://schemas.microsoft.com/office/drawing/2014/main" id="{80B971AA-86AE-AD4B-2846-13180AB95112}"/>
                </a:ext>
              </a:extLst>
            </p:cNvPr>
            <p:cNvPicPr>
              <a:picLocks noChangeAspect="1"/>
            </p:cNvPicPr>
            <p:nvPr/>
          </p:nvPicPr>
          <p:blipFill>
            <a:blip r:embed="rId5"/>
            <a:stretch>
              <a:fillRect/>
            </a:stretch>
          </p:blipFill>
          <p:spPr>
            <a:xfrm>
              <a:off x="3683423" y="2823309"/>
              <a:ext cx="344967" cy="344967"/>
            </a:xfrm>
            <a:prstGeom prst="rect">
              <a:avLst/>
            </a:prstGeom>
          </p:spPr>
        </p:pic>
        <p:pic>
          <p:nvPicPr>
            <p:cNvPr id="9238" name="Picture 9237">
              <a:extLst>
                <a:ext uri="{FF2B5EF4-FFF2-40B4-BE49-F238E27FC236}">
                  <a16:creationId xmlns:a16="http://schemas.microsoft.com/office/drawing/2014/main" id="{E1689141-C248-7E95-5E8E-5E935C691785}"/>
                </a:ext>
              </a:extLst>
            </p:cNvPr>
            <p:cNvPicPr>
              <a:picLocks noChangeAspect="1"/>
            </p:cNvPicPr>
            <p:nvPr/>
          </p:nvPicPr>
          <p:blipFill>
            <a:blip r:embed="rId5"/>
            <a:stretch>
              <a:fillRect/>
            </a:stretch>
          </p:blipFill>
          <p:spPr>
            <a:xfrm>
              <a:off x="3683255" y="3617798"/>
              <a:ext cx="344967" cy="344967"/>
            </a:xfrm>
            <a:prstGeom prst="rect">
              <a:avLst/>
            </a:prstGeom>
          </p:spPr>
        </p:pic>
        <p:pic>
          <p:nvPicPr>
            <p:cNvPr id="9239" name="Picture 9238">
              <a:extLst>
                <a:ext uri="{FF2B5EF4-FFF2-40B4-BE49-F238E27FC236}">
                  <a16:creationId xmlns:a16="http://schemas.microsoft.com/office/drawing/2014/main" id="{0CC701E6-B98D-322E-5F68-ADD6190D4454}"/>
                </a:ext>
              </a:extLst>
            </p:cNvPr>
            <p:cNvPicPr>
              <a:picLocks noChangeAspect="1"/>
            </p:cNvPicPr>
            <p:nvPr/>
          </p:nvPicPr>
          <p:blipFill>
            <a:blip r:embed="rId5"/>
            <a:stretch>
              <a:fillRect/>
            </a:stretch>
          </p:blipFill>
          <p:spPr>
            <a:xfrm>
              <a:off x="3688967" y="4403332"/>
              <a:ext cx="344967" cy="344967"/>
            </a:xfrm>
            <a:prstGeom prst="rect">
              <a:avLst/>
            </a:prstGeom>
          </p:spPr>
        </p:pic>
        <p:pic>
          <p:nvPicPr>
            <p:cNvPr id="9240" name="Picture 9239">
              <a:extLst>
                <a:ext uri="{FF2B5EF4-FFF2-40B4-BE49-F238E27FC236}">
                  <a16:creationId xmlns:a16="http://schemas.microsoft.com/office/drawing/2014/main" id="{7E03114F-E24B-6ECF-C48D-CEAF6CDED03C}"/>
                </a:ext>
              </a:extLst>
            </p:cNvPr>
            <p:cNvPicPr>
              <a:picLocks noChangeAspect="1"/>
            </p:cNvPicPr>
            <p:nvPr/>
          </p:nvPicPr>
          <p:blipFill>
            <a:blip r:embed="rId5"/>
            <a:stretch>
              <a:fillRect/>
            </a:stretch>
          </p:blipFill>
          <p:spPr>
            <a:xfrm>
              <a:off x="3686017" y="5181774"/>
              <a:ext cx="344967" cy="344967"/>
            </a:xfrm>
            <a:prstGeom prst="rect">
              <a:avLst/>
            </a:prstGeom>
          </p:spPr>
        </p:pic>
      </p:grpSp>
      <p:grpSp>
        <p:nvGrpSpPr>
          <p:cNvPr id="9247" name="Group 9246">
            <a:extLst>
              <a:ext uri="{FF2B5EF4-FFF2-40B4-BE49-F238E27FC236}">
                <a16:creationId xmlns:a16="http://schemas.microsoft.com/office/drawing/2014/main" id="{61622F41-4A78-C407-2E62-E1B11E432044}"/>
              </a:ext>
            </a:extLst>
          </p:cNvPr>
          <p:cNvGrpSpPr/>
          <p:nvPr/>
        </p:nvGrpSpPr>
        <p:grpSpPr>
          <a:xfrm>
            <a:off x="6658502" y="2094697"/>
            <a:ext cx="350679" cy="3486497"/>
            <a:chOff x="3683255" y="2040244"/>
            <a:chExt cx="350679" cy="3486497"/>
          </a:xfrm>
        </p:grpSpPr>
        <p:pic>
          <p:nvPicPr>
            <p:cNvPr id="9248" name="Picture 9247">
              <a:extLst>
                <a:ext uri="{FF2B5EF4-FFF2-40B4-BE49-F238E27FC236}">
                  <a16:creationId xmlns:a16="http://schemas.microsoft.com/office/drawing/2014/main" id="{0E5CEA69-9E5E-742B-3CAB-FFB85F533C85}"/>
                </a:ext>
              </a:extLst>
            </p:cNvPr>
            <p:cNvPicPr>
              <a:picLocks noChangeAspect="1"/>
            </p:cNvPicPr>
            <p:nvPr/>
          </p:nvPicPr>
          <p:blipFill>
            <a:blip r:embed="rId5"/>
            <a:stretch>
              <a:fillRect/>
            </a:stretch>
          </p:blipFill>
          <p:spPr>
            <a:xfrm>
              <a:off x="3683424" y="2040244"/>
              <a:ext cx="344967" cy="344967"/>
            </a:xfrm>
            <a:prstGeom prst="rect">
              <a:avLst/>
            </a:prstGeom>
          </p:spPr>
        </p:pic>
        <p:pic>
          <p:nvPicPr>
            <p:cNvPr id="9249" name="Picture 9248">
              <a:extLst>
                <a:ext uri="{FF2B5EF4-FFF2-40B4-BE49-F238E27FC236}">
                  <a16:creationId xmlns:a16="http://schemas.microsoft.com/office/drawing/2014/main" id="{B317317E-97AE-0BB2-7C42-7426E950864C}"/>
                </a:ext>
              </a:extLst>
            </p:cNvPr>
            <p:cNvPicPr>
              <a:picLocks noChangeAspect="1"/>
            </p:cNvPicPr>
            <p:nvPr/>
          </p:nvPicPr>
          <p:blipFill>
            <a:blip r:embed="rId5"/>
            <a:stretch>
              <a:fillRect/>
            </a:stretch>
          </p:blipFill>
          <p:spPr>
            <a:xfrm>
              <a:off x="3683423" y="2823309"/>
              <a:ext cx="344967" cy="344967"/>
            </a:xfrm>
            <a:prstGeom prst="rect">
              <a:avLst/>
            </a:prstGeom>
          </p:spPr>
        </p:pic>
        <p:pic>
          <p:nvPicPr>
            <p:cNvPr id="9250" name="Picture 9249">
              <a:extLst>
                <a:ext uri="{FF2B5EF4-FFF2-40B4-BE49-F238E27FC236}">
                  <a16:creationId xmlns:a16="http://schemas.microsoft.com/office/drawing/2014/main" id="{8E6694D4-B071-1A16-2324-D92BCE0CA331}"/>
                </a:ext>
              </a:extLst>
            </p:cNvPr>
            <p:cNvPicPr>
              <a:picLocks noChangeAspect="1"/>
            </p:cNvPicPr>
            <p:nvPr/>
          </p:nvPicPr>
          <p:blipFill>
            <a:blip r:embed="rId5"/>
            <a:stretch>
              <a:fillRect/>
            </a:stretch>
          </p:blipFill>
          <p:spPr>
            <a:xfrm>
              <a:off x="3683255" y="3617798"/>
              <a:ext cx="344967" cy="344967"/>
            </a:xfrm>
            <a:prstGeom prst="rect">
              <a:avLst/>
            </a:prstGeom>
          </p:spPr>
        </p:pic>
        <p:pic>
          <p:nvPicPr>
            <p:cNvPr id="9251" name="Picture 9250">
              <a:extLst>
                <a:ext uri="{FF2B5EF4-FFF2-40B4-BE49-F238E27FC236}">
                  <a16:creationId xmlns:a16="http://schemas.microsoft.com/office/drawing/2014/main" id="{6D34CD85-B421-53FF-3505-F7FD2508B694}"/>
                </a:ext>
              </a:extLst>
            </p:cNvPr>
            <p:cNvPicPr>
              <a:picLocks noChangeAspect="1"/>
            </p:cNvPicPr>
            <p:nvPr/>
          </p:nvPicPr>
          <p:blipFill>
            <a:blip r:embed="rId5"/>
            <a:stretch>
              <a:fillRect/>
            </a:stretch>
          </p:blipFill>
          <p:spPr>
            <a:xfrm>
              <a:off x="3688967" y="4403332"/>
              <a:ext cx="344967" cy="344967"/>
            </a:xfrm>
            <a:prstGeom prst="rect">
              <a:avLst/>
            </a:prstGeom>
          </p:spPr>
        </p:pic>
        <p:pic>
          <p:nvPicPr>
            <p:cNvPr id="9252" name="Picture 9251">
              <a:extLst>
                <a:ext uri="{FF2B5EF4-FFF2-40B4-BE49-F238E27FC236}">
                  <a16:creationId xmlns:a16="http://schemas.microsoft.com/office/drawing/2014/main" id="{453AF68C-E3A9-DB0C-282B-79FA8E67EE97}"/>
                </a:ext>
              </a:extLst>
            </p:cNvPr>
            <p:cNvPicPr>
              <a:picLocks noChangeAspect="1"/>
            </p:cNvPicPr>
            <p:nvPr/>
          </p:nvPicPr>
          <p:blipFill>
            <a:blip r:embed="rId5"/>
            <a:stretch>
              <a:fillRect/>
            </a:stretch>
          </p:blipFill>
          <p:spPr>
            <a:xfrm>
              <a:off x="3686017" y="5181774"/>
              <a:ext cx="344967" cy="344967"/>
            </a:xfrm>
            <a:prstGeom prst="rect">
              <a:avLst/>
            </a:prstGeom>
          </p:spPr>
        </p:pic>
      </p:grpSp>
      <p:cxnSp>
        <p:nvCxnSpPr>
          <p:cNvPr id="9267" name="Straight Connector 9266">
            <a:extLst>
              <a:ext uri="{FF2B5EF4-FFF2-40B4-BE49-F238E27FC236}">
                <a16:creationId xmlns:a16="http://schemas.microsoft.com/office/drawing/2014/main" id="{E27FD358-F21F-612C-CFDC-1A5014B7A813}"/>
              </a:ext>
            </a:extLst>
          </p:cNvPr>
          <p:cNvCxnSpPr>
            <a:cxnSpLocks/>
            <a:endCxn id="35" idx="3"/>
          </p:cNvCxnSpPr>
          <p:nvPr/>
        </p:nvCxnSpPr>
        <p:spPr>
          <a:xfrm flipH="1" flipV="1">
            <a:off x="4129310" y="2264870"/>
            <a:ext cx="1085015" cy="7830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70" name="Straight Connector 9269">
            <a:extLst>
              <a:ext uri="{FF2B5EF4-FFF2-40B4-BE49-F238E27FC236}">
                <a16:creationId xmlns:a16="http://schemas.microsoft.com/office/drawing/2014/main" id="{54555879-6F38-0A26-E402-4CDF7D056784}"/>
              </a:ext>
            </a:extLst>
          </p:cNvPr>
          <p:cNvCxnSpPr>
            <a:cxnSpLocks/>
            <a:endCxn id="35" idx="3"/>
          </p:cNvCxnSpPr>
          <p:nvPr/>
        </p:nvCxnSpPr>
        <p:spPr>
          <a:xfrm flipH="1" flipV="1">
            <a:off x="4129310" y="2264870"/>
            <a:ext cx="1084847" cy="157755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73" name="Straight Connector 9272">
            <a:extLst>
              <a:ext uri="{FF2B5EF4-FFF2-40B4-BE49-F238E27FC236}">
                <a16:creationId xmlns:a16="http://schemas.microsoft.com/office/drawing/2014/main" id="{59BBA590-32C4-EE5C-7ECB-9BAD352E2A02}"/>
              </a:ext>
            </a:extLst>
          </p:cNvPr>
          <p:cNvCxnSpPr>
            <a:cxnSpLocks/>
            <a:endCxn id="35" idx="3"/>
          </p:cNvCxnSpPr>
          <p:nvPr/>
        </p:nvCxnSpPr>
        <p:spPr>
          <a:xfrm flipH="1" flipV="1">
            <a:off x="4129310" y="2264870"/>
            <a:ext cx="1090559" cy="23630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76" name="Straight Connector 9275">
            <a:extLst>
              <a:ext uri="{FF2B5EF4-FFF2-40B4-BE49-F238E27FC236}">
                <a16:creationId xmlns:a16="http://schemas.microsoft.com/office/drawing/2014/main" id="{3F4F882C-BC99-C8D3-91A8-404082B0F087}"/>
              </a:ext>
            </a:extLst>
          </p:cNvPr>
          <p:cNvCxnSpPr>
            <a:cxnSpLocks/>
            <a:endCxn id="35" idx="3"/>
          </p:cNvCxnSpPr>
          <p:nvPr/>
        </p:nvCxnSpPr>
        <p:spPr>
          <a:xfrm flipH="1" flipV="1">
            <a:off x="4129310" y="2264870"/>
            <a:ext cx="1087609" cy="31415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79" name="Straight Connector 9278">
            <a:extLst>
              <a:ext uri="{FF2B5EF4-FFF2-40B4-BE49-F238E27FC236}">
                <a16:creationId xmlns:a16="http://schemas.microsoft.com/office/drawing/2014/main" id="{0B742B26-66E5-35F9-85BB-BBD0019F735B}"/>
              </a:ext>
            </a:extLst>
          </p:cNvPr>
          <p:cNvCxnSpPr>
            <a:cxnSpLocks/>
            <a:endCxn id="36" idx="3"/>
          </p:cNvCxnSpPr>
          <p:nvPr/>
        </p:nvCxnSpPr>
        <p:spPr>
          <a:xfrm flipH="1">
            <a:off x="4129310" y="2264870"/>
            <a:ext cx="1085016" cy="7830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82" name="Straight Connector 9281">
            <a:extLst>
              <a:ext uri="{FF2B5EF4-FFF2-40B4-BE49-F238E27FC236}">
                <a16:creationId xmlns:a16="http://schemas.microsoft.com/office/drawing/2014/main" id="{FE8D2F07-2B01-365A-7E7E-5743797EE78F}"/>
              </a:ext>
            </a:extLst>
          </p:cNvPr>
          <p:cNvCxnSpPr>
            <a:cxnSpLocks/>
            <a:endCxn id="36" idx="3"/>
          </p:cNvCxnSpPr>
          <p:nvPr/>
        </p:nvCxnSpPr>
        <p:spPr>
          <a:xfrm flipH="1">
            <a:off x="4129310" y="3047935"/>
            <a:ext cx="1085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85" name="Straight Connector 9284">
            <a:extLst>
              <a:ext uri="{FF2B5EF4-FFF2-40B4-BE49-F238E27FC236}">
                <a16:creationId xmlns:a16="http://schemas.microsoft.com/office/drawing/2014/main" id="{E4BC61BA-1597-1006-A18D-5A6CB2295587}"/>
              </a:ext>
            </a:extLst>
          </p:cNvPr>
          <p:cNvCxnSpPr>
            <a:cxnSpLocks/>
            <a:endCxn id="36" idx="3"/>
          </p:cNvCxnSpPr>
          <p:nvPr/>
        </p:nvCxnSpPr>
        <p:spPr>
          <a:xfrm flipH="1" flipV="1">
            <a:off x="4129310" y="3047935"/>
            <a:ext cx="1084847" cy="7944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88" name="Straight Connector 9287">
            <a:extLst>
              <a:ext uri="{FF2B5EF4-FFF2-40B4-BE49-F238E27FC236}">
                <a16:creationId xmlns:a16="http://schemas.microsoft.com/office/drawing/2014/main" id="{19904380-E220-7748-0F55-F96ED4303306}"/>
              </a:ext>
            </a:extLst>
          </p:cNvPr>
          <p:cNvCxnSpPr>
            <a:cxnSpLocks/>
            <a:endCxn id="36" idx="3"/>
          </p:cNvCxnSpPr>
          <p:nvPr/>
        </p:nvCxnSpPr>
        <p:spPr>
          <a:xfrm flipH="1" flipV="1">
            <a:off x="4129310" y="3047935"/>
            <a:ext cx="1090559" cy="15800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91" name="Straight Connector 9290">
            <a:extLst>
              <a:ext uri="{FF2B5EF4-FFF2-40B4-BE49-F238E27FC236}">
                <a16:creationId xmlns:a16="http://schemas.microsoft.com/office/drawing/2014/main" id="{399C4A37-9D03-0851-B26D-44ED448F7CB5}"/>
              </a:ext>
            </a:extLst>
          </p:cNvPr>
          <p:cNvCxnSpPr>
            <a:cxnSpLocks/>
            <a:endCxn id="36" idx="3"/>
          </p:cNvCxnSpPr>
          <p:nvPr/>
        </p:nvCxnSpPr>
        <p:spPr>
          <a:xfrm flipH="1" flipV="1">
            <a:off x="4129310" y="3047935"/>
            <a:ext cx="1087609" cy="23584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94" name="Straight Connector 9293">
            <a:extLst>
              <a:ext uri="{FF2B5EF4-FFF2-40B4-BE49-F238E27FC236}">
                <a16:creationId xmlns:a16="http://schemas.microsoft.com/office/drawing/2014/main" id="{BA321864-11C4-B9CB-5156-8254574EE0BA}"/>
              </a:ext>
            </a:extLst>
          </p:cNvPr>
          <p:cNvCxnSpPr>
            <a:cxnSpLocks/>
            <a:endCxn id="37" idx="3"/>
          </p:cNvCxnSpPr>
          <p:nvPr/>
        </p:nvCxnSpPr>
        <p:spPr>
          <a:xfrm flipH="1">
            <a:off x="4129310" y="2264870"/>
            <a:ext cx="1085016" cy="157755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97" name="Straight Connector 9296">
            <a:extLst>
              <a:ext uri="{FF2B5EF4-FFF2-40B4-BE49-F238E27FC236}">
                <a16:creationId xmlns:a16="http://schemas.microsoft.com/office/drawing/2014/main" id="{45CC5026-63A4-70E7-54D3-0B73E114B029}"/>
              </a:ext>
            </a:extLst>
          </p:cNvPr>
          <p:cNvCxnSpPr>
            <a:cxnSpLocks/>
            <a:endCxn id="37" idx="3"/>
          </p:cNvCxnSpPr>
          <p:nvPr/>
        </p:nvCxnSpPr>
        <p:spPr>
          <a:xfrm flipH="1">
            <a:off x="4129310" y="3047935"/>
            <a:ext cx="1085015" cy="7944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00" name="Straight Connector 9299">
            <a:extLst>
              <a:ext uri="{FF2B5EF4-FFF2-40B4-BE49-F238E27FC236}">
                <a16:creationId xmlns:a16="http://schemas.microsoft.com/office/drawing/2014/main" id="{EBCEC1B2-5B15-6133-1F1A-49A76311F728}"/>
              </a:ext>
            </a:extLst>
          </p:cNvPr>
          <p:cNvCxnSpPr>
            <a:cxnSpLocks/>
            <a:endCxn id="37" idx="3"/>
          </p:cNvCxnSpPr>
          <p:nvPr/>
        </p:nvCxnSpPr>
        <p:spPr>
          <a:xfrm flipH="1">
            <a:off x="4129310" y="3842424"/>
            <a:ext cx="108484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03" name="Straight Connector 9302">
            <a:extLst>
              <a:ext uri="{FF2B5EF4-FFF2-40B4-BE49-F238E27FC236}">
                <a16:creationId xmlns:a16="http://schemas.microsoft.com/office/drawing/2014/main" id="{6958C295-0EDF-555B-71E0-89C808A9979E}"/>
              </a:ext>
            </a:extLst>
          </p:cNvPr>
          <p:cNvCxnSpPr>
            <a:cxnSpLocks/>
            <a:endCxn id="37" idx="3"/>
          </p:cNvCxnSpPr>
          <p:nvPr/>
        </p:nvCxnSpPr>
        <p:spPr>
          <a:xfrm flipH="1" flipV="1">
            <a:off x="4129310" y="3842424"/>
            <a:ext cx="1090559" cy="7855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06" name="Straight Connector 9305">
            <a:extLst>
              <a:ext uri="{FF2B5EF4-FFF2-40B4-BE49-F238E27FC236}">
                <a16:creationId xmlns:a16="http://schemas.microsoft.com/office/drawing/2014/main" id="{BFB81666-1DC4-F5DE-0EDA-DD8847F293A3}"/>
              </a:ext>
            </a:extLst>
          </p:cNvPr>
          <p:cNvCxnSpPr>
            <a:cxnSpLocks/>
            <a:endCxn id="37" idx="3"/>
          </p:cNvCxnSpPr>
          <p:nvPr/>
        </p:nvCxnSpPr>
        <p:spPr>
          <a:xfrm flipH="1" flipV="1">
            <a:off x="4129310" y="3842424"/>
            <a:ext cx="1087609" cy="15639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09" name="Straight Connector 9308">
            <a:extLst>
              <a:ext uri="{FF2B5EF4-FFF2-40B4-BE49-F238E27FC236}">
                <a16:creationId xmlns:a16="http://schemas.microsoft.com/office/drawing/2014/main" id="{FD937311-94C8-6DC1-08CC-4F2A3D93A9DA}"/>
              </a:ext>
            </a:extLst>
          </p:cNvPr>
          <p:cNvCxnSpPr>
            <a:cxnSpLocks/>
            <a:endCxn id="38" idx="3"/>
          </p:cNvCxnSpPr>
          <p:nvPr/>
        </p:nvCxnSpPr>
        <p:spPr>
          <a:xfrm flipH="1">
            <a:off x="4129310" y="2264870"/>
            <a:ext cx="1085016" cy="23630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12" name="Straight Connector 9311">
            <a:extLst>
              <a:ext uri="{FF2B5EF4-FFF2-40B4-BE49-F238E27FC236}">
                <a16:creationId xmlns:a16="http://schemas.microsoft.com/office/drawing/2014/main" id="{0E5B8F28-D8E8-40B0-97F9-C1DE49BB9463}"/>
              </a:ext>
            </a:extLst>
          </p:cNvPr>
          <p:cNvCxnSpPr>
            <a:cxnSpLocks/>
            <a:endCxn id="38" idx="3"/>
          </p:cNvCxnSpPr>
          <p:nvPr/>
        </p:nvCxnSpPr>
        <p:spPr>
          <a:xfrm flipH="1">
            <a:off x="4129310" y="3047935"/>
            <a:ext cx="1085015" cy="15800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15" name="Straight Connector 9314">
            <a:extLst>
              <a:ext uri="{FF2B5EF4-FFF2-40B4-BE49-F238E27FC236}">
                <a16:creationId xmlns:a16="http://schemas.microsoft.com/office/drawing/2014/main" id="{3657A0F3-A57D-A4A4-D5B4-E3AC6D7AD158}"/>
              </a:ext>
            </a:extLst>
          </p:cNvPr>
          <p:cNvCxnSpPr>
            <a:cxnSpLocks/>
            <a:endCxn id="38" idx="3"/>
          </p:cNvCxnSpPr>
          <p:nvPr/>
        </p:nvCxnSpPr>
        <p:spPr>
          <a:xfrm flipH="1">
            <a:off x="4129310" y="3842424"/>
            <a:ext cx="1084847" cy="7855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19" name="Straight Connector 9318">
            <a:extLst>
              <a:ext uri="{FF2B5EF4-FFF2-40B4-BE49-F238E27FC236}">
                <a16:creationId xmlns:a16="http://schemas.microsoft.com/office/drawing/2014/main" id="{29607D74-02BA-BC10-6F5A-DD1C4330D2A1}"/>
              </a:ext>
            </a:extLst>
          </p:cNvPr>
          <p:cNvCxnSpPr>
            <a:cxnSpLocks/>
            <a:endCxn id="38" idx="3"/>
          </p:cNvCxnSpPr>
          <p:nvPr/>
        </p:nvCxnSpPr>
        <p:spPr>
          <a:xfrm flipH="1">
            <a:off x="4129310" y="4627958"/>
            <a:ext cx="109055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22" name="Straight Connector 9321">
            <a:extLst>
              <a:ext uri="{FF2B5EF4-FFF2-40B4-BE49-F238E27FC236}">
                <a16:creationId xmlns:a16="http://schemas.microsoft.com/office/drawing/2014/main" id="{397E05AC-CB17-4856-49E4-6610F6602AA7}"/>
              </a:ext>
            </a:extLst>
          </p:cNvPr>
          <p:cNvCxnSpPr>
            <a:cxnSpLocks/>
            <a:endCxn id="38" idx="3"/>
          </p:cNvCxnSpPr>
          <p:nvPr/>
        </p:nvCxnSpPr>
        <p:spPr>
          <a:xfrm flipH="1" flipV="1">
            <a:off x="4129310" y="4627958"/>
            <a:ext cx="1087609" cy="77844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25" name="Straight Connector 9324">
            <a:extLst>
              <a:ext uri="{FF2B5EF4-FFF2-40B4-BE49-F238E27FC236}">
                <a16:creationId xmlns:a16="http://schemas.microsoft.com/office/drawing/2014/main" id="{AC4B8C35-205B-41CB-BE42-178204CD876F}"/>
              </a:ext>
            </a:extLst>
          </p:cNvPr>
          <p:cNvCxnSpPr>
            <a:cxnSpLocks/>
            <a:endCxn id="39" idx="3"/>
          </p:cNvCxnSpPr>
          <p:nvPr/>
        </p:nvCxnSpPr>
        <p:spPr>
          <a:xfrm flipH="1">
            <a:off x="4129310" y="2264870"/>
            <a:ext cx="1085016" cy="31415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28" name="Straight Connector 9327">
            <a:extLst>
              <a:ext uri="{FF2B5EF4-FFF2-40B4-BE49-F238E27FC236}">
                <a16:creationId xmlns:a16="http://schemas.microsoft.com/office/drawing/2014/main" id="{7671D11C-0403-68B2-66B3-76BCA9BB18EE}"/>
              </a:ext>
            </a:extLst>
          </p:cNvPr>
          <p:cNvCxnSpPr>
            <a:cxnSpLocks/>
            <a:endCxn id="39" idx="3"/>
          </p:cNvCxnSpPr>
          <p:nvPr/>
        </p:nvCxnSpPr>
        <p:spPr>
          <a:xfrm flipH="1">
            <a:off x="4129310" y="3047935"/>
            <a:ext cx="1085015" cy="23584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31" name="Straight Connector 9330">
            <a:extLst>
              <a:ext uri="{FF2B5EF4-FFF2-40B4-BE49-F238E27FC236}">
                <a16:creationId xmlns:a16="http://schemas.microsoft.com/office/drawing/2014/main" id="{82AEB4C8-44A3-F5F1-5389-3E24361597FC}"/>
              </a:ext>
            </a:extLst>
          </p:cNvPr>
          <p:cNvCxnSpPr>
            <a:cxnSpLocks/>
            <a:endCxn id="39" idx="3"/>
          </p:cNvCxnSpPr>
          <p:nvPr/>
        </p:nvCxnSpPr>
        <p:spPr>
          <a:xfrm flipH="1">
            <a:off x="4129310" y="3842424"/>
            <a:ext cx="1084847" cy="15639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34" name="Straight Connector 9333">
            <a:extLst>
              <a:ext uri="{FF2B5EF4-FFF2-40B4-BE49-F238E27FC236}">
                <a16:creationId xmlns:a16="http://schemas.microsoft.com/office/drawing/2014/main" id="{8341C805-39E6-6EEC-FEAF-DACEB1B48727}"/>
              </a:ext>
            </a:extLst>
          </p:cNvPr>
          <p:cNvCxnSpPr>
            <a:cxnSpLocks/>
            <a:endCxn id="39" idx="3"/>
          </p:cNvCxnSpPr>
          <p:nvPr/>
        </p:nvCxnSpPr>
        <p:spPr>
          <a:xfrm flipH="1">
            <a:off x="4129310" y="4627958"/>
            <a:ext cx="1090559" cy="77844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37" name="Straight Connector 9336">
            <a:extLst>
              <a:ext uri="{FF2B5EF4-FFF2-40B4-BE49-F238E27FC236}">
                <a16:creationId xmlns:a16="http://schemas.microsoft.com/office/drawing/2014/main" id="{E9114021-BAD3-83D5-394B-476669DF16FB}"/>
              </a:ext>
            </a:extLst>
          </p:cNvPr>
          <p:cNvCxnSpPr>
            <a:cxnSpLocks/>
            <a:endCxn id="39" idx="3"/>
          </p:cNvCxnSpPr>
          <p:nvPr/>
        </p:nvCxnSpPr>
        <p:spPr>
          <a:xfrm flipH="1">
            <a:off x="4129310" y="5406400"/>
            <a:ext cx="108760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40" name="Straight Connector 9339">
            <a:extLst>
              <a:ext uri="{FF2B5EF4-FFF2-40B4-BE49-F238E27FC236}">
                <a16:creationId xmlns:a16="http://schemas.microsoft.com/office/drawing/2014/main" id="{D2E6FB56-9B38-C192-349A-68DAC8FBCAEA}"/>
              </a:ext>
            </a:extLst>
          </p:cNvPr>
          <p:cNvCxnSpPr>
            <a:cxnSpLocks/>
          </p:cNvCxnSpPr>
          <p:nvPr/>
        </p:nvCxnSpPr>
        <p:spPr>
          <a:xfrm flipH="1">
            <a:off x="5582868" y="2260704"/>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1" name="Straight Connector 9340">
            <a:extLst>
              <a:ext uri="{FF2B5EF4-FFF2-40B4-BE49-F238E27FC236}">
                <a16:creationId xmlns:a16="http://schemas.microsoft.com/office/drawing/2014/main" id="{9026D65B-99DA-9B8D-F3AD-F43D0C7A94A6}"/>
              </a:ext>
            </a:extLst>
          </p:cNvPr>
          <p:cNvCxnSpPr>
            <a:cxnSpLocks/>
          </p:cNvCxnSpPr>
          <p:nvPr/>
        </p:nvCxnSpPr>
        <p:spPr>
          <a:xfrm flipH="1" flipV="1">
            <a:off x="5582868" y="2260704"/>
            <a:ext cx="1080354" cy="78306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2" name="Straight Connector 9341">
            <a:extLst>
              <a:ext uri="{FF2B5EF4-FFF2-40B4-BE49-F238E27FC236}">
                <a16:creationId xmlns:a16="http://schemas.microsoft.com/office/drawing/2014/main" id="{D841788D-AC71-BDF0-699F-7810B5ED2E0E}"/>
              </a:ext>
            </a:extLst>
          </p:cNvPr>
          <p:cNvCxnSpPr>
            <a:cxnSpLocks/>
          </p:cNvCxnSpPr>
          <p:nvPr/>
        </p:nvCxnSpPr>
        <p:spPr>
          <a:xfrm flipH="1" flipV="1">
            <a:off x="5582868" y="2260704"/>
            <a:ext cx="1080186" cy="157755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3" name="Straight Connector 9342">
            <a:extLst>
              <a:ext uri="{FF2B5EF4-FFF2-40B4-BE49-F238E27FC236}">
                <a16:creationId xmlns:a16="http://schemas.microsoft.com/office/drawing/2014/main" id="{B9A25F85-C835-082F-96F0-6C3BB042F6C0}"/>
              </a:ext>
            </a:extLst>
          </p:cNvPr>
          <p:cNvCxnSpPr>
            <a:cxnSpLocks/>
          </p:cNvCxnSpPr>
          <p:nvPr/>
        </p:nvCxnSpPr>
        <p:spPr>
          <a:xfrm flipH="1" flipV="1">
            <a:off x="5582868" y="2260704"/>
            <a:ext cx="1085898" cy="236308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4" name="Straight Connector 9343">
            <a:extLst>
              <a:ext uri="{FF2B5EF4-FFF2-40B4-BE49-F238E27FC236}">
                <a16:creationId xmlns:a16="http://schemas.microsoft.com/office/drawing/2014/main" id="{0DF78352-B34B-3B4A-7DC2-4584D0404D7D}"/>
              </a:ext>
            </a:extLst>
          </p:cNvPr>
          <p:cNvCxnSpPr>
            <a:cxnSpLocks/>
          </p:cNvCxnSpPr>
          <p:nvPr/>
        </p:nvCxnSpPr>
        <p:spPr>
          <a:xfrm flipH="1" flipV="1">
            <a:off x="5582868" y="2260704"/>
            <a:ext cx="1082948" cy="314153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5" name="Straight Connector 9344">
            <a:extLst>
              <a:ext uri="{FF2B5EF4-FFF2-40B4-BE49-F238E27FC236}">
                <a16:creationId xmlns:a16="http://schemas.microsoft.com/office/drawing/2014/main" id="{0B7F86BE-5CBF-474B-3EE1-FC857233373B}"/>
              </a:ext>
            </a:extLst>
          </p:cNvPr>
          <p:cNvCxnSpPr>
            <a:cxnSpLocks/>
          </p:cNvCxnSpPr>
          <p:nvPr/>
        </p:nvCxnSpPr>
        <p:spPr>
          <a:xfrm flipH="1">
            <a:off x="5582867" y="2260704"/>
            <a:ext cx="1080356" cy="78306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6" name="Straight Connector 9345">
            <a:extLst>
              <a:ext uri="{FF2B5EF4-FFF2-40B4-BE49-F238E27FC236}">
                <a16:creationId xmlns:a16="http://schemas.microsoft.com/office/drawing/2014/main" id="{CE4D48F4-4801-B89B-23E0-C3C14160250D}"/>
              </a:ext>
            </a:extLst>
          </p:cNvPr>
          <p:cNvCxnSpPr>
            <a:cxnSpLocks/>
          </p:cNvCxnSpPr>
          <p:nvPr/>
        </p:nvCxnSpPr>
        <p:spPr>
          <a:xfrm flipH="1">
            <a:off x="5582867" y="3043769"/>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7" name="Straight Connector 9346">
            <a:extLst>
              <a:ext uri="{FF2B5EF4-FFF2-40B4-BE49-F238E27FC236}">
                <a16:creationId xmlns:a16="http://schemas.microsoft.com/office/drawing/2014/main" id="{94B44165-A5D7-42C0-40EE-3EC29E9C336E}"/>
              </a:ext>
            </a:extLst>
          </p:cNvPr>
          <p:cNvCxnSpPr>
            <a:cxnSpLocks/>
          </p:cNvCxnSpPr>
          <p:nvPr/>
        </p:nvCxnSpPr>
        <p:spPr>
          <a:xfrm flipH="1" flipV="1">
            <a:off x="5582867" y="3043769"/>
            <a:ext cx="1080187" cy="79448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8" name="Straight Connector 9347">
            <a:extLst>
              <a:ext uri="{FF2B5EF4-FFF2-40B4-BE49-F238E27FC236}">
                <a16:creationId xmlns:a16="http://schemas.microsoft.com/office/drawing/2014/main" id="{0F5CD462-BC33-ECBE-DD51-16BA2CEB0526}"/>
              </a:ext>
            </a:extLst>
          </p:cNvPr>
          <p:cNvCxnSpPr>
            <a:cxnSpLocks/>
          </p:cNvCxnSpPr>
          <p:nvPr/>
        </p:nvCxnSpPr>
        <p:spPr>
          <a:xfrm flipH="1" flipV="1">
            <a:off x="5582867" y="3043769"/>
            <a:ext cx="1085899" cy="15800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49" name="Straight Connector 9348">
            <a:extLst>
              <a:ext uri="{FF2B5EF4-FFF2-40B4-BE49-F238E27FC236}">
                <a16:creationId xmlns:a16="http://schemas.microsoft.com/office/drawing/2014/main" id="{A93D1663-6E42-2FFF-F845-7025D9CF5013}"/>
              </a:ext>
            </a:extLst>
          </p:cNvPr>
          <p:cNvCxnSpPr>
            <a:cxnSpLocks/>
          </p:cNvCxnSpPr>
          <p:nvPr/>
        </p:nvCxnSpPr>
        <p:spPr>
          <a:xfrm flipH="1" flipV="1">
            <a:off x="5582867" y="3043769"/>
            <a:ext cx="1082949" cy="235846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0" name="Straight Connector 9349">
            <a:extLst>
              <a:ext uri="{FF2B5EF4-FFF2-40B4-BE49-F238E27FC236}">
                <a16:creationId xmlns:a16="http://schemas.microsoft.com/office/drawing/2014/main" id="{B7DB6F42-9126-EDB9-7535-388F81433E16}"/>
              </a:ext>
            </a:extLst>
          </p:cNvPr>
          <p:cNvCxnSpPr>
            <a:cxnSpLocks/>
          </p:cNvCxnSpPr>
          <p:nvPr/>
        </p:nvCxnSpPr>
        <p:spPr>
          <a:xfrm flipH="1">
            <a:off x="5582699" y="2260704"/>
            <a:ext cx="1080524" cy="157755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1" name="Straight Connector 9350">
            <a:extLst>
              <a:ext uri="{FF2B5EF4-FFF2-40B4-BE49-F238E27FC236}">
                <a16:creationId xmlns:a16="http://schemas.microsoft.com/office/drawing/2014/main" id="{FAE9077F-9B10-2F4C-45C9-FDD2A304C26F}"/>
              </a:ext>
            </a:extLst>
          </p:cNvPr>
          <p:cNvCxnSpPr>
            <a:cxnSpLocks/>
          </p:cNvCxnSpPr>
          <p:nvPr/>
        </p:nvCxnSpPr>
        <p:spPr>
          <a:xfrm flipH="1">
            <a:off x="5582699" y="3043769"/>
            <a:ext cx="1080523" cy="79448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2" name="Straight Connector 9351">
            <a:extLst>
              <a:ext uri="{FF2B5EF4-FFF2-40B4-BE49-F238E27FC236}">
                <a16:creationId xmlns:a16="http://schemas.microsoft.com/office/drawing/2014/main" id="{00CD8C88-662E-CC98-6B15-DEB6B9ED9D7A}"/>
              </a:ext>
            </a:extLst>
          </p:cNvPr>
          <p:cNvCxnSpPr>
            <a:cxnSpLocks/>
          </p:cNvCxnSpPr>
          <p:nvPr/>
        </p:nvCxnSpPr>
        <p:spPr>
          <a:xfrm flipH="1">
            <a:off x="5582699" y="3838258"/>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3" name="Straight Connector 9352">
            <a:extLst>
              <a:ext uri="{FF2B5EF4-FFF2-40B4-BE49-F238E27FC236}">
                <a16:creationId xmlns:a16="http://schemas.microsoft.com/office/drawing/2014/main" id="{4BFCCE2F-BC73-9FEA-0953-F2A9D0B060CA}"/>
              </a:ext>
            </a:extLst>
          </p:cNvPr>
          <p:cNvCxnSpPr>
            <a:cxnSpLocks/>
          </p:cNvCxnSpPr>
          <p:nvPr/>
        </p:nvCxnSpPr>
        <p:spPr>
          <a:xfrm flipH="1" flipV="1">
            <a:off x="5582699" y="3838258"/>
            <a:ext cx="1086067" cy="78553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4" name="Straight Connector 9353">
            <a:extLst>
              <a:ext uri="{FF2B5EF4-FFF2-40B4-BE49-F238E27FC236}">
                <a16:creationId xmlns:a16="http://schemas.microsoft.com/office/drawing/2014/main" id="{2ED821C6-AD4C-206E-40B2-34388113CFD0}"/>
              </a:ext>
            </a:extLst>
          </p:cNvPr>
          <p:cNvCxnSpPr>
            <a:cxnSpLocks/>
          </p:cNvCxnSpPr>
          <p:nvPr/>
        </p:nvCxnSpPr>
        <p:spPr>
          <a:xfrm flipH="1" flipV="1">
            <a:off x="5582699" y="3838258"/>
            <a:ext cx="1083117" cy="156397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5" name="Straight Connector 9354">
            <a:extLst>
              <a:ext uri="{FF2B5EF4-FFF2-40B4-BE49-F238E27FC236}">
                <a16:creationId xmlns:a16="http://schemas.microsoft.com/office/drawing/2014/main" id="{19796A38-2D2F-16E2-BDB9-DC8FAA384C32}"/>
              </a:ext>
            </a:extLst>
          </p:cNvPr>
          <p:cNvCxnSpPr>
            <a:cxnSpLocks/>
          </p:cNvCxnSpPr>
          <p:nvPr/>
        </p:nvCxnSpPr>
        <p:spPr>
          <a:xfrm flipH="1">
            <a:off x="5588411" y="2260704"/>
            <a:ext cx="1074812" cy="236308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6" name="Straight Connector 9355">
            <a:extLst>
              <a:ext uri="{FF2B5EF4-FFF2-40B4-BE49-F238E27FC236}">
                <a16:creationId xmlns:a16="http://schemas.microsoft.com/office/drawing/2014/main" id="{51404104-35FD-FE7F-EF3E-DAB3D0DBCA91}"/>
              </a:ext>
            </a:extLst>
          </p:cNvPr>
          <p:cNvCxnSpPr>
            <a:cxnSpLocks/>
          </p:cNvCxnSpPr>
          <p:nvPr/>
        </p:nvCxnSpPr>
        <p:spPr>
          <a:xfrm flipH="1">
            <a:off x="5588411" y="3043769"/>
            <a:ext cx="1074811" cy="15800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7" name="Straight Connector 9356">
            <a:extLst>
              <a:ext uri="{FF2B5EF4-FFF2-40B4-BE49-F238E27FC236}">
                <a16:creationId xmlns:a16="http://schemas.microsoft.com/office/drawing/2014/main" id="{AF70B2A5-AE9F-546F-B232-91E85BF50B40}"/>
              </a:ext>
            </a:extLst>
          </p:cNvPr>
          <p:cNvCxnSpPr>
            <a:cxnSpLocks/>
          </p:cNvCxnSpPr>
          <p:nvPr/>
        </p:nvCxnSpPr>
        <p:spPr>
          <a:xfrm flipH="1">
            <a:off x="5588411" y="3838258"/>
            <a:ext cx="1074643" cy="78553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8" name="Straight Connector 9357">
            <a:extLst>
              <a:ext uri="{FF2B5EF4-FFF2-40B4-BE49-F238E27FC236}">
                <a16:creationId xmlns:a16="http://schemas.microsoft.com/office/drawing/2014/main" id="{29AA1624-E636-A15C-5B5E-3B78461006E0}"/>
              </a:ext>
            </a:extLst>
          </p:cNvPr>
          <p:cNvCxnSpPr>
            <a:cxnSpLocks/>
          </p:cNvCxnSpPr>
          <p:nvPr/>
        </p:nvCxnSpPr>
        <p:spPr>
          <a:xfrm flipH="1">
            <a:off x="5588411" y="4623792"/>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59" name="Straight Connector 9358">
            <a:extLst>
              <a:ext uri="{FF2B5EF4-FFF2-40B4-BE49-F238E27FC236}">
                <a16:creationId xmlns:a16="http://schemas.microsoft.com/office/drawing/2014/main" id="{3C7BCCA4-5B1E-64EB-6416-503A6BB91899}"/>
              </a:ext>
            </a:extLst>
          </p:cNvPr>
          <p:cNvCxnSpPr>
            <a:cxnSpLocks/>
          </p:cNvCxnSpPr>
          <p:nvPr/>
        </p:nvCxnSpPr>
        <p:spPr>
          <a:xfrm flipH="1" flipV="1">
            <a:off x="5588411" y="4623792"/>
            <a:ext cx="1077405" cy="77844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0" name="Straight Connector 9359">
            <a:extLst>
              <a:ext uri="{FF2B5EF4-FFF2-40B4-BE49-F238E27FC236}">
                <a16:creationId xmlns:a16="http://schemas.microsoft.com/office/drawing/2014/main" id="{68DFD658-9AE2-5F42-4E61-F5289D852057}"/>
              </a:ext>
            </a:extLst>
          </p:cNvPr>
          <p:cNvCxnSpPr>
            <a:cxnSpLocks/>
          </p:cNvCxnSpPr>
          <p:nvPr/>
        </p:nvCxnSpPr>
        <p:spPr>
          <a:xfrm flipH="1">
            <a:off x="5585461" y="2260704"/>
            <a:ext cx="1077762" cy="314153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1" name="Straight Connector 9360">
            <a:extLst>
              <a:ext uri="{FF2B5EF4-FFF2-40B4-BE49-F238E27FC236}">
                <a16:creationId xmlns:a16="http://schemas.microsoft.com/office/drawing/2014/main" id="{DC1C3E6C-903F-B9A6-5D30-7ADB66CF8227}"/>
              </a:ext>
            </a:extLst>
          </p:cNvPr>
          <p:cNvCxnSpPr>
            <a:cxnSpLocks/>
          </p:cNvCxnSpPr>
          <p:nvPr/>
        </p:nvCxnSpPr>
        <p:spPr>
          <a:xfrm flipH="1">
            <a:off x="5585461" y="3043769"/>
            <a:ext cx="1077761" cy="235846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2" name="Straight Connector 9361">
            <a:extLst>
              <a:ext uri="{FF2B5EF4-FFF2-40B4-BE49-F238E27FC236}">
                <a16:creationId xmlns:a16="http://schemas.microsoft.com/office/drawing/2014/main" id="{35ACAD2F-4579-96AA-0420-E41510FA1E8A}"/>
              </a:ext>
            </a:extLst>
          </p:cNvPr>
          <p:cNvCxnSpPr>
            <a:cxnSpLocks/>
          </p:cNvCxnSpPr>
          <p:nvPr/>
        </p:nvCxnSpPr>
        <p:spPr>
          <a:xfrm flipH="1">
            <a:off x="5585461" y="3838258"/>
            <a:ext cx="1077593" cy="156397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3" name="Straight Connector 9362">
            <a:extLst>
              <a:ext uri="{FF2B5EF4-FFF2-40B4-BE49-F238E27FC236}">
                <a16:creationId xmlns:a16="http://schemas.microsoft.com/office/drawing/2014/main" id="{8E329FC0-0032-5842-1F7F-1C01E568660E}"/>
              </a:ext>
            </a:extLst>
          </p:cNvPr>
          <p:cNvCxnSpPr>
            <a:cxnSpLocks/>
          </p:cNvCxnSpPr>
          <p:nvPr/>
        </p:nvCxnSpPr>
        <p:spPr>
          <a:xfrm flipH="1">
            <a:off x="5585461" y="4623792"/>
            <a:ext cx="1083305" cy="77844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64" name="Straight Connector 9363">
            <a:extLst>
              <a:ext uri="{FF2B5EF4-FFF2-40B4-BE49-F238E27FC236}">
                <a16:creationId xmlns:a16="http://schemas.microsoft.com/office/drawing/2014/main" id="{E57A2DDD-A887-257A-B8AB-6327890B2494}"/>
              </a:ext>
            </a:extLst>
          </p:cNvPr>
          <p:cNvCxnSpPr>
            <a:cxnSpLocks/>
          </p:cNvCxnSpPr>
          <p:nvPr/>
        </p:nvCxnSpPr>
        <p:spPr>
          <a:xfrm flipH="1">
            <a:off x="5585461" y="5402234"/>
            <a:ext cx="1080355"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72" name="Straight Connector 9371">
            <a:extLst>
              <a:ext uri="{FF2B5EF4-FFF2-40B4-BE49-F238E27FC236}">
                <a16:creationId xmlns:a16="http://schemas.microsoft.com/office/drawing/2014/main" id="{C1A52186-F4A2-5D56-6406-833A2AC56665}"/>
              </a:ext>
            </a:extLst>
          </p:cNvPr>
          <p:cNvCxnSpPr>
            <a:cxnSpLocks/>
            <a:endCxn id="9248" idx="3"/>
          </p:cNvCxnSpPr>
          <p:nvPr/>
        </p:nvCxnSpPr>
        <p:spPr>
          <a:xfrm flipH="1" flipV="1">
            <a:off x="7003638" y="2267181"/>
            <a:ext cx="1291687" cy="4114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3" name="Straight Connector 9372">
            <a:extLst>
              <a:ext uri="{FF2B5EF4-FFF2-40B4-BE49-F238E27FC236}">
                <a16:creationId xmlns:a16="http://schemas.microsoft.com/office/drawing/2014/main" id="{CA0E020E-95FB-FD40-FF81-01BCAB495045}"/>
              </a:ext>
            </a:extLst>
          </p:cNvPr>
          <p:cNvCxnSpPr>
            <a:cxnSpLocks/>
            <a:endCxn id="9248" idx="3"/>
          </p:cNvCxnSpPr>
          <p:nvPr/>
        </p:nvCxnSpPr>
        <p:spPr>
          <a:xfrm flipH="1" flipV="1">
            <a:off x="7003638" y="2267181"/>
            <a:ext cx="1291519" cy="11910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4" name="Straight Connector 9373">
            <a:extLst>
              <a:ext uri="{FF2B5EF4-FFF2-40B4-BE49-F238E27FC236}">
                <a16:creationId xmlns:a16="http://schemas.microsoft.com/office/drawing/2014/main" id="{EE61C27E-249D-7902-620B-804EE237D041}"/>
              </a:ext>
            </a:extLst>
          </p:cNvPr>
          <p:cNvCxnSpPr>
            <a:cxnSpLocks/>
            <a:endCxn id="9248" idx="3"/>
          </p:cNvCxnSpPr>
          <p:nvPr/>
        </p:nvCxnSpPr>
        <p:spPr>
          <a:xfrm flipH="1" flipV="1">
            <a:off x="7003638" y="2267181"/>
            <a:ext cx="1297231" cy="19629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5" name="Straight Connector 9374">
            <a:extLst>
              <a:ext uri="{FF2B5EF4-FFF2-40B4-BE49-F238E27FC236}">
                <a16:creationId xmlns:a16="http://schemas.microsoft.com/office/drawing/2014/main" id="{793DAA07-9F0E-F133-96AC-F88769D9CC84}"/>
              </a:ext>
            </a:extLst>
          </p:cNvPr>
          <p:cNvCxnSpPr>
            <a:cxnSpLocks/>
            <a:endCxn id="9248" idx="3"/>
          </p:cNvCxnSpPr>
          <p:nvPr/>
        </p:nvCxnSpPr>
        <p:spPr>
          <a:xfrm flipH="1" flipV="1">
            <a:off x="7003638" y="2267181"/>
            <a:ext cx="1294281" cy="276416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7" name="Straight Connector 9376">
            <a:extLst>
              <a:ext uri="{FF2B5EF4-FFF2-40B4-BE49-F238E27FC236}">
                <a16:creationId xmlns:a16="http://schemas.microsoft.com/office/drawing/2014/main" id="{360FE47F-7E2E-3D3D-B01B-D23A36F3D5BC}"/>
              </a:ext>
            </a:extLst>
          </p:cNvPr>
          <p:cNvCxnSpPr>
            <a:cxnSpLocks/>
            <a:endCxn id="9249" idx="3"/>
          </p:cNvCxnSpPr>
          <p:nvPr/>
        </p:nvCxnSpPr>
        <p:spPr>
          <a:xfrm flipH="1">
            <a:off x="7003637" y="2678659"/>
            <a:ext cx="1291688" cy="37158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8" name="Straight Connector 9377">
            <a:extLst>
              <a:ext uri="{FF2B5EF4-FFF2-40B4-BE49-F238E27FC236}">
                <a16:creationId xmlns:a16="http://schemas.microsoft.com/office/drawing/2014/main" id="{4F1ED332-FC9D-C8C1-209B-05724DF43E09}"/>
              </a:ext>
            </a:extLst>
          </p:cNvPr>
          <p:cNvCxnSpPr>
            <a:cxnSpLocks/>
            <a:endCxn id="9249" idx="3"/>
          </p:cNvCxnSpPr>
          <p:nvPr/>
        </p:nvCxnSpPr>
        <p:spPr>
          <a:xfrm flipH="1" flipV="1">
            <a:off x="7003637" y="3050246"/>
            <a:ext cx="1291520" cy="40802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79" name="Straight Connector 9378">
            <a:extLst>
              <a:ext uri="{FF2B5EF4-FFF2-40B4-BE49-F238E27FC236}">
                <a16:creationId xmlns:a16="http://schemas.microsoft.com/office/drawing/2014/main" id="{60B17311-62C5-34A2-A63A-EA987536A11C}"/>
              </a:ext>
            </a:extLst>
          </p:cNvPr>
          <p:cNvCxnSpPr>
            <a:cxnSpLocks/>
            <a:endCxn id="9249" idx="3"/>
          </p:cNvCxnSpPr>
          <p:nvPr/>
        </p:nvCxnSpPr>
        <p:spPr>
          <a:xfrm flipH="1" flipV="1">
            <a:off x="7003637" y="3050246"/>
            <a:ext cx="1297232" cy="117991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0" name="Straight Connector 9379">
            <a:extLst>
              <a:ext uri="{FF2B5EF4-FFF2-40B4-BE49-F238E27FC236}">
                <a16:creationId xmlns:a16="http://schemas.microsoft.com/office/drawing/2014/main" id="{76FB0907-7E14-6CF2-F990-BA18883A7BE2}"/>
              </a:ext>
            </a:extLst>
          </p:cNvPr>
          <p:cNvCxnSpPr>
            <a:cxnSpLocks/>
            <a:endCxn id="9249" idx="3"/>
          </p:cNvCxnSpPr>
          <p:nvPr/>
        </p:nvCxnSpPr>
        <p:spPr>
          <a:xfrm flipH="1" flipV="1">
            <a:off x="7003637" y="3050246"/>
            <a:ext cx="1294282" cy="1981099"/>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2" name="Straight Connector 9381">
            <a:extLst>
              <a:ext uri="{FF2B5EF4-FFF2-40B4-BE49-F238E27FC236}">
                <a16:creationId xmlns:a16="http://schemas.microsoft.com/office/drawing/2014/main" id="{23D3831B-8204-ECEF-E855-02C50F9205DC}"/>
              </a:ext>
            </a:extLst>
          </p:cNvPr>
          <p:cNvCxnSpPr>
            <a:cxnSpLocks/>
            <a:endCxn id="9250" idx="3"/>
          </p:cNvCxnSpPr>
          <p:nvPr/>
        </p:nvCxnSpPr>
        <p:spPr>
          <a:xfrm flipH="1">
            <a:off x="7003469" y="2678659"/>
            <a:ext cx="1291856" cy="116607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3" name="Straight Connector 9382">
            <a:extLst>
              <a:ext uri="{FF2B5EF4-FFF2-40B4-BE49-F238E27FC236}">
                <a16:creationId xmlns:a16="http://schemas.microsoft.com/office/drawing/2014/main" id="{22B3AA14-A164-E33D-8B98-FB541D17D1AC}"/>
              </a:ext>
            </a:extLst>
          </p:cNvPr>
          <p:cNvCxnSpPr>
            <a:cxnSpLocks/>
            <a:endCxn id="9250" idx="3"/>
          </p:cNvCxnSpPr>
          <p:nvPr/>
        </p:nvCxnSpPr>
        <p:spPr>
          <a:xfrm flipH="1">
            <a:off x="7003469" y="3458269"/>
            <a:ext cx="1291688" cy="38646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4" name="Straight Connector 9383">
            <a:extLst>
              <a:ext uri="{FF2B5EF4-FFF2-40B4-BE49-F238E27FC236}">
                <a16:creationId xmlns:a16="http://schemas.microsoft.com/office/drawing/2014/main" id="{50A74B67-A3B0-AEC0-B2B5-AA4300640F3F}"/>
              </a:ext>
            </a:extLst>
          </p:cNvPr>
          <p:cNvCxnSpPr>
            <a:cxnSpLocks/>
            <a:endCxn id="9250" idx="3"/>
          </p:cNvCxnSpPr>
          <p:nvPr/>
        </p:nvCxnSpPr>
        <p:spPr>
          <a:xfrm flipH="1" flipV="1">
            <a:off x="7003469" y="3844735"/>
            <a:ext cx="1297400" cy="3854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5" name="Straight Connector 9384">
            <a:extLst>
              <a:ext uri="{FF2B5EF4-FFF2-40B4-BE49-F238E27FC236}">
                <a16:creationId xmlns:a16="http://schemas.microsoft.com/office/drawing/2014/main" id="{67898DF6-B35A-3F6D-B90D-B9C01A372704}"/>
              </a:ext>
            </a:extLst>
          </p:cNvPr>
          <p:cNvCxnSpPr>
            <a:cxnSpLocks/>
            <a:endCxn id="9250" idx="3"/>
          </p:cNvCxnSpPr>
          <p:nvPr/>
        </p:nvCxnSpPr>
        <p:spPr>
          <a:xfrm flipH="1" flipV="1">
            <a:off x="7003469" y="3844735"/>
            <a:ext cx="1294450" cy="11866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7" name="Straight Connector 9386">
            <a:extLst>
              <a:ext uri="{FF2B5EF4-FFF2-40B4-BE49-F238E27FC236}">
                <a16:creationId xmlns:a16="http://schemas.microsoft.com/office/drawing/2014/main" id="{384A2EAD-BF9E-5DE7-F289-7743FDB5ECAE}"/>
              </a:ext>
            </a:extLst>
          </p:cNvPr>
          <p:cNvCxnSpPr>
            <a:cxnSpLocks/>
            <a:endCxn id="9251" idx="3"/>
          </p:cNvCxnSpPr>
          <p:nvPr/>
        </p:nvCxnSpPr>
        <p:spPr>
          <a:xfrm flipH="1">
            <a:off x="7009181" y="2678659"/>
            <a:ext cx="1286144" cy="19516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8" name="Straight Connector 9387">
            <a:extLst>
              <a:ext uri="{FF2B5EF4-FFF2-40B4-BE49-F238E27FC236}">
                <a16:creationId xmlns:a16="http://schemas.microsoft.com/office/drawing/2014/main" id="{35475CC6-3E39-5457-9DDB-95986A734FBC}"/>
              </a:ext>
            </a:extLst>
          </p:cNvPr>
          <p:cNvCxnSpPr>
            <a:cxnSpLocks/>
            <a:endCxn id="9251" idx="3"/>
          </p:cNvCxnSpPr>
          <p:nvPr/>
        </p:nvCxnSpPr>
        <p:spPr>
          <a:xfrm flipH="1">
            <a:off x="7009181" y="3458269"/>
            <a:ext cx="1285976" cy="1172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89" name="Straight Connector 9388">
            <a:extLst>
              <a:ext uri="{FF2B5EF4-FFF2-40B4-BE49-F238E27FC236}">
                <a16:creationId xmlns:a16="http://schemas.microsoft.com/office/drawing/2014/main" id="{C0E723BF-11E1-7A2C-22DE-B723F1D1C200}"/>
              </a:ext>
            </a:extLst>
          </p:cNvPr>
          <p:cNvCxnSpPr>
            <a:cxnSpLocks/>
            <a:endCxn id="9251" idx="3"/>
          </p:cNvCxnSpPr>
          <p:nvPr/>
        </p:nvCxnSpPr>
        <p:spPr>
          <a:xfrm flipH="1">
            <a:off x="7009181" y="4230159"/>
            <a:ext cx="1291688" cy="4001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0" name="Straight Connector 9389">
            <a:extLst>
              <a:ext uri="{FF2B5EF4-FFF2-40B4-BE49-F238E27FC236}">
                <a16:creationId xmlns:a16="http://schemas.microsoft.com/office/drawing/2014/main" id="{0759A5A6-0CBD-908C-CACF-A310649ED2D7}"/>
              </a:ext>
            </a:extLst>
          </p:cNvPr>
          <p:cNvCxnSpPr>
            <a:cxnSpLocks/>
            <a:endCxn id="9251" idx="3"/>
          </p:cNvCxnSpPr>
          <p:nvPr/>
        </p:nvCxnSpPr>
        <p:spPr>
          <a:xfrm flipH="1" flipV="1">
            <a:off x="7009181" y="4630269"/>
            <a:ext cx="1288738" cy="40107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2" name="Straight Connector 9391">
            <a:extLst>
              <a:ext uri="{FF2B5EF4-FFF2-40B4-BE49-F238E27FC236}">
                <a16:creationId xmlns:a16="http://schemas.microsoft.com/office/drawing/2014/main" id="{E129C6F2-5B42-5868-C321-0A209399748A}"/>
              </a:ext>
            </a:extLst>
          </p:cNvPr>
          <p:cNvCxnSpPr>
            <a:cxnSpLocks/>
            <a:endCxn id="9252" idx="3"/>
          </p:cNvCxnSpPr>
          <p:nvPr/>
        </p:nvCxnSpPr>
        <p:spPr>
          <a:xfrm flipH="1">
            <a:off x="7006231" y="2678659"/>
            <a:ext cx="1289094" cy="273005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3" name="Straight Connector 9392">
            <a:extLst>
              <a:ext uri="{FF2B5EF4-FFF2-40B4-BE49-F238E27FC236}">
                <a16:creationId xmlns:a16="http://schemas.microsoft.com/office/drawing/2014/main" id="{2306E7BD-34DB-CCA9-B84E-D61C1E543489}"/>
              </a:ext>
            </a:extLst>
          </p:cNvPr>
          <p:cNvCxnSpPr>
            <a:cxnSpLocks/>
            <a:endCxn id="9252" idx="3"/>
          </p:cNvCxnSpPr>
          <p:nvPr/>
        </p:nvCxnSpPr>
        <p:spPr>
          <a:xfrm flipH="1">
            <a:off x="7006231" y="3458269"/>
            <a:ext cx="1288926" cy="195044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4" name="Straight Connector 9393">
            <a:extLst>
              <a:ext uri="{FF2B5EF4-FFF2-40B4-BE49-F238E27FC236}">
                <a16:creationId xmlns:a16="http://schemas.microsoft.com/office/drawing/2014/main" id="{F905C461-2244-C75C-87B4-EE3F65948D37}"/>
              </a:ext>
            </a:extLst>
          </p:cNvPr>
          <p:cNvCxnSpPr>
            <a:cxnSpLocks/>
            <a:endCxn id="9252" idx="3"/>
          </p:cNvCxnSpPr>
          <p:nvPr/>
        </p:nvCxnSpPr>
        <p:spPr>
          <a:xfrm flipH="1">
            <a:off x="7006231" y="4230159"/>
            <a:ext cx="1294638" cy="117855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395" name="Straight Connector 9394">
            <a:extLst>
              <a:ext uri="{FF2B5EF4-FFF2-40B4-BE49-F238E27FC236}">
                <a16:creationId xmlns:a16="http://schemas.microsoft.com/office/drawing/2014/main" id="{38E9CA2D-85B3-9EAC-220D-D20A1017EFEC}"/>
              </a:ext>
            </a:extLst>
          </p:cNvPr>
          <p:cNvCxnSpPr>
            <a:cxnSpLocks/>
            <a:endCxn id="9252" idx="3"/>
          </p:cNvCxnSpPr>
          <p:nvPr/>
        </p:nvCxnSpPr>
        <p:spPr>
          <a:xfrm flipH="1">
            <a:off x="7006231" y="5031345"/>
            <a:ext cx="1291688" cy="37736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478" name="Rounded Rectangle 9477">
            <a:extLst>
              <a:ext uri="{FF2B5EF4-FFF2-40B4-BE49-F238E27FC236}">
                <a16:creationId xmlns:a16="http://schemas.microsoft.com/office/drawing/2014/main" id="{AA65324C-874F-DC18-A707-1160B0B8D5BD}"/>
              </a:ext>
            </a:extLst>
          </p:cNvPr>
          <p:cNvSpPr/>
          <p:nvPr/>
        </p:nvSpPr>
        <p:spPr>
          <a:xfrm>
            <a:off x="9144467" y="2479792"/>
            <a:ext cx="1462231" cy="475701"/>
          </a:xfrm>
          <a:prstGeom prst="roundRect">
            <a:avLst>
              <a:gd name="adj" fmla="val 0"/>
            </a:avLst>
          </a:prstGeom>
          <a:solidFill>
            <a:schemeClr val="tx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Logistics Regression</a:t>
            </a:r>
          </a:p>
        </p:txBody>
      </p:sp>
      <p:sp>
        <p:nvSpPr>
          <p:cNvPr id="9479" name="Trapezium 9478">
            <a:extLst>
              <a:ext uri="{FF2B5EF4-FFF2-40B4-BE49-F238E27FC236}">
                <a16:creationId xmlns:a16="http://schemas.microsoft.com/office/drawing/2014/main" id="{028223F4-E5D4-1CCB-99C7-7B54B78904BE}"/>
              </a:ext>
            </a:extLst>
          </p:cNvPr>
          <p:cNvSpPr/>
          <p:nvPr/>
        </p:nvSpPr>
        <p:spPr>
          <a:xfrm rot="5400000">
            <a:off x="10674560" y="2368106"/>
            <a:ext cx="557998" cy="699072"/>
          </a:xfrm>
          <a:prstGeom prst="trapezoid">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1" name="Rounded Rectangle 9480">
            <a:extLst>
              <a:ext uri="{FF2B5EF4-FFF2-40B4-BE49-F238E27FC236}">
                <a16:creationId xmlns:a16="http://schemas.microsoft.com/office/drawing/2014/main" id="{868713D3-7C9A-71F3-1A51-EED1666882F9}"/>
              </a:ext>
            </a:extLst>
          </p:cNvPr>
          <p:cNvSpPr/>
          <p:nvPr/>
        </p:nvSpPr>
        <p:spPr>
          <a:xfrm>
            <a:off x="9144467" y="3263173"/>
            <a:ext cx="1462231" cy="475701"/>
          </a:xfrm>
          <a:prstGeom prst="roundRect">
            <a:avLst>
              <a:gd name="adj" fmla="val 0"/>
            </a:avLst>
          </a:prstGeom>
          <a:solidFill>
            <a:schemeClr val="tx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Random Forest</a:t>
            </a:r>
          </a:p>
        </p:txBody>
      </p:sp>
      <p:sp>
        <p:nvSpPr>
          <p:cNvPr id="9482" name="Trapezium 9481">
            <a:extLst>
              <a:ext uri="{FF2B5EF4-FFF2-40B4-BE49-F238E27FC236}">
                <a16:creationId xmlns:a16="http://schemas.microsoft.com/office/drawing/2014/main" id="{D45E742C-0BFE-7B49-D4CF-E24638AF6990}"/>
              </a:ext>
            </a:extLst>
          </p:cNvPr>
          <p:cNvSpPr/>
          <p:nvPr/>
        </p:nvSpPr>
        <p:spPr>
          <a:xfrm rot="5400000">
            <a:off x="10674560" y="3151487"/>
            <a:ext cx="557998" cy="699072"/>
          </a:xfrm>
          <a:prstGeom prst="trapezoid">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4" name="Rounded Rectangle 9483">
            <a:extLst>
              <a:ext uri="{FF2B5EF4-FFF2-40B4-BE49-F238E27FC236}">
                <a16:creationId xmlns:a16="http://schemas.microsoft.com/office/drawing/2014/main" id="{7BE38864-1CCD-731A-73E6-80A19F7B1A36}"/>
              </a:ext>
            </a:extLst>
          </p:cNvPr>
          <p:cNvSpPr/>
          <p:nvPr/>
        </p:nvSpPr>
        <p:spPr>
          <a:xfrm>
            <a:off x="9144467" y="4026954"/>
            <a:ext cx="1462231" cy="475701"/>
          </a:xfrm>
          <a:prstGeom prst="roundRect">
            <a:avLst>
              <a:gd name="adj" fmla="val 0"/>
            </a:avLst>
          </a:prstGeom>
          <a:solidFill>
            <a:schemeClr val="tx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err="1">
                <a:solidFill>
                  <a:schemeClr val="bg1"/>
                </a:solidFill>
              </a:rPr>
              <a:t>XGBoost</a:t>
            </a:r>
            <a:endParaRPr lang="en-US" sz="1400" b="1">
              <a:solidFill>
                <a:schemeClr val="bg1"/>
              </a:solidFill>
            </a:endParaRPr>
          </a:p>
        </p:txBody>
      </p:sp>
      <p:sp>
        <p:nvSpPr>
          <p:cNvPr id="9485" name="Trapezium 9484">
            <a:extLst>
              <a:ext uri="{FF2B5EF4-FFF2-40B4-BE49-F238E27FC236}">
                <a16:creationId xmlns:a16="http://schemas.microsoft.com/office/drawing/2014/main" id="{34368E93-ED33-A166-F2CA-1CC92A53B8BE}"/>
              </a:ext>
            </a:extLst>
          </p:cNvPr>
          <p:cNvSpPr/>
          <p:nvPr/>
        </p:nvSpPr>
        <p:spPr>
          <a:xfrm rot="5400000">
            <a:off x="10674560" y="3915268"/>
            <a:ext cx="557998" cy="699072"/>
          </a:xfrm>
          <a:prstGeom prst="trapezoid">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7" name="Rounded Rectangle 9486">
            <a:extLst>
              <a:ext uri="{FF2B5EF4-FFF2-40B4-BE49-F238E27FC236}">
                <a16:creationId xmlns:a16="http://schemas.microsoft.com/office/drawing/2014/main" id="{4B0657E6-22DA-9BDD-8FBB-433C6847873D}"/>
              </a:ext>
            </a:extLst>
          </p:cNvPr>
          <p:cNvSpPr/>
          <p:nvPr/>
        </p:nvSpPr>
        <p:spPr>
          <a:xfrm>
            <a:off x="9141792" y="4827327"/>
            <a:ext cx="1462231" cy="475701"/>
          </a:xfrm>
          <a:prstGeom prst="roundRect">
            <a:avLst>
              <a:gd name="adj" fmla="val 0"/>
            </a:avLst>
          </a:prstGeom>
          <a:solidFill>
            <a:schemeClr val="tx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a:solidFill>
                  <a:schemeClr val="bg1"/>
                </a:solidFill>
              </a:rPr>
              <a:t>Support Vector Machine</a:t>
            </a:r>
          </a:p>
        </p:txBody>
      </p:sp>
      <p:sp>
        <p:nvSpPr>
          <p:cNvPr id="9488" name="Trapezium 9487">
            <a:extLst>
              <a:ext uri="{FF2B5EF4-FFF2-40B4-BE49-F238E27FC236}">
                <a16:creationId xmlns:a16="http://schemas.microsoft.com/office/drawing/2014/main" id="{07C554CE-307B-4952-8263-B1F364546F7C}"/>
              </a:ext>
            </a:extLst>
          </p:cNvPr>
          <p:cNvSpPr/>
          <p:nvPr/>
        </p:nvSpPr>
        <p:spPr>
          <a:xfrm rot="5400000">
            <a:off x="10671885" y="4715641"/>
            <a:ext cx="557998" cy="699072"/>
          </a:xfrm>
          <a:prstGeom prst="trapezoid">
            <a:avLst/>
          </a:prstGeom>
          <a:no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9489" name="Rounded Rectangle 9488">
            <a:extLst>
              <a:ext uri="{FF2B5EF4-FFF2-40B4-BE49-F238E27FC236}">
                <a16:creationId xmlns:a16="http://schemas.microsoft.com/office/drawing/2014/main" id="{9FF747B5-5F8A-4006-4C10-D87B6981ABD9}"/>
              </a:ext>
            </a:extLst>
          </p:cNvPr>
          <p:cNvSpPr/>
          <p:nvPr/>
        </p:nvSpPr>
        <p:spPr>
          <a:xfrm>
            <a:off x="10571580" y="4827327"/>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chemeClr val="accent6">
                    <a:lumMod val="50000"/>
                  </a:schemeClr>
                </a:solidFill>
              </a:rPr>
              <a:t>0.568</a:t>
            </a:r>
          </a:p>
        </p:txBody>
      </p:sp>
      <p:sp>
        <p:nvSpPr>
          <p:cNvPr id="9491" name="Rounded Rectangle 9">
            <a:extLst>
              <a:ext uri="{FF2B5EF4-FFF2-40B4-BE49-F238E27FC236}">
                <a16:creationId xmlns:a16="http://schemas.microsoft.com/office/drawing/2014/main" id="{B9D1EB68-7132-0DB5-887C-C551522D4D5D}"/>
              </a:ext>
            </a:extLst>
          </p:cNvPr>
          <p:cNvSpPr/>
          <p:nvPr/>
        </p:nvSpPr>
        <p:spPr>
          <a:xfrm>
            <a:off x="10574255" y="4026954"/>
            <a:ext cx="721246" cy="475701"/>
          </a:xfrm>
          <a:prstGeom prst="roundRect">
            <a:avLst>
              <a:gd name="adj" fmla="val 0"/>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chemeClr val="accent6">
                    <a:lumMod val="50000"/>
                  </a:schemeClr>
                </a:solidFill>
              </a:rPr>
              <a:t>0.612</a:t>
            </a:r>
          </a:p>
        </p:txBody>
      </p:sp>
      <p:sp>
        <p:nvSpPr>
          <p:cNvPr id="9492" name="Rounded Rectangle 9491">
            <a:extLst>
              <a:ext uri="{FF2B5EF4-FFF2-40B4-BE49-F238E27FC236}">
                <a16:creationId xmlns:a16="http://schemas.microsoft.com/office/drawing/2014/main" id="{C80735D4-F672-2CA4-D6D5-E99C29DCAC41}"/>
              </a:ext>
            </a:extLst>
          </p:cNvPr>
          <p:cNvSpPr/>
          <p:nvPr/>
        </p:nvSpPr>
        <p:spPr>
          <a:xfrm>
            <a:off x="10574255" y="2479792"/>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chemeClr val="accent6">
                    <a:lumMod val="50000"/>
                  </a:schemeClr>
                </a:solidFill>
              </a:rPr>
              <a:t>0.591</a:t>
            </a:r>
          </a:p>
        </p:txBody>
      </p:sp>
      <p:sp>
        <p:nvSpPr>
          <p:cNvPr id="9493" name="Rounded Rectangle 9">
            <a:extLst>
              <a:ext uri="{FF2B5EF4-FFF2-40B4-BE49-F238E27FC236}">
                <a16:creationId xmlns:a16="http://schemas.microsoft.com/office/drawing/2014/main" id="{6C0ECAC6-AEFD-3F1A-4661-A2058F4AFD91}"/>
              </a:ext>
            </a:extLst>
          </p:cNvPr>
          <p:cNvSpPr/>
          <p:nvPr/>
        </p:nvSpPr>
        <p:spPr>
          <a:xfrm>
            <a:off x="10574255" y="3263173"/>
            <a:ext cx="721246"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b="1">
                <a:solidFill>
                  <a:schemeClr val="accent6">
                    <a:lumMod val="50000"/>
                  </a:schemeClr>
                </a:solidFill>
              </a:rPr>
              <a:t>0.612</a:t>
            </a:r>
          </a:p>
        </p:txBody>
      </p:sp>
      <p:pic>
        <p:nvPicPr>
          <p:cNvPr id="9494" name="Picture 9493">
            <a:extLst>
              <a:ext uri="{FF2B5EF4-FFF2-40B4-BE49-F238E27FC236}">
                <a16:creationId xmlns:a16="http://schemas.microsoft.com/office/drawing/2014/main" id="{B0AABBC3-50F1-6A5D-F70D-FE09F71C8FA9}"/>
              </a:ext>
            </a:extLst>
          </p:cNvPr>
          <p:cNvPicPr>
            <a:picLocks noChangeAspect="1"/>
          </p:cNvPicPr>
          <p:nvPr/>
        </p:nvPicPr>
        <p:blipFill>
          <a:blip r:embed="rId6"/>
          <a:stretch>
            <a:fillRect/>
          </a:stretch>
        </p:blipFill>
        <p:spPr>
          <a:xfrm rot="16200000">
            <a:off x="8216797" y="2397424"/>
            <a:ext cx="577325" cy="577325"/>
          </a:xfrm>
          <a:prstGeom prst="rect">
            <a:avLst/>
          </a:prstGeom>
        </p:spPr>
      </p:pic>
      <p:pic>
        <p:nvPicPr>
          <p:cNvPr id="9495" name="Picture 9494">
            <a:extLst>
              <a:ext uri="{FF2B5EF4-FFF2-40B4-BE49-F238E27FC236}">
                <a16:creationId xmlns:a16="http://schemas.microsoft.com/office/drawing/2014/main" id="{92C1FB6B-6BFF-98BD-A27D-7278BE17476A}"/>
              </a:ext>
            </a:extLst>
          </p:cNvPr>
          <p:cNvPicPr>
            <a:picLocks noChangeAspect="1"/>
          </p:cNvPicPr>
          <p:nvPr/>
        </p:nvPicPr>
        <p:blipFill>
          <a:blip r:embed="rId6"/>
          <a:stretch>
            <a:fillRect/>
          </a:stretch>
        </p:blipFill>
        <p:spPr>
          <a:xfrm rot="16200000">
            <a:off x="8215047" y="3187689"/>
            <a:ext cx="577325" cy="577325"/>
          </a:xfrm>
          <a:prstGeom prst="rect">
            <a:avLst/>
          </a:prstGeom>
        </p:spPr>
      </p:pic>
      <p:pic>
        <p:nvPicPr>
          <p:cNvPr id="9496" name="Picture 9495">
            <a:extLst>
              <a:ext uri="{FF2B5EF4-FFF2-40B4-BE49-F238E27FC236}">
                <a16:creationId xmlns:a16="http://schemas.microsoft.com/office/drawing/2014/main" id="{60A31431-05DD-1B7E-8689-624EB3BD40E2}"/>
              </a:ext>
            </a:extLst>
          </p:cNvPr>
          <p:cNvPicPr>
            <a:picLocks noChangeAspect="1"/>
          </p:cNvPicPr>
          <p:nvPr/>
        </p:nvPicPr>
        <p:blipFill>
          <a:blip r:embed="rId6"/>
          <a:stretch>
            <a:fillRect/>
          </a:stretch>
        </p:blipFill>
        <p:spPr>
          <a:xfrm rot="16200000">
            <a:off x="8222509" y="3941496"/>
            <a:ext cx="577325" cy="577325"/>
          </a:xfrm>
          <a:prstGeom prst="rect">
            <a:avLst/>
          </a:prstGeom>
        </p:spPr>
      </p:pic>
      <p:pic>
        <p:nvPicPr>
          <p:cNvPr id="9497" name="Picture 9496">
            <a:extLst>
              <a:ext uri="{FF2B5EF4-FFF2-40B4-BE49-F238E27FC236}">
                <a16:creationId xmlns:a16="http://schemas.microsoft.com/office/drawing/2014/main" id="{2346C65B-A9B5-6475-6B42-6A5BC54A258C}"/>
              </a:ext>
            </a:extLst>
          </p:cNvPr>
          <p:cNvPicPr>
            <a:picLocks noChangeAspect="1"/>
          </p:cNvPicPr>
          <p:nvPr/>
        </p:nvPicPr>
        <p:blipFill>
          <a:blip r:embed="rId6"/>
          <a:stretch>
            <a:fillRect/>
          </a:stretch>
        </p:blipFill>
        <p:spPr>
          <a:xfrm rot="16200000">
            <a:off x="8219527" y="4731407"/>
            <a:ext cx="577325" cy="577325"/>
          </a:xfrm>
          <a:prstGeom prst="rect">
            <a:avLst/>
          </a:prstGeom>
        </p:spPr>
      </p:pic>
      <p:grpSp>
        <p:nvGrpSpPr>
          <p:cNvPr id="9509" name="Group 9508">
            <a:extLst>
              <a:ext uri="{FF2B5EF4-FFF2-40B4-BE49-F238E27FC236}">
                <a16:creationId xmlns:a16="http://schemas.microsoft.com/office/drawing/2014/main" id="{1C5C4454-368D-601F-EAB9-A53D9C861FD5}"/>
              </a:ext>
            </a:extLst>
          </p:cNvPr>
          <p:cNvGrpSpPr/>
          <p:nvPr/>
        </p:nvGrpSpPr>
        <p:grpSpPr>
          <a:xfrm>
            <a:off x="9177248" y="2535644"/>
            <a:ext cx="47606" cy="363997"/>
            <a:chOff x="8420832" y="2436540"/>
            <a:chExt cx="47606" cy="363997"/>
          </a:xfrm>
        </p:grpSpPr>
        <p:sp>
          <p:nvSpPr>
            <p:cNvPr id="9498" name="Oval 9497">
              <a:extLst>
                <a:ext uri="{FF2B5EF4-FFF2-40B4-BE49-F238E27FC236}">
                  <a16:creationId xmlns:a16="http://schemas.microsoft.com/office/drawing/2014/main" id="{24BC9CA5-1698-89E6-66DC-D46BFFAB3A2B}"/>
                </a:ext>
              </a:extLst>
            </p:cNvPr>
            <p:cNvSpPr/>
            <p:nvPr/>
          </p:nvSpPr>
          <p:spPr>
            <a:xfrm>
              <a:off x="8420832" y="2436540"/>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9" name="Oval 9498">
              <a:extLst>
                <a:ext uri="{FF2B5EF4-FFF2-40B4-BE49-F238E27FC236}">
                  <a16:creationId xmlns:a16="http://schemas.microsoft.com/office/drawing/2014/main" id="{905B57EF-0D1D-25F8-488E-319ECC046CB0}"/>
                </a:ext>
              </a:extLst>
            </p:cNvPr>
            <p:cNvSpPr/>
            <p:nvPr/>
          </p:nvSpPr>
          <p:spPr>
            <a:xfrm>
              <a:off x="8422719" y="2754818"/>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8" name="Group 9507">
            <a:extLst>
              <a:ext uri="{FF2B5EF4-FFF2-40B4-BE49-F238E27FC236}">
                <a16:creationId xmlns:a16="http://schemas.microsoft.com/office/drawing/2014/main" id="{3E1BD8DD-BA9C-2B8B-93A5-8FBC71380CEC}"/>
              </a:ext>
            </a:extLst>
          </p:cNvPr>
          <p:cNvGrpSpPr/>
          <p:nvPr/>
        </p:nvGrpSpPr>
        <p:grpSpPr>
          <a:xfrm>
            <a:off x="9181531" y="3319025"/>
            <a:ext cx="47606" cy="363997"/>
            <a:chOff x="8425115" y="3234961"/>
            <a:chExt cx="47606" cy="363997"/>
          </a:xfrm>
        </p:grpSpPr>
        <p:sp>
          <p:nvSpPr>
            <p:cNvPr id="9500" name="Oval 9499">
              <a:extLst>
                <a:ext uri="{FF2B5EF4-FFF2-40B4-BE49-F238E27FC236}">
                  <a16:creationId xmlns:a16="http://schemas.microsoft.com/office/drawing/2014/main" id="{1FC3DC3C-7ED6-4F28-0BF7-2635486BF956}"/>
                </a:ext>
              </a:extLst>
            </p:cNvPr>
            <p:cNvSpPr/>
            <p:nvPr/>
          </p:nvSpPr>
          <p:spPr>
            <a:xfrm>
              <a:off x="8425115" y="3234961"/>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1" name="Oval 9500">
              <a:extLst>
                <a:ext uri="{FF2B5EF4-FFF2-40B4-BE49-F238E27FC236}">
                  <a16:creationId xmlns:a16="http://schemas.microsoft.com/office/drawing/2014/main" id="{1FAB43AA-25A2-820D-AAC0-EE832A1578BA}"/>
                </a:ext>
              </a:extLst>
            </p:cNvPr>
            <p:cNvSpPr/>
            <p:nvPr/>
          </p:nvSpPr>
          <p:spPr>
            <a:xfrm>
              <a:off x="8427002" y="3553239"/>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7" name="Group 9506">
            <a:extLst>
              <a:ext uri="{FF2B5EF4-FFF2-40B4-BE49-F238E27FC236}">
                <a16:creationId xmlns:a16="http://schemas.microsoft.com/office/drawing/2014/main" id="{50A1D32C-917B-F7B0-70DA-34960BC33F01}"/>
              </a:ext>
            </a:extLst>
          </p:cNvPr>
          <p:cNvGrpSpPr/>
          <p:nvPr/>
        </p:nvGrpSpPr>
        <p:grpSpPr>
          <a:xfrm>
            <a:off x="9181531" y="4082806"/>
            <a:ext cx="47606" cy="363997"/>
            <a:chOff x="8425115" y="3998115"/>
            <a:chExt cx="47606" cy="363997"/>
          </a:xfrm>
        </p:grpSpPr>
        <p:sp>
          <p:nvSpPr>
            <p:cNvPr id="9502" name="Oval 9501">
              <a:extLst>
                <a:ext uri="{FF2B5EF4-FFF2-40B4-BE49-F238E27FC236}">
                  <a16:creationId xmlns:a16="http://schemas.microsoft.com/office/drawing/2014/main" id="{2EB07865-B6E6-FD8D-5CDD-BC1D20DF66E9}"/>
                </a:ext>
              </a:extLst>
            </p:cNvPr>
            <p:cNvSpPr/>
            <p:nvPr/>
          </p:nvSpPr>
          <p:spPr>
            <a:xfrm>
              <a:off x="8425115" y="399811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3" name="Oval 9502">
              <a:extLst>
                <a:ext uri="{FF2B5EF4-FFF2-40B4-BE49-F238E27FC236}">
                  <a16:creationId xmlns:a16="http://schemas.microsoft.com/office/drawing/2014/main" id="{2ABA8D5C-2454-CA8A-F411-06CB8F5B14A8}"/>
                </a:ext>
              </a:extLst>
            </p:cNvPr>
            <p:cNvSpPr/>
            <p:nvPr/>
          </p:nvSpPr>
          <p:spPr>
            <a:xfrm>
              <a:off x="8427002" y="4316393"/>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6" name="Group 9505">
            <a:extLst>
              <a:ext uri="{FF2B5EF4-FFF2-40B4-BE49-F238E27FC236}">
                <a16:creationId xmlns:a16="http://schemas.microsoft.com/office/drawing/2014/main" id="{8BCE1C90-1FFE-5F10-EACE-62E9CAFC33ED}"/>
              </a:ext>
            </a:extLst>
          </p:cNvPr>
          <p:cNvGrpSpPr/>
          <p:nvPr/>
        </p:nvGrpSpPr>
        <p:grpSpPr>
          <a:xfrm>
            <a:off x="9171903" y="4883179"/>
            <a:ext cx="47606" cy="363997"/>
            <a:chOff x="8418162" y="4781587"/>
            <a:chExt cx="47606" cy="363997"/>
          </a:xfrm>
        </p:grpSpPr>
        <p:sp>
          <p:nvSpPr>
            <p:cNvPr id="9504" name="Oval 9503">
              <a:extLst>
                <a:ext uri="{FF2B5EF4-FFF2-40B4-BE49-F238E27FC236}">
                  <a16:creationId xmlns:a16="http://schemas.microsoft.com/office/drawing/2014/main" id="{29F3B0E4-1AB8-179C-433E-BDACC268568D}"/>
                </a:ext>
              </a:extLst>
            </p:cNvPr>
            <p:cNvSpPr/>
            <p:nvPr/>
          </p:nvSpPr>
          <p:spPr>
            <a:xfrm>
              <a:off x="8418162" y="4781587"/>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5" name="Oval 9504">
              <a:extLst>
                <a:ext uri="{FF2B5EF4-FFF2-40B4-BE49-F238E27FC236}">
                  <a16:creationId xmlns:a16="http://schemas.microsoft.com/office/drawing/2014/main" id="{EF0CF385-B8BF-667A-3223-712EC79E5366}"/>
                </a:ext>
              </a:extLst>
            </p:cNvPr>
            <p:cNvSpPr/>
            <p:nvPr/>
          </p:nvSpPr>
          <p:spPr>
            <a:xfrm>
              <a:off x="8420049" y="509986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ounded Rectangle 9">
            <a:extLst>
              <a:ext uri="{FF2B5EF4-FFF2-40B4-BE49-F238E27FC236}">
                <a16:creationId xmlns:a16="http://schemas.microsoft.com/office/drawing/2014/main" id="{F1804BBF-75CA-10F2-E151-B195D7F18410}"/>
              </a:ext>
            </a:extLst>
          </p:cNvPr>
          <p:cNvSpPr/>
          <p:nvPr/>
        </p:nvSpPr>
        <p:spPr>
          <a:xfrm>
            <a:off x="3515101" y="1603366"/>
            <a:ext cx="883449"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100" b="1">
                <a:solidFill>
                  <a:schemeClr val="tx1"/>
                </a:solidFill>
              </a:rPr>
              <a:t>Combining Indicators</a:t>
            </a:r>
          </a:p>
        </p:txBody>
      </p:sp>
      <p:sp>
        <p:nvSpPr>
          <p:cNvPr id="11" name="Rounded Rectangle 9">
            <a:extLst>
              <a:ext uri="{FF2B5EF4-FFF2-40B4-BE49-F238E27FC236}">
                <a16:creationId xmlns:a16="http://schemas.microsoft.com/office/drawing/2014/main" id="{E6DBF29D-B5DE-3276-EB18-12AD1470D41B}"/>
              </a:ext>
            </a:extLst>
          </p:cNvPr>
          <p:cNvSpPr/>
          <p:nvPr/>
        </p:nvSpPr>
        <p:spPr>
          <a:xfrm>
            <a:off x="4796705" y="1603366"/>
            <a:ext cx="1167452"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100" b="1">
                <a:solidFill>
                  <a:schemeClr val="tx1"/>
                </a:solidFill>
              </a:rPr>
              <a:t>Using complex ML Models</a:t>
            </a:r>
          </a:p>
        </p:txBody>
      </p:sp>
      <p:sp>
        <p:nvSpPr>
          <p:cNvPr id="19" name="Rounded Rectangle 9">
            <a:extLst>
              <a:ext uri="{FF2B5EF4-FFF2-40B4-BE49-F238E27FC236}">
                <a16:creationId xmlns:a16="http://schemas.microsoft.com/office/drawing/2014/main" id="{9435589B-FEF2-755D-16F4-18AB72183E0F}"/>
              </a:ext>
            </a:extLst>
          </p:cNvPr>
          <p:cNvSpPr/>
          <p:nvPr/>
        </p:nvSpPr>
        <p:spPr>
          <a:xfrm>
            <a:off x="6135121" y="1603366"/>
            <a:ext cx="1421930" cy="475701"/>
          </a:xfrm>
          <a:prstGeom prst="roundRect">
            <a:avLst>
              <a:gd name="adj" fmla="val 0"/>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100" b="1">
                <a:solidFill>
                  <a:schemeClr val="tx1"/>
                </a:solidFill>
              </a:rPr>
              <a:t>Improving accuracy with hyper tuning</a:t>
            </a:r>
          </a:p>
        </p:txBody>
      </p:sp>
      <p:sp>
        <p:nvSpPr>
          <p:cNvPr id="4" name="Rectangle 3">
            <a:extLst>
              <a:ext uri="{FF2B5EF4-FFF2-40B4-BE49-F238E27FC236}">
                <a16:creationId xmlns:a16="http://schemas.microsoft.com/office/drawing/2014/main" id="{BE97EC90-E7D6-27C0-194B-ACD5719155B1}"/>
              </a:ext>
            </a:extLst>
          </p:cNvPr>
          <p:cNvSpPr/>
          <p:nvPr/>
        </p:nvSpPr>
        <p:spPr>
          <a:xfrm>
            <a:off x="-3671" y="0"/>
            <a:ext cx="12192000" cy="6858000"/>
          </a:xfrm>
          <a:prstGeom prst="rect">
            <a:avLst/>
          </a:prstGeom>
          <a:solidFill>
            <a:srgbClr val="00405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F5E261-F89C-1EC7-BAE1-9C07D3DEEBB1}"/>
              </a:ext>
            </a:extLst>
          </p:cNvPr>
          <p:cNvSpPr/>
          <p:nvPr/>
        </p:nvSpPr>
        <p:spPr>
          <a:xfrm>
            <a:off x="3671" y="2740790"/>
            <a:ext cx="12192000" cy="137642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2000" dirty="0">
                <a:solidFill>
                  <a:schemeClr val="tx1"/>
                </a:solidFill>
                <a:latin typeface="Arial" panose="020B0604020202020204" pitchFamily="34" charset="0"/>
                <a:cs typeface="Arial" panose="020B0604020202020204" pitchFamily="34" charset="0"/>
              </a:rPr>
              <a:t>Similar to our hypothesis, using a combination of technical indicators is better in predicting future price action, however this improvement is </a:t>
            </a:r>
            <a:r>
              <a:rPr lang="en-SG" sz="2000" b="1" dirty="0">
                <a:solidFill>
                  <a:schemeClr val="tx1"/>
                </a:solidFill>
                <a:latin typeface="Arial" panose="020B0604020202020204" pitchFamily="34" charset="0"/>
                <a:cs typeface="Arial" panose="020B0604020202020204" pitchFamily="34" charset="0"/>
              </a:rPr>
              <a:t>marginal in nature</a:t>
            </a:r>
            <a:r>
              <a:rPr lang="en-SG" sz="20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03238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18CF-3481-3F93-3755-0D589759D70B}"/>
              </a:ext>
            </a:extLst>
          </p:cNvPr>
          <p:cNvSpPr>
            <a:spLocks noGrp="1"/>
          </p:cNvSpPr>
          <p:nvPr>
            <p:ph type="title"/>
          </p:nvPr>
        </p:nvSpPr>
        <p:spPr/>
        <p:txBody>
          <a:bodyPr/>
          <a:lstStyle/>
          <a:p>
            <a:r>
              <a:rPr lang="en-US">
                <a:latin typeface="Arial"/>
                <a:cs typeface="Arial"/>
              </a:rPr>
              <a:t>However, </a:t>
            </a:r>
            <a:r>
              <a:rPr lang="en-SG">
                <a:effectLst/>
                <a:latin typeface="Helvetica Neue" panose="02000503000000020004" pitchFamily="2" charset="0"/>
              </a:rPr>
              <a:t>investing should never be done purely relying on technical indicators</a:t>
            </a:r>
            <a:endParaRPr lang="en-US"/>
          </a:p>
        </p:txBody>
      </p:sp>
      <p:sp>
        <p:nvSpPr>
          <p:cNvPr id="4" name="Content Placeholder 3">
            <a:extLst>
              <a:ext uri="{FF2B5EF4-FFF2-40B4-BE49-F238E27FC236}">
                <a16:creationId xmlns:a16="http://schemas.microsoft.com/office/drawing/2014/main" id="{86308D57-18C9-E02D-5B52-8E19E15F1611}"/>
              </a:ext>
            </a:extLst>
          </p:cNvPr>
          <p:cNvSpPr>
            <a:spLocks noGrp="1"/>
          </p:cNvSpPr>
          <p:nvPr>
            <p:ph sz="quarter" idx="13"/>
          </p:nvPr>
        </p:nvSpPr>
        <p:spPr/>
        <p:txBody>
          <a:bodyPr/>
          <a:lstStyle/>
          <a:p>
            <a:endParaRPr lang="en-US"/>
          </a:p>
        </p:txBody>
      </p:sp>
      <p:sp>
        <p:nvSpPr>
          <p:cNvPr id="41" name="Rounded Rectangle 40">
            <a:extLst>
              <a:ext uri="{FF2B5EF4-FFF2-40B4-BE49-F238E27FC236}">
                <a16:creationId xmlns:a16="http://schemas.microsoft.com/office/drawing/2014/main" id="{74BD8B6D-63DF-609A-9ED4-09B435A14B12}"/>
              </a:ext>
            </a:extLst>
          </p:cNvPr>
          <p:cNvSpPr/>
          <p:nvPr/>
        </p:nvSpPr>
        <p:spPr>
          <a:xfrm>
            <a:off x="443101" y="979107"/>
            <a:ext cx="11305799" cy="558000"/>
          </a:xfrm>
          <a:prstGeom prst="roundRect">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Evaluation of our ML Models</a:t>
            </a:r>
          </a:p>
        </p:txBody>
      </p:sp>
      <p:sp>
        <p:nvSpPr>
          <p:cNvPr id="6" name="Rounded Rectangle 5">
            <a:extLst>
              <a:ext uri="{FF2B5EF4-FFF2-40B4-BE49-F238E27FC236}">
                <a16:creationId xmlns:a16="http://schemas.microsoft.com/office/drawing/2014/main" id="{B72F3C21-79A7-C7F6-E982-F68748FAD9DD}"/>
              </a:ext>
            </a:extLst>
          </p:cNvPr>
          <p:cNvSpPr/>
          <p:nvPr/>
        </p:nvSpPr>
        <p:spPr>
          <a:xfrm>
            <a:off x="443102" y="1694223"/>
            <a:ext cx="2673544"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Logistic Regression</a:t>
            </a:r>
          </a:p>
        </p:txBody>
      </p:sp>
      <p:sp>
        <p:nvSpPr>
          <p:cNvPr id="9" name="Rounded Rectangle 8">
            <a:extLst>
              <a:ext uri="{FF2B5EF4-FFF2-40B4-BE49-F238E27FC236}">
                <a16:creationId xmlns:a16="http://schemas.microsoft.com/office/drawing/2014/main" id="{6EB28D34-72CF-EA81-F49E-0EB30AEF4BA5}"/>
              </a:ext>
            </a:extLst>
          </p:cNvPr>
          <p:cNvSpPr/>
          <p:nvPr/>
        </p:nvSpPr>
        <p:spPr>
          <a:xfrm>
            <a:off x="3316988" y="1694223"/>
            <a:ext cx="2673543"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Random Forest</a:t>
            </a:r>
          </a:p>
        </p:txBody>
      </p:sp>
      <p:sp>
        <p:nvSpPr>
          <p:cNvPr id="11" name="Rounded Rectangle 10">
            <a:extLst>
              <a:ext uri="{FF2B5EF4-FFF2-40B4-BE49-F238E27FC236}">
                <a16:creationId xmlns:a16="http://schemas.microsoft.com/office/drawing/2014/main" id="{0932CE99-F669-CA80-2C0E-26BCE49A1FAA}"/>
              </a:ext>
            </a:extLst>
          </p:cNvPr>
          <p:cNvSpPr/>
          <p:nvPr/>
        </p:nvSpPr>
        <p:spPr>
          <a:xfrm>
            <a:off x="6201470" y="1704701"/>
            <a:ext cx="2673543"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bg1"/>
                </a:solidFill>
              </a:rPr>
              <a:t>XGBoost</a:t>
            </a:r>
            <a:endParaRPr lang="en-US" sz="1400" b="1">
              <a:solidFill>
                <a:schemeClr val="bg1"/>
              </a:solidFill>
            </a:endParaRPr>
          </a:p>
        </p:txBody>
      </p:sp>
      <p:sp>
        <p:nvSpPr>
          <p:cNvPr id="19" name="Rounded Rectangle 18">
            <a:extLst>
              <a:ext uri="{FF2B5EF4-FFF2-40B4-BE49-F238E27FC236}">
                <a16:creationId xmlns:a16="http://schemas.microsoft.com/office/drawing/2014/main" id="{3774FA39-E05D-3163-B3B1-1C543C0DEB84}"/>
              </a:ext>
            </a:extLst>
          </p:cNvPr>
          <p:cNvSpPr/>
          <p:nvPr/>
        </p:nvSpPr>
        <p:spPr>
          <a:xfrm>
            <a:off x="9075355" y="1709999"/>
            <a:ext cx="2673543"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Support Vector Machine </a:t>
            </a:r>
          </a:p>
        </p:txBody>
      </p:sp>
      <p:sp>
        <p:nvSpPr>
          <p:cNvPr id="20" name="Rectangle 19">
            <a:extLst>
              <a:ext uri="{FF2B5EF4-FFF2-40B4-BE49-F238E27FC236}">
                <a16:creationId xmlns:a16="http://schemas.microsoft.com/office/drawing/2014/main" id="{7B45A8C7-3CAE-B22A-3C4C-35F854356143}"/>
              </a:ext>
            </a:extLst>
          </p:cNvPr>
          <p:cNvSpPr/>
          <p:nvPr/>
        </p:nvSpPr>
        <p:spPr>
          <a:xfrm>
            <a:off x="443101" y="2409339"/>
            <a:ext cx="2673543" cy="786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Accuracy: 59.1%</a:t>
            </a:r>
          </a:p>
        </p:txBody>
      </p:sp>
      <p:sp>
        <p:nvSpPr>
          <p:cNvPr id="21" name="Rectangle 20">
            <a:extLst>
              <a:ext uri="{FF2B5EF4-FFF2-40B4-BE49-F238E27FC236}">
                <a16:creationId xmlns:a16="http://schemas.microsoft.com/office/drawing/2014/main" id="{90A0E334-5F4E-4496-D003-A64529CF26FD}"/>
              </a:ext>
            </a:extLst>
          </p:cNvPr>
          <p:cNvSpPr/>
          <p:nvPr/>
        </p:nvSpPr>
        <p:spPr>
          <a:xfrm>
            <a:off x="3316988" y="2409339"/>
            <a:ext cx="2673543" cy="786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Accuracy: 61.2%</a:t>
            </a:r>
          </a:p>
        </p:txBody>
      </p:sp>
      <p:sp>
        <p:nvSpPr>
          <p:cNvPr id="22" name="Rectangle 21">
            <a:extLst>
              <a:ext uri="{FF2B5EF4-FFF2-40B4-BE49-F238E27FC236}">
                <a16:creationId xmlns:a16="http://schemas.microsoft.com/office/drawing/2014/main" id="{BCA53FB2-CBED-DEFC-7E76-A916EAB62920}"/>
              </a:ext>
            </a:extLst>
          </p:cNvPr>
          <p:cNvSpPr/>
          <p:nvPr/>
        </p:nvSpPr>
        <p:spPr>
          <a:xfrm>
            <a:off x="6201470" y="2409983"/>
            <a:ext cx="2673543" cy="786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Accuracy: 61.2%</a:t>
            </a:r>
          </a:p>
        </p:txBody>
      </p:sp>
      <p:sp>
        <p:nvSpPr>
          <p:cNvPr id="27" name="Rectangle 26">
            <a:extLst>
              <a:ext uri="{FF2B5EF4-FFF2-40B4-BE49-F238E27FC236}">
                <a16:creationId xmlns:a16="http://schemas.microsoft.com/office/drawing/2014/main" id="{6BBBB0F5-4BA7-3403-2979-893883F5B1CB}"/>
              </a:ext>
            </a:extLst>
          </p:cNvPr>
          <p:cNvSpPr/>
          <p:nvPr/>
        </p:nvSpPr>
        <p:spPr>
          <a:xfrm>
            <a:off x="9075354" y="2409339"/>
            <a:ext cx="2673543" cy="786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Accuracy: 56.8%</a:t>
            </a:r>
          </a:p>
        </p:txBody>
      </p:sp>
      <p:sp>
        <p:nvSpPr>
          <p:cNvPr id="34" name="Triangle 33">
            <a:extLst>
              <a:ext uri="{FF2B5EF4-FFF2-40B4-BE49-F238E27FC236}">
                <a16:creationId xmlns:a16="http://schemas.microsoft.com/office/drawing/2014/main" id="{BB569DD4-481E-A008-E2E5-5CC493AE2AB5}"/>
              </a:ext>
            </a:extLst>
          </p:cNvPr>
          <p:cNvSpPr>
            <a:spLocks/>
          </p:cNvSpPr>
          <p:nvPr/>
        </p:nvSpPr>
        <p:spPr>
          <a:xfrm rot="10800000">
            <a:off x="5520546" y="3321413"/>
            <a:ext cx="1150908" cy="222657"/>
          </a:xfrm>
          <a:prstGeom prst="triangle">
            <a:avLst>
              <a:gd name="adj" fmla="val 477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FD421B67-DB99-CDCA-CD9B-F51154FECAAA}"/>
              </a:ext>
            </a:extLst>
          </p:cNvPr>
          <p:cNvSpPr/>
          <p:nvPr/>
        </p:nvSpPr>
        <p:spPr>
          <a:xfrm>
            <a:off x="522102" y="5436052"/>
            <a:ext cx="11305799" cy="74494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 predictive accuracy of using a combination of indicators is still relatively low and cannot be entirely trusted to make decisions for buying and selling stocks  </a:t>
            </a:r>
          </a:p>
        </p:txBody>
      </p:sp>
      <p:sp>
        <p:nvSpPr>
          <p:cNvPr id="7" name="Rounded Rectangle 46">
            <a:extLst>
              <a:ext uri="{FF2B5EF4-FFF2-40B4-BE49-F238E27FC236}">
                <a16:creationId xmlns:a16="http://schemas.microsoft.com/office/drawing/2014/main" id="{EC7AD470-B2A8-E230-CF89-09BB99D92A79}"/>
              </a:ext>
            </a:extLst>
          </p:cNvPr>
          <p:cNvSpPr/>
          <p:nvPr/>
        </p:nvSpPr>
        <p:spPr>
          <a:xfrm>
            <a:off x="476555" y="3709334"/>
            <a:ext cx="5505096" cy="122612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rPr>
              <a:t>SVM has the lowest accuracy</a:t>
            </a:r>
            <a:r>
              <a:rPr lang="en-US" sz="1600">
                <a:solidFill>
                  <a:schemeClr val="tx1"/>
                </a:solidFill>
              </a:rPr>
              <a:t>, due to its nature. Stocks are considered noisy data, hence SVM will have difficulties finding the optimal hyperplane</a:t>
            </a:r>
            <a:endParaRPr lang="en-US" sz="1600">
              <a:solidFill>
                <a:schemeClr val="tx1"/>
              </a:solidFill>
              <a:cs typeface="Calibri"/>
            </a:endParaRPr>
          </a:p>
        </p:txBody>
      </p:sp>
      <p:sp>
        <p:nvSpPr>
          <p:cNvPr id="8" name="Rounded Rectangle 46">
            <a:extLst>
              <a:ext uri="{FF2B5EF4-FFF2-40B4-BE49-F238E27FC236}">
                <a16:creationId xmlns:a16="http://schemas.microsoft.com/office/drawing/2014/main" id="{0B2595BB-C88A-9B93-8F03-E5EA63601425}"/>
              </a:ext>
            </a:extLst>
          </p:cNvPr>
          <p:cNvSpPr/>
          <p:nvPr/>
        </p:nvSpPr>
        <p:spPr>
          <a:xfrm>
            <a:off x="6322806" y="3705917"/>
            <a:ext cx="5505095" cy="122612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err="1">
                <a:solidFill>
                  <a:schemeClr val="tx1"/>
                </a:solidFill>
                <a:cs typeface="Calibri"/>
              </a:rPr>
              <a:t>XGBoost</a:t>
            </a:r>
            <a:r>
              <a:rPr lang="en-US" sz="1600" b="1">
                <a:solidFill>
                  <a:schemeClr val="tx1"/>
                </a:solidFill>
                <a:cs typeface="Calibri"/>
              </a:rPr>
              <a:t> has the highest accuracy</a:t>
            </a:r>
            <a:r>
              <a:rPr lang="en-US" sz="1600">
                <a:solidFill>
                  <a:schemeClr val="tx1"/>
                </a:solidFill>
                <a:cs typeface="Calibri"/>
              </a:rPr>
              <a:t>, because it uses a gradient boosting technique which learns from weak models to create a stronger model</a:t>
            </a:r>
          </a:p>
        </p:txBody>
      </p:sp>
      <p:sp>
        <p:nvSpPr>
          <p:cNvPr id="3" name="Triangle 2">
            <a:extLst>
              <a:ext uri="{FF2B5EF4-FFF2-40B4-BE49-F238E27FC236}">
                <a16:creationId xmlns:a16="http://schemas.microsoft.com/office/drawing/2014/main" id="{2AD797E5-0C49-884A-13AA-650B6C781736}"/>
              </a:ext>
            </a:extLst>
          </p:cNvPr>
          <p:cNvSpPr>
            <a:spLocks/>
          </p:cNvSpPr>
          <p:nvPr/>
        </p:nvSpPr>
        <p:spPr>
          <a:xfrm rot="10800000">
            <a:off x="5520547" y="5105718"/>
            <a:ext cx="1150908" cy="222657"/>
          </a:xfrm>
          <a:prstGeom prst="triangle">
            <a:avLst>
              <a:gd name="adj" fmla="val 477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350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8FAE24-493A-88C1-B8B2-8EF405316AF7}"/>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E645CFB-4D99-23A6-CB2F-116F25C16C90}"/>
              </a:ext>
            </a:extLst>
          </p:cNvPr>
          <p:cNvSpPr/>
          <p:nvPr/>
        </p:nvSpPr>
        <p:spPr>
          <a:xfrm>
            <a:off x="-2" y="0"/>
            <a:ext cx="12192002" cy="6969899"/>
          </a:xfrm>
          <a:prstGeom prst="rect">
            <a:avLst/>
          </a:prstGeom>
          <a:solidFill>
            <a:schemeClr val="dk1">
              <a:alpha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7" name="Title 6">
            <a:extLst>
              <a:ext uri="{FF2B5EF4-FFF2-40B4-BE49-F238E27FC236}">
                <a16:creationId xmlns:a16="http://schemas.microsoft.com/office/drawing/2014/main" id="{F37F3A1E-11C9-3079-C6C3-50E5B202E5D5}"/>
              </a:ext>
            </a:extLst>
          </p:cNvPr>
          <p:cNvSpPr>
            <a:spLocks noGrp="1"/>
          </p:cNvSpPr>
          <p:nvPr>
            <p:ph type="title"/>
          </p:nvPr>
        </p:nvSpPr>
        <p:spPr/>
        <p:txBody>
          <a:bodyPr/>
          <a:lstStyle/>
          <a:p>
            <a:endParaRPr lang="en-SG"/>
          </a:p>
        </p:txBody>
      </p:sp>
      <p:sp>
        <p:nvSpPr>
          <p:cNvPr id="3" name="Slide Number Placeholder 2">
            <a:extLst>
              <a:ext uri="{FF2B5EF4-FFF2-40B4-BE49-F238E27FC236}">
                <a16:creationId xmlns:a16="http://schemas.microsoft.com/office/drawing/2014/main" id="{08EDEBF4-9B25-3991-3F25-63C58261143F}"/>
              </a:ext>
            </a:extLst>
          </p:cNvPr>
          <p:cNvSpPr>
            <a:spLocks noGrp="1"/>
          </p:cNvSpPr>
          <p:nvPr>
            <p:ph type="sldNum" sz="quarter" idx="12"/>
          </p:nvPr>
        </p:nvSpPr>
        <p:spPr/>
        <p:txBody>
          <a:bodyPr/>
          <a:lstStyle/>
          <a:p>
            <a:fld id="{3EBFDD7E-5B5F-4327-8588-9680ADE11BC9}" type="slidenum">
              <a:rPr lang="en-SG" smtClean="0"/>
              <a:pPr/>
              <a:t>45</a:t>
            </a:fld>
            <a:endParaRPr lang="en-SG"/>
          </a:p>
        </p:txBody>
      </p:sp>
      <p:sp>
        <p:nvSpPr>
          <p:cNvPr id="9" name="Content Placeholder 8">
            <a:extLst>
              <a:ext uri="{FF2B5EF4-FFF2-40B4-BE49-F238E27FC236}">
                <a16:creationId xmlns:a16="http://schemas.microsoft.com/office/drawing/2014/main" id="{03D9082A-2ACE-2BC2-BC0F-4106440699A4}"/>
              </a:ext>
            </a:extLst>
          </p:cNvPr>
          <p:cNvSpPr>
            <a:spLocks noGrp="1"/>
          </p:cNvSpPr>
          <p:nvPr>
            <p:ph sz="quarter" idx="13"/>
          </p:nvPr>
        </p:nvSpPr>
        <p:spPr/>
        <p:txBody>
          <a:bodyPr/>
          <a:lstStyle/>
          <a:p>
            <a:endParaRPr lang="en-SG"/>
          </a:p>
        </p:txBody>
      </p:sp>
      <p:sp>
        <p:nvSpPr>
          <p:cNvPr id="8" name="Rectangle 7">
            <a:extLst>
              <a:ext uri="{FF2B5EF4-FFF2-40B4-BE49-F238E27FC236}">
                <a16:creationId xmlns:a16="http://schemas.microsoft.com/office/drawing/2014/main" id="{82ED1064-9ACC-7559-027D-5F2D63B42C41}"/>
              </a:ext>
            </a:extLst>
          </p:cNvPr>
          <p:cNvSpPr/>
          <p:nvPr/>
        </p:nvSpPr>
        <p:spPr>
          <a:xfrm>
            <a:off x="781291" y="746511"/>
            <a:ext cx="10629418" cy="5364979"/>
          </a:xfrm>
          <a:prstGeom prst="rect">
            <a:avLst/>
          </a:prstGeom>
          <a:noFill/>
          <a:ln w="127000">
            <a:gradFill flip="none" rotWithShape="1">
              <a:gsLst>
                <a:gs pos="0">
                  <a:schemeClr val="accent1">
                    <a:lumMod val="5000"/>
                    <a:lumOff val="95000"/>
                    <a:alpha val="20000"/>
                  </a:schemeClr>
                </a:gs>
                <a:gs pos="74000">
                  <a:schemeClr val="bg1">
                    <a:alpha val="20000"/>
                  </a:schemeClr>
                </a:gs>
                <a:gs pos="36000">
                  <a:schemeClr val="bg1">
                    <a:alpha val="50000"/>
                  </a:schemeClr>
                </a:gs>
                <a:gs pos="100000">
                  <a:schemeClr val="bg1"/>
                </a:gs>
              </a:gsLst>
              <a:path path="shape">
                <a:fillToRect l="50000" t="50000" r="50000" b="50000"/>
              </a:path>
              <a:tileRect/>
            </a:gra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320E7CA1-1896-E4DB-CF57-6CC64099D061}"/>
              </a:ext>
            </a:extLst>
          </p:cNvPr>
          <p:cNvSpPr/>
          <p:nvPr/>
        </p:nvSpPr>
        <p:spPr>
          <a:xfrm>
            <a:off x="1148637" y="3184047"/>
            <a:ext cx="9882036" cy="2095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9600" b="1" dirty="0">
                <a:solidFill>
                  <a:schemeClr val="lt1">
                    <a:alpha val="90000"/>
                  </a:schemeClr>
                </a:solidFill>
              </a:rPr>
              <a:t>Conclusion</a:t>
            </a:r>
          </a:p>
        </p:txBody>
      </p:sp>
    </p:spTree>
    <p:extLst>
      <p:ext uri="{BB962C8B-B14F-4D97-AF65-F5344CB8AC3E}">
        <p14:creationId xmlns:p14="http://schemas.microsoft.com/office/powerpoint/2010/main" val="1208222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89E46B43-E9B9-E5F1-0DFA-FA60E6474424}"/>
              </a:ext>
            </a:extLst>
          </p:cNvPr>
          <p:cNvSpPr/>
          <p:nvPr/>
        </p:nvSpPr>
        <p:spPr>
          <a:xfrm>
            <a:off x="6135539" y="2589921"/>
            <a:ext cx="5408876" cy="1240016"/>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sp>
        <p:nvSpPr>
          <p:cNvPr id="22" name="Title 1">
            <a:extLst>
              <a:ext uri="{FF2B5EF4-FFF2-40B4-BE49-F238E27FC236}">
                <a16:creationId xmlns:a16="http://schemas.microsoft.com/office/drawing/2014/main" id="{DEC0D571-55D2-42B2-1F4B-1456FD922F22}"/>
              </a:ext>
            </a:extLst>
          </p:cNvPr>
          <p:cNvSpPr>
            <a:spLocks noGrp="1"/>
          </p:cNvSpPr>
          <p:nvPr>
            <p:ph type="title"/>
          </p:nvPr>
        </p:nvSpPr>
        <p:spPr/>
        <p:txBody>
          <a:bodyPr/>
          <a:lstStyle/>
          <a:p>
            <a:r>
              <a:rPr lang="en-US">
                <a:latin typeface="Arial"/>
                <a:cs typeface="Arial"/>
              </a:rPr>
              <a:t>How can we provide more </a:t>
            </a:r>
            <a:r>
              <a:rPr lang="en-US">
                <a:solidFill>
                  <a:srgbClr val="BD0090"/>
                </a:solidFill>
                <a:latin typeface="Arial"/>
                <a:cs typeface="Arial"/>
              </a:rPr>
              <a:t>insightful recommendations </a:t>
            </a:r>
            <a:r>
              <a:rPr lang="en-US">
                <a:latin typeface="Arial"/>
                <a:cs typeface="Arial"/>
              </a:rPr>
              <a:t>to investors on the right time to buy and sell stocks?</a:t>
            </a:r>
            <a:endParaRPr lang="en-US">
              <a:solidFill>
                <a:srgbClr val="BD0090"/>
              </a:solidFill>
            </a:endParaRPr>
          </a:p>
        </p:txBody>
      </p:sp>
      <p:sp>
        <p:nvSpPr>
          <p:cNvPr id="9" name="Content Placeholder 8">
            <a:extLst>
              <a:ext uri="{FF2B5EF4-FFF2-40B4-BE49-F238E27FC236}">
                <a16:creationId xmlns:a16="http://schemas.microsoft.com/office/drawing/2014/main" id="{12F96791-DDDF-3120-9E05-B2FBCF1BEA3F}"/>
              </a:ext>
            </a:extLst>
          </p:cNvPr>
          <p:cNvSpPr>
            <a:spLocks noGrp="1"/>
          </p:cNvSpPr>
          <p:nvPr>
            <p:ph sz="quarter" idx="13"/>
          </p:nvPr>
        </p:nvSpPr>
        <p:spPr/>
        <p:txBody>
          <a:bodyPr/>
          <a:lstStyle/>
          <a:p>
            <a:endParaRPr lang="en-US"/>
          </a:p>
        </p:txBody>
      </p:sp>
      <p:sp>
        <p:nvSpPr>
          <p:cNvPr id="8" name="Rounded Rectangle 7">
            <a:extLst>
              <a:ext uri="{FF2B5EF4-FFF2-40B4-BE49-F238E27FC236}">
                <a16:creationId xmlns:a16="http://schemas.microsoft.com/office/drawing/2014/main" id="{F67D2868-2BAB-1BAD-F70F-41B098A2E38D}"/>
              </a:ext>
            </a:extLst>
          </p:cNvPr>
          <p:cNvSpPr/>
          <p:nvPr/>
        </p:nvSpPr>
        <p:spPr>
          <a:xfrm>
            <a:off x="647585" y="1864164"/>
            <a:ext cx="10896830" cy="558000"/>
          </a:xfrm>
          <a:prstGeom prst="roundRect">
            <a:avLst/>
          </a:prstGeom>
          <a:solidFill>
            <a:srgbClr val="0040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Short Answer: No, the accuracy is considered rather low (average = 55%). This accuracy improves to marginally by using multiple indicators (average = 60%). </a:t>
            </a:r>
          </a:p>
        </p:txBody>
      </p:sp>
      <p:sp>
        <p:nvSpPr>
          <p:cNvPr id="7" name="TextBox 6">
            <a:extLst>
              <a:ext uri="{FF2B5EF4-FFF2-40B4-BE49-F238E27FC236}">
                <a16:creationId xmlns:a16="http://schemas.microsoft.com/office/drawing/2014/main" id="{51D8D2BC-9CF7-6B79-06D0-FA55404F6E8E}"/>
              </a:ext>
            </a:extLst>
          </p:cNvPr>
          <p:cNvSpPr txBox="1"/>
          <p:nvPr/>
        </p:nvSpPr>
        <p:spPr>
          <a:xfrm>
            <a:off x="94739" y="7158779"/>
            <a:ext cx="7143750" cy="1200329"/>
          </a:xfrm>
          <a:prstGeom prst="rect">
            <a:avLst/>
          </a:prstGeom>
          <a:noFill/>
        </p:spPr>
        <p:txBody>
          <a:bodyPr wrap="square">
            <a:spAutoFit/>
          </a:bodyPr>
          <a:lstStyle/>
          <a:p>
            <a:pPr algn="l">
              <a:buFont typeface="Arial" panose="020B0604020202020204" pitchFamily="34" charset="0"/>
              <a:buChar char="•"/>
            </a:pPr>
            <a:r>
              <a:rPr lang="en-SG" b="0" i="0">
                <a:solidFill>
                  <a:srgbClr val="000000"/>
                </a:solidFill>
                <a:effectLst/>
                <a:latin typeface="arial" panose="020B0604020202020204" pitchFamily="34" charset="0"/>
              </a:rPr>
              <a:t>What is the OUTCOME of your project? Did it solve your original problem? Anything interesting?</a:t>
            </a:r>
          </a:p>
          <a:p>
            <a:pPr algn="l">
              <a:buFont typeface="Arial" panose="020B0604020202020204" pitchFamily="34" charset="0"/>
              <a:buChar char="•"/>
            </a:pPr>
            <a:r>
              <a:rPr lang="en-SG" b="0" i="0">
                <a:solidFill>
                  <a:srgbClr val="000000"/>
                </a:solidFill>
                <a:effectLst/>
                <a:latin typeface="arial" panose="020B0604020202020204" pitchFamily="34" charset="0"/>
              </a:rPr>
              <a:t>What are your data-driven INSIGHTS and recommendations / views towards the target problem?</a:t>
            </a:r>
          </a:p>
        </p:txBody>
      </p:sp>
      <p:sp>
        <p:nvSpPr>
          <p:cNvPr id="10" name="Rounded Rectangle 9">
            <a:extLst>
              <a:ext uri="{FF2B5EF4-FFF2-40B4-BE49-F238E27FC236}">
                <a16:creationId xmlns:a16="http://schemas.microsoft.com/office/drawing/2014/main" id="{B4CBBE59-F8AB-E9A5-2356-4FB35BB889CB}"/>
              </a:ext>
            </a:extLst>
          </p:cNvPr>
          <p:cNvSpPr/>
          <p:nvPr/>
        </p:nvSpPr>
        <p:spPr>
          <a:xfrm>
            <a:off x="647584" y="2589921"/>
            <a:ext cx="5402852" cy="1240016"/>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sp>
        <p:nvSpPr>
          <p:cNvPr id="12" name="Rounded Rectangle 11">
            <a:extLst>
              <a:ext uri="{FF2B5EF4-FFF2-40B4-BE49-F238E27FC236}">
                <a16:creationId xmlns:a16="http://schemas.microsoft.com/office/drawing/2014/main" id="{C4B0FF4F-DCC3-0CA9-0351-0AAADDEB7BCD}"/>
              </a:ext>
            </a:extLst>
          </p:cNvPr>
          <p:cNvSpPr/>
          <p:nvPr/>
        </p:nvSpPr>
        <p:spPr>
          <a:xfrm>
            <a:off x="647584" y="4017504"/>
            <a:ext cx="5402852" cy="1240015"/>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sp>
        <p:nvSpPr>
          <p:cNvPr id="13" name="TextBox 12">
            <a:extLst>
              <a:ext uri="{FF2B5EF4-FFF2-40B4-BE49-F238E27FC236}">
                <a16:creationId xmlns:a16="http://schemas.microsoft.com/office/drawing/2014/main" id="{75502E91-5356-9307-525A-02CA8D823095}"/>
              </a:ext>
            </a:extLst>
          </p:cNvPr>
          <p:cNvSpPr txBox="1"/>
          <p:nvPr/>
        </p:nvSpPr>
        <p:spPr>
          <a:xfrm>
            <a:off x="1552642" y="2922196"/>
            <a:ext cx="4415964" cy="584775"/>
          </a:xfrm>
          <a:prstGeom prst="rect">
            <a:avLst/>
          </a:prstGeom>
          <a:noFill/>
        </p:spPr>
        <p:txBody>
          <a:bodyPr wrap="square">
            <a:spAutoFit/>
          </a:bodyPr>
          <a:lstStyle/>
          <a:p>
            <a:pPr algn="ctr"/>
            <a:r>
              <a:rPr lang="en-SG" sz="1600" dirty="0">
                <a:latin typeface="Söhne"/>
              </a:rPr>
              <a:t>Accuracies of individual indicators are low and are not reliable to be used alone </a:t>
            </a:r>
            <a:endParaRPr lang="en-US" sz="1600" dirty="0"/>
          </a:p>
        </p:txBody>
      </p:sp>
      <p:pic>
        <p:nvPicPr>
          <p:cNvPr id="14" name="Picture 2">
            <a:extLst>
              <a:ext uri="{FF2B5EF4-FFF2-40B4-BE49-F238E27FC236}">
                <a16:creationId xmlns:a16="http://schemas.microsoft.com/office/drawing/2014/main" id="{90F53113-9354-9094-161E-4B36C9B37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201" y="2774105"/>
            <a:ext cx="829441" cy="8294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316B875-7039-66BE-122E-649286743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922" y="2885582"/>
            <a:ext cx="668503" cy="66850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64A50C3-9B85-F89D-8B24-C51633BC682A}"/>
              </a:ext>
            </a:extLst>
          </p:cNvPr>
          <p:cNvSpPr txBox="1"/>
          <p:nvPr/>
        </p:nvSpPr>
        <p:spPr>
          <a:xfrm>
            <a:off x="7071556" y="2794430"/>
            <a:ext cx="4305926" cy="830997"/>
          </a:xfrm>
          <a:prstGeom prst="rect">
            <a:avLst/>
          </a:prstGeom>
          <a:noFill/>
        </p:spPr>
        <p:txBody>
          <a:bodyPr wrap="square">
            <a:spAutoFit/>
          </a:bodyPr>
          <a:lstStyle/>
          <a:p>
            <a:pPr algn="ctr"/>
            <a:r>
              <a:rPr lang="en-SG" sz="1600">
                <a:latin typeface="Söhne"/>
              </a:rPr>
              <a:t>Investors should use multiple indicators to predict the price movement and utilise the signals from them to buy/sell stocks</a:t>
            </a:r>
            <a:endParaRPr lang="en-US" sz="1600"/>
          </a:p>
        </p:txBody>
      </p:sp>
      <p:sp>
        <p:nvSpPr>
          <p:cNvPr id="17" name="TextBox 16">
            <a:extLst>
              <a:ext uri="{FF2B5EF4-FFF2-40B4-BE49-F238E27FC236}">
                <a16:creationId xmlns:a16="http://schemas.microsoft.com/office/drawing/2014/main" id="{E9895520-E474-695B-B02B-7376D0658473}"/>
              </a:ext>
            </a:extLst>
          </p:cNvPr>
          <p:cNvSpPr txBox="1"/>
          <p:nvPr/>
        </p:nvSpPr>
        <p:spPr>
          <a:xfrm>
            <a:off x="1641648" y="4345122"/>
            <a:ext cx="4217335" cy="584775"/>
          </a:xfrm>
          <a:prstGeom prst="rect">
            <a:avLst/>
          </a:prstGeom>
          <a:noFill/>
        </p:spPr>
        <p:txBody>
          <a:bodyPr wrap="square">
            <a:spAutoFit/>
          </a:bodyPr>
          <a:lstStyle/>
          <a:p>
            <a:pPr algn="ctr"/>
            <a:r>
              <a:rPr lang="en-SG" sz="1600">
                <a:latin typeface="Calibri" panose="020F0502020204030204" pitchFamily="34" charset="0"/>
                <a:cs typeface="Calibri" panose="020F0502020204030204" pitchFamily="34" charset="0"/>
              </a:rPr>
              <a:t>Indicators are not fool-proof and investors should still practice caution while using them</a:t>
            </a:r>
            <a:endParaRPr lang="en-US" sz="1600">
              <a:latin typeface="Calibri" panose="020F0502020204030204" pitchFamily="34" charset="0"/>
              <a:cs typeface="Calibri" panose="020F0502020204030204" pitchFamily="34" charset="0"/>
            </a:endParaRPr>
          </a:p>
        </p:txBody>
      </p:sp>
      <p:pic>
        <p:nvPicPr>
          <p:cNvPr id="18" name="Picture 2">
            <a:extLst>
              <a:ext uri="{FF2B5EF4-FFF2-40B4-BE49-F238E27FC236}">
                <a16:creationId xmlns:a16="http://schemas.microsoft.com/office/drawing/2014/main" id="{DD48FA81-E898-52EE-690A-49DCDB338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518" y="4294115"/>
            <a:ext cx="743506" cy="743506"/>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45A5830F-2B11-4C16-4757-8B248E078CCA}"/>
              </a:ext>
            </a:extLst>
          </p:cNvPr>
          <p:cNvSpPr/>
          <p:nvPr/>
        </p:nvSpPr>
        <p:spPr>
          <a:xfrm>
            <a:off x="6141563" y="4017505"/>
            <a:ext cx="5402852" cy="1240014"/>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sp>
        <p:nvSpPr>
          <p:cNvPr id="27" name="TextBox 26">
            <a:extLst>
              <a:ext uri="{FF2B5EF4-FFF2-40B4-BE49-F238E27FC236}">
                <a16:creationId xmlns:a16="http://schemas.microsoft.com/office/drawing/2014/main" id="{F70BF508-1CF5-CCCA-FE38-D069CF3423E7}"/>
              </a:ext>
            </a:extLst>
          </p:cNvPr>
          <p:cNvSpPr txBox="1"/>
          <p:nvPr/>
        </p:nvSpPr>
        <p:spPr>
          <a:xfrm>
            <a:off x="7071556" y="4222012"/>
            <a:ext cx="4305926" cy="830997"/>
          </a:xfrm>
          <a:prstGeom prst="rect">
            <a:avLst/>
          </a:prstGeom>
          <a:noFill/>
        </p:spPr>
        <p:txBody>
          <a:bodyPr wrap="square">
            <a:spAutoFit/>
          </a:bodyPr>
          <a:lstStyle/>
          <a:p>
            <a:pPr algn="ctr"/>
            <a:r>
              <a:rPr lang="en-SG" sz="1600" err="1">
                <a:latin typeface="Calibri" panose="020F0502020204030204" pitchFamily="34" charset="0"/>
                <a:cs typeface="Calibri" panose="020F0502020204030204" pitchFamily="34" charset="0"/>
              </a:rPr>
              <a:t>XGBoost</a:t>
            </a:r>
            <a:r>
              <a:rPr lang="en-SG" sz="1600">
                <a:latin typeface="Calibri" panose="020F0502020204030204" pitchFamily="34" charset="0"/>
                <a:cs typeface="Calibri" panose="020F0502020204030204" pitchFamily="34" charset="0"/>
              </a:rPr>
              <a:t> model had the highest accuracy in using multiple indicators to predict future price movement </a:t>
            </a:r>
            <a:endParaRPr lang="en-US" sz="1600">
              <a:latin typeface="Calibri" panose="020F0502020204030204" pitchFamily="34" charset="0"/>
              <a:cs typeface="Calibri" panose="020F0502020204030204" pitchFamily="34" charset="0"/>
            </a:endParaRPr>
          </a:p>
        </p:txBody>
      </p:sp>
      <p:pic>
        <p:nvPicPr>
          <p:cNvPr id="17410" name="Picture 2">
            <a:extLst>
              <a:ext uri="{FF2B5EF4-FFF2-40B4-BE49-F238E27FC236}">
                <a16:creationId xmlns:a16="http://schemas.microsoft.com/office/drawing/2014/main" id="{CB768F64-F112-C381-B643-F17966361C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0922" y="4273209"/>
            <a:ext cx="750634" cy="750634"/>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285B1499-3AF4-2A62-EACA-FC8583CEDE17}"/>
              </a:ext>
            </a:extLst>
          </p:cNvPr>
          <p:cNvSpPr/>
          <p:nvPr/>
        </p:nvSpPr>
        <p:spPr>
          <a:xfrm>
            <a:off x="647585" y="832770"/>
            <a:ext cx="10896830"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Problem Statement: Are technical indicators accurate in predicting future price action? Can a combination of indicators improve this accuracy?</a:t>
            </a:r>
          </a:p>
        </p:txBody>
      </p:sp>
    </p:spTree>
    <p:extLst>
      <p:ext uri="{BB962C8B-B14F-4D97-AF65-F5344CB8AC3E}">
        <p14:creationId xmlns:p14="http://schemas.microsoft.com/office/powerpoint/2010/main" val="1640159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EC0D571-55D2-42B2-1F4B-1456FD922F22}"/>
              </a:ext>
            </a:extLst>
          </p:cNvPr>
          <p:cNvSpPr>
            <a:spLocks noGrp="1"/>
          </p:cNvSpPr>
          <p:nvPr>
            <p:ph type="title"/>
          </p:nvPr>
        </p:nvSpPr>
        <p:spPr/>
        <p:txBody>
          <a:bodyPr/>
          <a:lstStyle/>
          <a:p>
            <a:r>
              <a:rPr lang="en-US">
                <a:latin typeface="Arial"/>
                <a:cs typeface="Arial"/>
              </a:rPr>
              <a:t>Conclusion &amp; Final Thoughts</a:t>
            </a:r>
            <a:endParaRPr lang="en-US">
              <a:solidFill>
                <a:srgbClr val="BD0090"/>
              </a:solidFill>
            </a:endParaRPr>
          </a:p>
        </p:txBody>
      </p:sp>
      <p:sp>
        <p:nvSpPr>
          <p:cNvPr id="32" name="Content Placeholder 31">
            <a:extLst>
              <a:ext uri="{FF2B5EF4-FFF2-40B4-BE49-F238E27FC236}">
                <a16:creationId xmlns:a16="http://schemas.microsoft.com/office/drawing/2014/main" id="{D71159CE-99A2-CFAF-E2B8-36F218EBAA4E}"/>
              </a:ext>
            </a:extLst>
          </p:cNvPr>
          <p:cNvSpPr>
            <a:spLocks noGrp="1"/>
          </p:cNvSpPr>
          <p:nvPr>
            <p:ph sz="quarter" idx="13"/>
          </p:nvPr>
        </p:nvSpPr>
        <p:spPr/>
        <p:txBody>
          <a:bodyPr/>
          <a:lstStyle/>
          <a:p>
            <a:endParaRPr lang="en-US"/>
          </a:p>
        </p:txBody>
      </p:sp>
      <p:sp>
        <p:nvSpPr>
          <p:cNvPr id="8" name="Rounded Rectangle 7">
            <a:extLst>
              <a:ext uri="{FF2B5EF4-FFF2-40B4-BE49-F238E27FC236}">
                <a16:creationId xmlns:a16="http://schemas.microsoft.com/office/drawing/2014/main" id="{F67D2868-2BAB-1BAD-F70F-41B098A2E38D}"/>
              </a:ext>
            </a:extLst>
          </p:cNvPr>
          <p:cNvSpPr/>
          <p:nvPr/>
        </p:nvSpPr>
        <p:spPr>
          <a:xfrm>
            <a:off x="647585" y="832770"/>
            <a:ext cx="10896830"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Conclusions</a:t>
            </a:r>
          </a:p>
        </p:txBody>
      </p:sp>
      <p:sp>
        <p:nvSpPr>
          <p:cNvPr id="7" name="TextBox 6">
            <a:extLst>
              <a:ext uri="{FF2B5EF4-FFF2-40B4-BE49-F238E27FC236}">
                <a16:creationId xmlns:a16="http://schemas.microsoft.com/office/drawing/2014/main" id="{51D8D2BC-9CF7-6B79-06D0-FA55404F6E8E}"/>
              </a:ext>
            </a:extLst>
          </p:cNvPr>
          <p:cNvSpPr txBox="1"/>
          <p:nvPr/>
        </p:nvSpPr>
        <p:spPr>
          <a:xfrm>
            <a:off x="94739" y="7158779"/>
            <a:ext cx="7143750" cy="1200329"/>
          </a:xfrm>
          <a:prstGeom prst="rect">
            <a:avLst/>
          </a:prstGeom>
          <a:noFill/>
        </p:spPr>
        <p:txBody>
          <a:bodyPr wrap="square">
            <a:spAutoFit/>
          </a:bodyPr>
          <a:lstStyle/>
          <a:p>
            <a:pPr algn="l">
              <a:buFont typeface="Arial" panose="020B0604020202020204" pitchFamily="34" charset="0"/>
              <a:buChar char="•"/>
            </a:pPr>
            <a:r>
              <a:rPr lang="en-SG" b="0" i="0">
                <a:solidFill>
                  <a:srgbClr val="000000"/>
                </a:solidFill>
                <a:effectLst/>
                <a:latin typeface="arial" panose="020B0604020202020204" pitchFamily="34" charset="0"/>
              </a:rPr>
              <a:t>What is the OUTCOME of your project? Did it solve your original problem? Anything interesting?</a:t>
            </a:r>
          </a:p>
          <a:p>
            <a:pPr algn="l">
              <a:buFont typeface="Arial" panose="020B0604020202020204" pitchFamily="34" charset="0"/>
              <a:buChar char="•"/>
            </a:pPr>
            <a:r>
              <a:rPr lang="en-SG" b="0" i="0">
                <a:solidFill>
                  <a:srgbClr val="000000"/>
                </a:solidFill>
                <a:effectLst/>
                <a:latin typeface="arial" panose="020B0604020202020204" pitchFamily="34" charset="0"/>
              </a:rPr>
              <a:t>What are your data-driven INSIGHTS and recommendations / views towards the target problem?</a:t>
            </a:r>
          </a:p>
        </p:txBody>
      </p:sp>
      <p:sp>
        <p:nvSpPr>
          <p:cNvPr id="10" name="Rounded Rectangle 9">
            <a:extLst>
              <a:ext uri="{FF2B5EF4-FFF2-40B4-BE49-F238E27FC236}">
                <a16:creationId xmlns:a16="http://schemas.microsoft.com/office/drawing/2014/main" id="{B4CBBE59-F8AB-E9A5-2356-4FB35BB889CB}"/>
              </a:ext>
            </a:extLst>
          </p:cNvPr>
          <p:cNvSpPr/>
          <p:nvPr/>
        </p:nvSpPr>
        <p:spPr>
          <a:xfrm>
            <a:off x="1042736" y="2252841"/>
            <a:ext cx="3826105" cy="986200"/>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sp>
        <p:nvSpPr>
          <p:cNvPr id="12" name="Rounded Rectangle 11">
            <a:extLst>
              <a:ext uri="{FF2B5EF4-FFF2-40B4-BE49-F238E27FC236}">
                <a16:creationId xmlns:a16="http://schemas.microsoft.com/office/drawing/2014/main" id="{C4B0FF4F-DCC3-0CA9-0351-0AAADDEB7BCD}"/>
              </a:ext>
            </a:extLst>
          </p:cNvPr>
          <p:cNvSpPr/>
          <p:nvPr/>
        </p:nvSpPr>
        <p:spPr>
          <a:xfrm>
            <a:off x="8412480" y="2252641"/>
            <a:ext cx="3131936" cy="986200"/>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sp>
        <p:nvSpPr>
          <p:cNvPr id="17" name="TextBox 16">
            <a:extLst>
              <a:ext uri="{FF2B5EF4-FFF2-40B4-BE49-F238E27FC236}">
                <a16:creationId xmlns:a16="http://schemas.microsoft.com/office/drawing/2014/main" id="{E9895520-E474-695B-B02B-7376D0658473}"/>
              </a:ext>
            </a:extLst>
          </p:cNvPr>
          <p:cNvSpPr txBox="1"/>
          <p:nvPr/>
        </p:nvSpPr>
        <p:spPr>
          <a:xfrm>
            <a:off x="9372600" y="2330243"/>
            <a:ext cx="2161323" cy="830997"/>
          </a:xfrm>
          <a:prstGeom prst="rect">
            <a:avLst/>
          </a:prstGeom>
          <a:noFill/>
        </p:spPr>
        <p:txBody>
          <a:bodyPr wrap="square">
            <a:spAutoFit/>
          </a:bodyPr>
          <a:lstStyle/>
          <a:p>
            <a:r>
              <a:rPr lang="en-SG" sz="1600" dirty="0">
                <a:latin typeface="Calibri" panose="020F0502020204030204" pitchFamily="34" charset="0"/>
                <a:cs typeface="Calibri" panose="020F0502020204030204" pitchFamily="34" charset="0"/>
              </a:rPr>
              <a:t>Running more complex algorithms to obtain the optimal split</a:t>
            </a:r>
            <a:endParaRPr lang="en-US" sz="1600" dirty="0">
              <a:latin typeface="Calibri" panose="020F0502020204030204" pitchFamily="34" charset="0"/>
              <a:cs typeface="Calibri" panose="020F0502020204030204" pitchFamily="34" charset="0"/>
            </a:endParaRPr>
          </a:p>
        </p:txBody>
      </p:sp>
      <p:sp>
        <p:nvSpPr>
          <p:cNvPr id="3" name="Rounded Rectangle 2">
            <a:extLst>
              <a:ext uri="{FF2B5EF4-FFF2-40B4-BE49-F238E27FC236}">
                <a16:creationId xmlns:a16="http://schemas.microsoft.com/office/drawing/2014/main" id="{1874D2C9-F62B-7479-E31C-6229977A28E1}"/>
              </a:ext>
            </a:extLst>
          </p:cNvPr>
          <p:cNvSpPr/>
          <p:nvPr/>
        </p:nvSpPr>
        <p:spPr>
          <a:xfrm>
            <a:off x="645135" y="1496366"/>
            <a:ext cx="4223705"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Challenges faced while evaluating models</a:t>
            </a:r>
          </a:p>
        </p:txBody>
      </p:sp>
      <p:sp>
        <p:nvSpPr>
          <p:cNvPr id="9" name="Rounded Rectangle 8">
            <a:extLst>
              <a:ext uri="{FF2B5EF4-FFF2-40B4-BE49-F238E27FC236}">
                <a16:creationId xmlns:a16="http://schemas.microsoft.com/office/drawing/2014/main" id="{DC0FC03B-294E-8C17-331A-DACC5FC4A989}"/>
              </a:ext>
            </a:extLst>
          </p:cNvPr>
          <p:cNvSpPr/>
          <p:nvPr/>
        </p:nvSpPr>
        <p:spPr>
          <a:xfrm>
            <a:off x="8412477" y="1491618"/>
            <a:ext cx="3131937"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Areas for future exploration</a:t>
            </a:r>
          </a:p>
        </p:txBody>
      </p:sp>
      <p:sp>
        <p:nvSpPr>
          <p:cNvPr id="19" name="Oval 18">
            <a:extLst>
              <a:ext uri="{FF2B5EF4-FFF2-40B4-BE49-F238E27FC236}">
                <a16:creationId xmlns:a16="http://schemas.microsoft.com/office/drawing/2014/main" id="{686F3D1E-1B79-ACE2-FB8D-4BBD671C420C}"/>
              </a:ext>
            </a:extLst>
          </p:cNvPr>
          <p:cNvSpPr>
            <a:spLocks noChangeAspect="1"/>
          </p:cNvSpPr>
          <p:nvPr/>
        </p:nvSpPr>
        <p:spPr>
          <a:xfrm>
            <a:off x="645136" y="2252841"/>
            <a:ext cx="986400" cy="986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1</a:t>
            </a:r>
          </a:p>
        </p:txBody>
      </p:sp>
      <p:pic>
        <p:nvPicPr>
          <p:cNvPr id="24578" name="Picture 2">
            <a:extLst>
              <a:ext uri="{FF2B5EF4-FFF2-40B4-BE49-F238E27FC236}">
                <a16:creationId xmlns:a16="http://schemas.microsoft.com/office/drawing/2014/main" id="{25379A60-9B6C-ABFE-EA6A-9DB6317F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2058" y="2359970"/>
            <a:ext cx="771543" cy="771543"/>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19">
            <a:extLst>
              <a:ext uri="{FF2B5EF4-FFF2-40B4-BE49-F238E27FC236}">
                <a16:creationId xmlns:a16="http://schemas.microsoft.com/office/drawing/2014/main" id="{FDD77B45-2657-5803-3258-13020F425EAC}"/>
              </a:ext>
            </a:extLst>
          </p:cNvPr>
          <p:cNvSpPr/>
          <p:nvPr/>
        </p:nvSpPr>
        <p:spPr>
          <a:xfrm>
            <a:off x="8412480" y="3438336"/>
            <a:ext cx="3131936" cy="986200"/>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pic>
        <p:nvPicPr>
          <p:cNvPr id="24580" name="Picture 4">
            <a:extLst>
              <a:ext uri="{FF2B5EF4-FFF2-40B4-BE49-F238E27FC236}">
                <a16:creationId xmlns:a16="http://schemas.microsoft.com/office/drawing/2014/main" id="{9292B38F-0F37-7BAF-8C9B-8054D3B0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343" y="3479137"/>
            <a:ext cx="878972" cy="87897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1DC3B76-C0D7-52A0-C35E-FCFB970CE6EE}"/>
              </a:ext>
            </a:extLst>
          </p:cNvPr>
          <p:cNvSpPr txBox="1"/>
          <p:nvPr/>
        </p:nvSpPr>
        <p:spPr>
          <a:xfrm>
            <a:off x="9445751" y="3515116"/>
            <a:ext cx="1972757" cy="830997"/>
          </a:xfrm>
          <a:prstGeom prst="rect">
            <a:avLst/>
          </a:prstGeom>
          <a:noFill/>
        </p:spPr>
        <p:txBody>
          <a:bodyPr wrap="square">
            <a:spAutoFit/>
          </a:bodyPr>
          <a:lstStyle/>
          <a:p>
            <a:r>
              <a:rPr lang="en-SG" sz="1600" dirty="0">
                <a:latin typeface="Calibri" panose="020F0502020204030204" pitchFamily="34" charset="0"/>
                <a:cs typeface="Calibri" panose="020F0502020204030204" pitchFamily="34" charset="0"/>
              </a:rPr>
              <a:t>Performing higher level ML models with more computation</a:t>
            </a:r>
            <a:endParaRPr lang="en-US" sz="160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C2E81CD1-364C-BE8C-980D-11A0B07E09FA}"/>
              </a:ext>
            </a:extLst>
          </p:cNvPr>
          <p:cNvSpPr txBox="1"/>
          <p:nvPr/>
        </p:nvSpPr>
        <p:spPr>
          <a:xfrm>
            <a:off x="1403510" y="2330241"/>
            <a:ext cx="3378802" cy="830997"/>
          </a:xfrm>
          <a:prstGeom prst="rect">
            <a:avLst/>
          </a:prstGeom>
          <a:noFill/>
        </p:spPr>
        <p:txBody>
          <a:bodyPr wrap="square">
            <a:spAutoFit/>
          </a:bodyPr>
          <a:lstStyle/>
          <a:p>
            <a:r>
              <a:rPr lang="en-SG" sz="1600" dirty="0">
                <a:latin typeface="Calibri" panose="020F0502020204030204" pitchFamily="34" charset="0"/>
                <a:cs typeface="Calibri" panose="020F0502020204030204" pitchFamily="34" charset="0"/>
              </a:rPr>
              <a:t>Significant disparities between prices in the early 1980s &amp; the late 2010s, which could have affected predictions</a:t>
            </a:r>
            <a:endParaRPr lang="en-US" sz="1600" dirty="0">
              <a:latin typeface="Calibri" panose="020F0502020204030204" pitchFamily="34" charset="0"/>
              <a:cs typeface="Calibri" panose="020F0502020204030204" pitchFamily="34" charset="0"/>
            </a:endParaRPr>
          </a:p>
        </p:txBody>
      </p:sp>
      <p:sp>
        <p:nvSpPr>
          <p:cNvPr id="27" name="Rounded Rectangle 26">
            <a:extLst>
              <a:ext uri="{FF2B5EF4-FFF2-40B4-BE49-F238E27FC236}">
                <a16:creationId xmlns:a16="http://schemas.microsoft.com/office/drawing/2014/main" id="{866EF4CE-B049-A548-9B39-FFD7A2AAF9E0}"/>
              </a:ext>
            </a:extLst>
          </p:cNvPr>
          <p:cNvSpPr/>
          <p:nvPr/>
        </p:nvSpPr>
        <p:spPr>
          <a:xfrm>
            <a:off x="1042736" y="3437516"/>
            <a:ext cx="3826105" cy="986200"/>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sp>
        <p:nvSpPr>
          <p:cNvPr id="28" name="Oval 27">
            <a:extLst>
              <a:ext uri="{FF2B5EF4-FFF2-40B4-BE49-F238E27FC236}">
                <a16:creationId xmlns:a16="http://schemas.microsoft.com/office/drawing/2014/main" id="{2BB52360-7578-BD13-00BC-F7AE0871127E}"/>
              </a:ext>
            </a:extLst>
          </p:cNvPr>
          <p:cNvSpPr>
            <a:spLocks noChangeAspect="1"/>
          </p:cNvSpPr>
          <p:nvPr/>
        </p:nvSpPr>
        <p:spPr>
          <a:xfrm>
            <a:off x="645136" y="3437516"/>
            <a:ext cx="986400" cy="986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29" name="TextBox 28">
            <a:extLst>
              <a:ext uri="{FF2B5EF4-FFF2-40B4-BE49-F238E27FC236}">
                <a16:creationId xmlns:a16="http://schemas.microsoft.com/office/drawing/2014/main" id="{D91EA655-B0DA-91DF-FD82-E257745DBE7B}"/>
              </a:ext>
            </a:extLst>
          </p:cNvPr>
          <p:cNvSpPr txBox="1"/>
          <p:nvPr/>
        </p:nvSpPr>
        <p:spPr>
          <a:xfrm>
            <a:off x="1403510" y="3540469"/>
            <a:ext cx="3378802" cy="830997"/>
          </a:xfrm>
          <a:prstGeom prst="rect">
            <a:avLst/>
          </a:prstGeom>
          <a:noFill/>
        </p:spPr>
        <p:txBody>
          <a:bodyPr wrap="square">
            <a:spAutoFit/>
          </a:bodyPr>
          <a:lstStyle/>
          <a:p>
            <a:r>
              <a:rPr lang="en-SG" sz="1600" dirty="0">
                <a:latin typeface="Calibri" panose="020F0502020204030204" pitchFamily="34" charset="0"/>
                <a:cs typeface="Calibri" panose="020F0502020204030204" pitchFamily="34" charset="0"/>
              </a:rPr>
              <a:t>The data quality is low as financial time series data are noisy, affecting predictions</a:t>
            </a:r>
            <a:endParaRPr lang="en-US" sz="1600" dirty="0">
              <a:latin typeface="Calibri" panose="020F0502020204030204" pitchFamily="34" charset="0"/>
              <a:cs typeface="Calibri" panose="020F0502020204030204" pitchFamily="34" charset="0"/>
            </a:endParaRPr>
          </a:p>
        </p:txBody>
      </p:sp>
      <p:sp>
        <p:nvSpPr>
          <p:cNvPr id="30" name="Rounded Rectangle 29">
            <a:extLst>
              <a:ext uri="{FF2B5EF4-FFF2-40B4-BE49-F238E27FC236}">
                <a16:creationId xmlns:a16="http://schemas.microsoft.com/office/drawing/2014/main" id="{B3E98C6F-B912-557F-F7F3-298B6635C031}"/>
              </a:ext>
            </a:extLst>
          </p:cNvPr>
          <p:cNvSpPr/>
          <p:nvPr/>
        </p:nvSpPr>
        <p:spPr>
          <a:xfrm>
            <a:off x="647585" y="4582219"/>
            <a:ext cx="10896830"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Outcome</a:t>
            </a:r>
          </a:p>
        </p:txBody>
      </p:sp>
      <p:sp>
        <p:nvSpPr>
          <p:cNvPr id="31" name="Rounded Rectangle 30">
            <a:extLst>
              <a:ext uri="{FF2B5EF4-FFF2-40B4-BE49-F238E27FC236}">
                <a16:creationId xmlns:a16="http://schemas.microsoft.com/office/drawing/2014/main" id="{A0B831CB-05AC-C109-A21F-1871AB162E04}"/>
              </a:ext>
            </a:extLst>
          </p:cNvPr>
          <p:cNvSpPr/>
          <p:nvPr/>
        </p:nvSpPr>
        <p:spPr>
          <a:xfrm>
            <a:off x="637094" y="5312332"/>
            <a:ext cx="10896829" cy="95079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sz="1600" dirty="0">
                <a:solidFill>
                  <a:schemeClr val="tx1"/>
                </a:solidFill>
                <a:cs typeface="Calibri"/>
              </a:rPr>
              <a:t>While using multiple indicators to predict future price movement is somewhat better than using single indicators, it is still lacking in its effectiveness to accurately do so. Therefore, investors should use these indicators cautiously. </a:t>
            </a:r>
          </a:p>
        </p:txBody>
      </p:sp>
      <p:sp>
        <p:nvSpPr>
          <p:cNvPr id="2" name="Rounded Rectangle 1">
            <a:extLst>
              <a:ext uri="{FF2B5EF4-FFF2-40B4-BE49-F238E27FC236}">
                <a16:creationId xmlns:a16="http://schemas.microsoft.com/office/drawing/2014/main" id="{8E66CC71-C88C-F6B2-BA00-EBF7E3C84745}"/>
              </a:ext>
            </a:extLst>
          </p:cNvPr>
          <p:cNvSpPr/>
          <p:nvPr/>
        </p:nvSpPr>
        <p:spPr>
          <a:xfrm>
            <a:off x="5094663" y="1491618"/>
            <a:ext cx="3091992" cy="558000"/>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Mitigations</a:t>
            </a:r>
          </a:p>
        </p:txBody>
      </p:sp>
      <p:sp>
        <p:nvSpPr>
          <p:cNvPr id="4" name="Rounded Rectangle 3">
            <a:extLst>
              <a:ext uri="{FF2B5EF4-FFF2-40B4-BE49-F238E27FC236}">
                <a16:creationId xmlns:a16="http://schemas.microsoft.com/office/drawing/2014/main" id="{429E26BE-A721-2D75-9891-9B252066FFB3}"/>
              </a:ext>
            </a:extLst>
          </p:cNvPr>
          <p:cNvSpPr/>
          <p:nvPr/>
        </p:nvSpPr>
        <p:spPr>
          <a:xfrm>
            <a:off x="5094663" y="2252641"/>
            <a:ext cx="3091992" cy="986200"/>
          </a:xfrm>
          <a:prstGeom prst="roundRect">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sp>
        <p:nvSpPr>
          <p:cNvPr id="5" name="Rounded Rectangle 4">
            <a:extLst>
              <a:ext uri="{FF2B5EF4-FFF2-40B4-BE49-F238E27FC236}">
                <a16:creationId xmlns:a16="http://schemas.microsoft.com/office/drawing/2014/main" id="{8CA96EBC-9A83-BDCB-C939-EF23293A0229}"/>
              </a:ext>
            </a:extLst>
          </p:cNvPr>
          <p:cNvSpPr/>
          <p:nvPr/>
        </p:nvSpPr>
        <p:spPr>
          <a:xfrm>
            <a:off x="5094663" y="3429000"/>
            <a:ext cx="3091992" cy="986200"/>
          </a:xfrm>
          <a:prstGeom prst="roundRect">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1600">
              <a:solidFill>
                <a:schemeClr val="tx1"/>
              </a:solidFill>
              <a:cs typeface="Calibri"/>
            </a:endParaRPr>
          </a:p>
        </p:txBody>
      </p:sp>
      <p:sp>
        <p:nvSpPr>
          <p:cNvPr id="21" name="TextBox 20">
            <a:extLst>
              <a:ext uri="{FF2B5EF4-FFF2-40B4-BE49-F238E27FC236}">
                <a16:creationId xmlns:a16="http://schemas.microsoft.com/office/drawing/2014/main" id="{60552336-A59F-87FF-A6C8-B40FEEF8D8FE}"/>
              </a:ext>
            </a:extLst>
          </p:cNvPr>
          <p:cNvSpPr txBox="1"/>
          <p:nvPr/>
        </p:nvSpPr>
        <p:spPr>
          <a:xfrm>
            <a:off x="5368516" y="2324667"/>
            <a:ext cx="2705636" cy="830997"/>
          </a:xfrm>
          <a:prstGeom prst="rect">
            <a:avLst/>
          </a:prstGeom>
          <a:noFill/>
        </p:spPr>
        <p:txBody>
          <a:bodyPr wrap="square">
            <a:spAutoFit/>
          </a:bodyPr>
          <a:lstStyle/>
          <a:p>
            <a:r>
              <a:rPr lang="en-SG" sz="1600" dirty="0">
                <a:latin typeface="Calibri" panose="020F0502020204030204" pitchFamily="34" charset="0"/>
                <a:cs typeface="Calibri" panose="020F0502020204030204" pitchFamily="34" charset="0"/>
              </a:rPr>
              <a:t>Testing multiple test/train splits to obtain a better representation for training</a:t>
            </a:r>
            <a:endParaRPr lang="en-US" sz="16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C1885211-8713-245C-FED2-B26BB0721AB6}"/>
              </a:ext>
            </a:extLst>
          </p:cNvPr>
          <p:cNvSpPr txBox="1"/>
          <p:nvPr/>
        </p:nvSpPr>
        <p:spPr>
          <a:xfrm>
            <a:off x="5368515" y="3491867"/>
            <a:ext cx="2705637" cy="830997"/>
          </a:xfrm>
          <a:prstGeom prst="rect">
            <a:avLst/>
          </a:prstGeom>
          <a:noFill/>
        </p:spPr>
        <p:txBody>
          <a:bodyPr wrap="square">
            <a:spAutoFit/>
          </a:bodyPr>
          <a:lstStyle/>
          <a:p>
            <a:r>
              <a:rPr lang="en-SG" sz="1600" dirty="0">
                <a:latin typeface="Calibri" panose="020F0502020204030204" pitchFamily="34" charset="0"/>
                <a:cs typeface="Calibri" panose="020F0502020204030204" pitchFamily="34" charset="0"/>
              </a:rPr>
              <a:t>Feature Engineering by choosing the best indicators and hyperparameter testing.</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3653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07158F1C-2B48-97E8-4016-493DBAB46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585945"/>
            <a:ext cx="991483" cy="99148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Business Insider announces new Singapore newsroom | Media OutReach Newswire">
            <a:extLst>
              <a:ext uri="{FF2B5EF4-FFF2-40B4-BE49-F238E27FC236}">
                <a16:creationId xmlns:a16="http://schemas.microsoft.com/office/drawing/2014/main" id="{02863723-8B35-4192-2E1B-5E32DD291B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29" t="34683" r="24194" b="30983"/>
          <a:stretch/>
        </p:blipFill>
        <p:spPr bwMode="auto">
          <a:xfrm>
            <a:off x="8761783" y="4277989"/>
            <a:ext cx="1580871" cy="545612"/>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FB384FBF-C2EF-F119-948C-810C17446E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477" r="-1997" b="33411"/>
          <a:stretch/>
        </p:blipFill>
        <p:spPr bwMode="auto">
          <a:xfrm>
            <a:off x="8552107" y="4816471"/>
            <a:ext cx="2241807" cy="50199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eeking Alpha - Products, Competitors, Financials, Employees, Headquarters  Locations">
            <a:extLst>
              <a:ext uri="{FF2B5EF4-FFF2-40B4-BE49-F238E27FC236}">
                <a16:creationId xmlns:a16="http://schemas.microsoft.com/office/drawing/2014/main" id="{44C5886D-9B4F-8CD5-78A1-F80F39F77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8330" y="4614384"/>
            <a:ext cx="2403385" cy="80112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The Problem: Investors do not know how effective technical indicators truly are in determining future price action</a:t>
            </a:r>
            <a:endParaRPr lang="en-SG"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5</a:t>
            </a:fld>
            <a:endParaRPr lang="en-SG"/>
          </a:p>
        </p:txBody>
      </p:sp>
      <p:sp>
        <p:nvSpPr>
          <p:cNvPr id="4" name="Content Placeholder 3">
            <a:extLst>
              <a:ext uri="{FF2B5EF4-FFF2-40B4-BE49-F238E27FC236}">
                <a16:creationId xmlns:a16="http://schemas.microsoft.com/office/drawing/2014/main" id="{9D52E666-41B8-088C-7255-2D0D7E27BE5E}"/>
              </a:ext>
            </a:extLst>
          </p:cNvPr>
          <p:cNvSpPr>
            <a:spLocks noGrp="1"/>
          </p:cNvSpPr>
          <p:nvPr>
            <p:ph sz="quarter" idx="13"/>
          </p:nvPr>
        </p:nvSpPr>
        <p:spPr/>
        <p:txBody>
          <a:bodyPr/>
          <a:lstStyle/>
          <a:p>
            <a:endParaRPr lang="en-SG"/>
          </a:p>
        </p:txBody>
      </p:sp>
      <p:sp>
        <p:nvSpPr>
          <p:cNvPr id="15" name="Rounded Rectangle 9">
            <a:extLst>
              <a:ext uri="{FF2B5EF4-FFF2-40B4-BE49-F238E27FC236}">
                <a16:creationId xmlns:a16="http://schemas.microsoft.com/office/drawing/2014/main" id="{96F92D9D-B0D9-370B-2747-4E5F24ACD6CC}"/>
              </a:ext>
            </a:extLst>
          </p:cNvPr>
          <p:cNvSpPr/>
          <p:nvPr/>
        </p:nvSpPr>
        <p:spPr>
          <a:xfrm>
            <a:off x="284995" y="977653"/>
            <a:ext cx="5672191"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Stock prices fluctuate primarily on people’s sentiments… </a:t>
            </a:r>
          </a:p>
        </p:txBody>
      </p:sp>
      <p:sp>
        <p:nvSpPr>
          <p:cNvPr id="16" name="Rounded Rectangle 9">
            <a:extLst>
              <a:ext uri="{FF2B5EF4-FFF2-40B4-BE49-F238E27FC236}">
                <a16:creationId xmlns:a16="http://schemas.microsoft.com/office/drawing/2014/main" id="{A8AA7A0C-0ED9-999D-50C7-0DD7591437A4}"/>
              </a:ext>
            </a:extLst>
          </p:cNvPr>
          <p:cNvSpPr/>
          <p:nvPr/>
        </p:nvSpPr>
        <p:spPr>
          <a:xfrm>
            <a:off x="6234815" y="975141"/>
            <a:ext cx="5672191" cy="558000"/>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solidFill>
                  <a:schemeClr val="bg1"/>
                </a:solidFill>
              </a:rPr>
              <a:t>… and despite high usage, the effectiveness of technical </a:t>
            </a:r>
          </a:p>
          <a:p>
            <a:pPr algn="ctr"/>
            <a:r>
              <a:rPr lang="en-US" sz="1600" dirty="0">
                <a:solidFill>
                  <a:schemeClr val="bg1"/>
                </a:solidFill>
              </a:rPr>
              <a:t>analysis is questioned.</a:t>
            </a:r>
          </a:p>
        </p:txBody>
      </p:sp>
      <p:cxnSp>
        <p:nvCxnSpPr>
          <p:cNvPr id="17" name="Straight Connector 16">
            <a:extLst>
              <a:ext uri="{FF2B5EF4-FFF2-40B4-BE49-F238E27FC236}">
                <a16:creationId xmlns:a16="http://schemas.microsoft.com/office/drawing/2014/main" id="{DE9A1952-4B41-732D-B76F-2B4EE76BA71B}"/>
              </a:ext>
            </a:extLst>
          </p:cNvPr>
          <p:cNvCxnSpPr>
            <a:cxnSpLocks/>
          </p:cNvCxnSpPr>
          <p:nvPr/>
        </p:nvCxnSpPr>
        <p:spPr>
          <a:xfrm>
            <a:off x="6096000" y="1762575"/>
            <a:ext cx="0" cy="4043891"/>
          </a:xfrm>
          <a:prstGeom prst="line">
            <a:avLst/>
          </a:prstGeom>
          <a:ln w="19050">
            <a:solidFill>
              <a:srgbClr val="BEBEBE"/>
            </a:solidFill>
            <a:prstDash val="lgDash"/>
          </a:ln>
        </p:spPr>
        <p:style>
          <a:lnRef idx="1">
            <a:schemeClr val="accent1"/>
          </a:lnRef>
          <a:fillRef idx="0">
            <a:schemeClr val="accent1"/>
          </a:fillRef>
          <a:effectRef idx="0">
            <a:schemeClr val="accent1"/>
          </a:effectRef>
          <a:fontRef idx="minor">
            <a:schemeClr val="tx1"/>
          </a:fontRef>
        </p:style>
      </p:cxnSp>
      <p:sp>
        <p:nvSpPr>
          <p:cNvPr id="31" name="Rounded Rectangle 9">
            <a:extLst>
              <a:ext uri="{FF2B5EF4-FFF2-40B4-BE49-F238E27FC236}">
                <a16:creationId xmlns:a16="http://schemas.microsoft.com/office/drawing/2014/main" id="{AECFB437-3459-9973-0207-656387FC85CA}"/>
              </a:ext>
            </a:extLst>
          </p:cNvPr>
          <p:cNvSpPr/>
          <p:nvPr/>
        </p:nvSpPr>
        <p:spPr>
          <a:xfrm>
            <a:off x="284994" y="4547209"/>
            <a:ext cx="5647587" cy="851083"/>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1600">
              <a:solidFill>
                <a:schemeClr val="tx1"/>
              </a:solidFill>
            </a:endParaRPr>
          </a:p>
        </p:txBody>
      </p:sp>
      <p:sp>
        <p:nvSpPr>
          <p:cNvPr id="32" name="Rounded Rectangle 9">
            <a:extLst>
              <a:ext uri="{FF2B5EF4-FFF2-40B4-BE49-F238E27FC236}">
                <a16:creationId xmlns:a16="http://schemas.microsoft.com/office/drawing/2014/main" id="{1C7BABBF-D28D-B926-7DB3-DD39ABA675BD}"/>
              </a:ext>
            </a:extLst>
          </p:cNvPr>
          <p:cNvSpPr/>
          <p:nvPr/>
        </p:nvSpPr>
        <p:spPr>
          <a:xfrm>
            <a:off x="284993" y="4559108"/>
            <a:ext cx="5647583" cy="85108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dirty="0">
                <a:solidFill>
                  <a:schemeClr val="tx1"/>
                </a:solidFill>
              </a:rPr>
              <a:t>Stock market is dependent on people’s willingness to buy or sell based on their analysis</a:t>
            </a:r>
          </a:p>
        </p:txBody>
      </p:sp>
      <p:cxnSp>
        <p:nvCxnSpPr>
          <p:cNvPr id="48" name="Straight Connector 47">
            <a:extLst>
              <a:ext uri="{FF2B5EF4-FFF2-40B4-BE49-F238E27FC236}">
                <a16:creationId xmlns:a16="http://schemas.microsoft.com/office/drawing/2014/main" id="{110DEE58-0BF7-5003-AB91-72192FEB23DA}"/>
              </a:ext>
            </a:extLst>
          </p:cNvPr>
          <p:cNvCxnSpPr>
            <a:cxnSpLocks/>
          </p:cNvCxnSpPr>
          <p:nvPr/>
        </p:nvCxnSpPr>
        <p:spPr>
          <a:xfrm>
            <a:off x="1488323" y="2381752"/>
            <a:ext cx="1440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440936-DCCE-BE05-1AD5-20D6D0E8A1DB}"/>
              </a:ext>
            </a:extLst>
          </p:cNvPr>
          <p:cNvCxnSpPr>
            <a:cxnSpLocks/>
          </p:cNvCxnSpPr>
          <p:nvPr/>
        </p:nvCxnSpPr>
        <p:spPr>
          <a:xfrm flipH="1" flipV="1">
            <a:off x="3571579" y="2381752"/>
            <a:ext cx="1440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94B6FF1-7A96-B22B-206B-3B6EBCFBF508}"/>
              </a:ext>
            </a:extLst>
          </p:cNvPr>
          <p:cNvCxnSpPr>
            <a:cxnSpLocks/>
          </p:cNvCxnSpPr>
          <p:nvPr/>
        </p:nvCxnSpPr>
        <p:spPr>
          <a:xfrm>
            <a:off x="1046929" y="1776106"/>
            <a:ext cx="0" cy="2668871"/>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0A9E7E7-2DD4-99A9-52B3-E485550F6947}"/>
              </a:ext>
            </a:extLst>
          </p:cNvPr>
          <p:cNvCxnSpPr>
            <a:cxnSpLocks/>
          </p:cNvCxnSpPr>
          <p:nvPr/>
        </p:nvCxnSpPr>
        <p:spPr>
          <a:xfrm flipH="1">
            <a:off x="1033151" y="4423711"/>
            <a:ext cx="37080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51" name="Triangle 2050">
            <a:extLst>
              <a:ext uri="{FF2B5EF4-FFF2-40B4-BE49-F238E27FC236}">
                <a16:creationId xmlns:a16="http://schemas.microsoft.com/office/drawing/2014/main" id="{0CDD19C6-E53D-11A7-40FD-B56B5681DFBD}"/>
              </a:ext>
            </a:extLst>
          </p:cNvPr>
          <p:cNvSpPr/>
          <p:nvPr/>
        </p:nvSpPr>
        <p:spPr>
          <a:xfrm>
            <a:off x="920911" y="1702170"/>
            <a:ext cx="252036" cy="315357"/>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Triangle 2051">
            <a:extLst>
              <a:ext uri="{FF2B5EF4-FFF2-40B4-BE49-F238E27FC236}">
                <a16:creationId xmlns:a16="http://schemas.microsoft.com/office/drawing/2014/main" id="{F500DCB8-9F99-F38F-2CB6-3937AD72E53F}"/>
              </a:ext>
            </a:extLst>
          </p:cNvPr>
          <p:cNvSpPr/>
          <p:nvPr/>
        </p:nvSpPr>
        <p:spPr>
          <a:xfrm rot="5400000">
            <a:off x="4615133" y="4254625"/>
            <a:ext cx="252036" cy="315357"/>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ounded Rectangle 9">
            <a:extLst>
              <a:ext uri="{FF2B5EF4-FFF2-40B4-BE49-F238E27FC236}">
                <a16:creationId xmlns:a16="http://schemas.microsoft.com/office/drawing/2014/main" id="{1C960679-AEC6-C857-1719-44E838BED98A}"/>
              </a:ext>
            </a:extLst>
          </p:cNvPr>
          <p:cNvSpPr/>
          <p:nvPr/>
        </p:nvSpPr>
        <p:spPr>
          <a:xfrm>
            <a:off x="3523937" y="1989777"/>
            <a:ext cx="1535285" cy="40551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Technical Analysis</a:t>
            </a:r>
          </a:p>
        </p:txBody>
      </p:sp>
      <p:sp>
        <p:nvSpPr>
          <p:cNvPr id="2058" name="Rounded Rectangle 9">
            <a:extLst>
              <a:ext uri="{FF2B5EF4-FFF2-40B4-BE49-F238E27FC236}">
                <a16:creationId xmlns:a16="http://schemas.microsoft.com/office/drawing/2014/main" id="{B1C99EA6-555C-1EB4-7A45-D369FF18CBD7}"/>
              </a:ext>
            </a:extLst>
          </p:cNvPr>
          <p:cNvSpPr/>
          <p:nvPr/>
        </p:nvSpPr>
        <p:spPr>
          <a:xfrm>
            <a:off x="1199357" y="1978773"/>
            <a:ext cx="2017932" cy="427526"/>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Fundamental Analysis</a:t>
            </a:r>
          </a:p>
        </p:txBody>
      </p:sp>
      <p:sp>
        <p:nvSpPr>
          <p:cNvPr id="2059" name="Rounded Rectangle 9">
            <a:extLst>
              <a:ext uri="{FF2B5EF4-FFF2-40B4-BE49-F238E27FC236}">
                <a16:creationId xmlns:a16="http://schemas.microsoft.com/office/drawing/2014/main" id="{AE3E6D71-5978-F3C4-34F1-A19B7977849C}"/>
              </a:ext>
            </a:extLst>
          </p:cNvPr>
          <p:cNvSpPr/>
          <p:nvPr/>
        </p:nvSpPr>
        <p:spPr>
          <a:xfrm>
            <a:off x="574838" y="1468377"/>
            <a:ext cx="910428" cy="3069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dirty="0">
                <a:solidFill>
                  <a:schemeClr val="tx1"/>
                </a:solidFill>
              </a:rPr>
              <a:t>Price</a:t>
            </a:r>
          </a:p>
        </p:txBody>
      </p:sp>
      <p:sp>
        <p:nvSpPr>
          <p:cNvPr id="2060" name="Rounded Rectangle 9">
            <a:extLst>
              <a:ext uri="{FF2B5EF4-FFF2-40B4-BE49-F238E27FC236}">
                <a16:creationId xmlns:a16="http://schemas.microsoft.com/office/drawing/2014/main" id="{E2630A84-474D-6305-B0EB-298A0E727A4C}"/>
              </a:ext>
            </a:extLst>
          </p:cNvPr>
          <p:cNvSpPr/>
          <p:nvPr/>
        </p:nvSpPr>
        <p:spPr>
          <a:xfrm>
            <a:off x="4810908" y="4229168"/>
            <a:ext cx="910428" cy="3069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dirty="0">
                <a:solidFill>
                  <a:schemeClr val="tx1"/>
                </a:solidFill>
              </a:rPr>
              <a:t>Quantity</a:t>
            </a:r>
          </a:p>
        </p:txBody>
      </p:sp>
      <p:grpSp>
        <p:nvGrpSpPr>
          <p:cNvPr id="33" name="Group 32">
            <a:extLst>
              <a:ext uri="{FF2B5EF4-FFF2-40B4-BE49-F238E27FC236}">
                <a16:creationId xmlns:a16="http://schemas.microsoft.com/office/drawing/2014/main" id="{A4781FEB-2062-3B3A-182D-23DE467A394D}"/>
              </a:ext>
            </a:extLst>
          </p:cNvPr>
          <p:cNvGrpSpPr/>
          <p:nvPr/>
        </p:nvGrpSpPr>
        <p:grpSpPr>
          <a:xfrm>
            <a:off x="1370427" y="2603187"/>
            <a:ext cx="1675792" cy="1375629"/>
            <a:chOff x="1598426" y="2613837"/>
            <a:chExt cx="1675792" cy="1375629"/>
          </a:xfrm>
        </p:grpSpPr>
        <p:cxnSp>
          <p:nvCxnSpPr>
            <p:cNvPr id="59" name="Straight Connector 58">
              <a:extLst>
                <a:ext uri="{FF2B5EF4-FFF2-40B4-BE49-F238E27FC236}">
                  <a16:creationId xmlns:a16="http://schemas.microsoft.com/office/drawing/2014/main" id="{55B7EAE4-DA49-0A98-F6BC-7C270690F8AA}"/>
                </a:ext>
              </a:extLst>
            </p:cNvPr>
            <p:cNvCxnSpPr>
              <a:cxnSpLocks/>
            </p:cNvCxnSpPr>
            <p:nvPr/>
          </p:nvCxnSpPr>
          <p:spPr>
            <a:xfrm>
              <a:off x="1610526" y="2629658"/>
              <a:ext cx="1656000" cy="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D4D59C2-13BF-1465-EB3C-B59590A8D1B1}"/>
                </a:ext>
              </a:extLst>
            </p:cNvPr>
            <p:cNvCxnSpPr>
              <a:cxnSpLocks/>
            </p:cNvCxnSpPr>
            <p:nvPr/>
          </p:nvCxnSpPr>
          <p:spPr>
            <a:xfrm>
              <a:off x="3274218" y="2613837"/>
              <a:ext cx="0" cy="136800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772363-A8B4-D07E-6655-6E3768EED41D}"/>
                </a:ext>
              </a:extLst>
            </p:cNvPr>
            <p:cNvCxnSpPr>
              <a:cxnSpLocks/>
            </p:cNvCxnSpPr>
            <p:nvPr/>
          </p:nvCxnSpPr>
          <p:spPr>
            <a:xfrm>
              <a:off x="1618218" y="3981837"/>
              <a:ext cx="1656000" cy="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99C0205-0319-6CCF-FAD2-EF038B977858}"/>
                </a:ext>
              </a:extLst>
            </p:cNvPr>
            <p:cNvCxnSpPr>
              <a:cxnSpLocks/>
            </p:cNvCxnSpPr>
            <p:nvPr/>
          </p:nvCxnSpPr>
          <p:spPr>
            <a:xfrm>
              <a:off x="1598426" y="2621466"/>
              <a:ext cx="0" cy="136800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41E3A56-1B80-3053-3E8B-74DC4141FC20}"/>
              </a:ext>
            </a:extLst>
          </p:cNvPr>
          <p:cNvGrpSpPr/>
          <p:nvPr/>
        </p:nvGrpSpPr>
        <p:grpSpPr>
          <a:xfrm>
            <a:off x="3453683" y="2603187"/>
            <a:ext cx="1675792" cy="1375629"/>
            <a:chOff x="3675319" y="2613837"/>
            <a:chExt cx="1675792" cy="1375629"/>
          </a:xfrm>
        </p:grpSpPr>
        <p:cxnSp>
          <p:nvCxnSpPr>
            <p:cNvPr id="24" name="Straight Connector 23">
              <a:extLst>
                <a:ext uri="{FF2B5EF4-FFF2-40B4-BE49-F238E27FC236}">
                  <a16:creationId xmlns:a16="http://schemas.microsoft.com/office/drawing/2014/main" id="{EF485BB2-6FDE-57E9-2D90-AB6056809D11}"/>
                </a:ext>
              </a:extLst>
            </p:cNvPr>
            <p:cNvCxnSpPr>
              <a:cxnSpLocks/>
            </p:cNvCxnSpPr>
            <p:nvPr/>
          </p:nvCxnSpPr>
          <p:spPr>
            <a:xfrm>
              <a:off x="3687419" y="2629658"/>
              <a:ext cx="1656000" cy="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F81C43-6768-A2B6-7518-27063C33A687}"/>
                </a:ext>
              </a:extLst>
            </p:cNvPr>
            <p:cNvCxnSpPr>
              <a:cxnSpLocks/>
            </p:cNvCxnSpPr>
            <p:nvPr/>
          </p:nvCxnSpPr>
          <p:spPr>
            <a:xfrm>
              <a:off x="5351111" y="2613837"/>
              <a:ext cx="0" cy="136800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EF245E7-2B0E-A139-6680-3A2EC59D6B49}"/>
                </a:ext>
              </a:extLst>
            </p:cNvPr>
            <p:cNvCxnSpPr>
              <a:cxnSpLocks/>
            </p:cNvCxnSpPr>
            <p:nvPr/>
          </p:nvCxnSpPr>
          <p:spPr>
            <a:xfrm>
              <a:off x="3695111" y="3981837"/>
              <a:ext cx="1656000" cy="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989B9F-5630-33ED-1262-DB4B70AAF41B}"/>
                </a:ext>
              </a:extLst>
            </p:cNvPr>
            <p:cNvCxnSpPr>
              <a:cxnSpLocks/>
            </p:cNvCxnSpPr>
            <p:nvPr/>
          </p:nvCxnSpPr>
          <p:spPr>
            <a:xfrm>
              <a:off x="3675319" y="2621466"/>
              <a:ext cx="0" cy="1368000"/>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9" name="Rounded Rectangle 9">
            <a:extLst>
              <a:ext uri="{FF2B5EF4-FFF2-40B4-BE49-F238E27FC236}">
                <a16:creationId xmlns:a16="http://schemas.microsoft.com/office/drawing/2014/main" id="{30AD7318-87EA-4039-458F-D4C886D418DF}"/>
              </a:ext>
            </a:extLst>
          </p:cNvPr>
          <p:cNvSpPr/>
          <p:nvPr/>
        </p:nvSpPr>
        <p:spPr>
          <a:xfrm>
            <a:off x="1380825" y="2629146"/>
            <a:ext cx="1654678" cy="1330142"/>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Using</a:t>
            </a:r>
            <a:r>
              <a:rPr lang="en-US" sz="1200" b="1" dirty="0">
                <a:solidFill>
                  <a:schemeClr val="bg1"/>
                </a:solidFill>
              </a:rPr>
              <a:t> economic and financial indicators </a:t>
            </a:r>
            <a:r>
              <a:rPr lang="en-US" sz="1200" dirty="0">
                <a:solidFill>
                  <a:schemeClr val="bg1"/>
                </a:solidFill>
              </a:rPr>
              <a:t>to evaluate</a:t>
            </a:r>
          </a:p>
        </p:txBody>
      </p:sp>
      <p:sp>
        <p:nvSpPr>
          <p:cNvPr id="38" name="Rounded Rectangle 9">
            <a:extLst>
              <a:ext uri="{FF2B5EF4-FFF2-40B4-BE49-F238E27FC236}">
                <a16:creationId xmlns:a16="http://schemas.microsoft.com/office/drawing/2014/main" id="{525332CE-7D04-9C1B-AA45-994F136C2E79}"/>
              </a:ext>
            </a:extLst>
          </p:cNvPr>
          <p:cNvSpPr/>
          <p:nvPr/>
        </p:nvSpPr>
        <p:spPr>
          <a:xfrm>
            <a:off x="1025210" y="5522548"/>
            <a:ext cx="10141579" cy="562167"/>
          </a:xfrm>
          <a:prstGeom prst="roundRect">
            <a:avLst/>
          </a:prstGeom>
          <a:solidFill>
            <a:srgbClr val="00405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How effective are technical indicators in determining future price action? </a:t>
            </a:r>
          </a:p>
        </p:txBody>
      </p:sp>
      <p:grpSp>
        <p:nvGrpSpPr>
          <p:cNvPr id="53" name="Group 52">
            <a:extLst>
              <a:ext uri="{FF2B5EF4-FFF2-40B4-BE49-F238E27FC236}">
                <a16:creationId xmlns:a16="http://schemas.microsoft.com/office/drawing/2014/main" id="{1EF55E47-10B2-BEAA-AA28-52F5B8D3DB60}"/>
              </a:ext>
            </a:extLst>
          </p:cNvPr>
          <p:cNvGrpSpPr/>
          <p:nvPr/>
        </p:nvGrpSpPr>
        <p:grpSpPr>
          <a:xfrm>
            <a:off x="6733934" y="1679095"/>
            <a:ext cx="4836217" cy="966524"/>
            <a:chOff x="6733934" y="1838586"/>
            <a:chExt cx="4836217" cy="966524"/>
          </a:xfrm>
        </p:grpSpPr>
        <p:pic>
          <p:nvPicPr>
            <p:cNvPr id="6" name="Picture 5">
              <a:extLst>
                <a:ext uri="{FF2B5EF4-FFF2-40B4-BE49-F238E27FC236}">
                  <a16:creationId xmlns:a16="http://schemas.microsoft.com/office/drawing/2014/main" id="{5CABE492-BDA7-269A-1ACB-0AD2461104E7}"/>
                </a:ext>
              </a:extLst>
            </p:cNvPr>
            <p:cNvPicPr>
              <a:picLocks noChangeAspect="1"/>
            </p:cNvPicPr>
            <p:nvPr/>
          </p:nvPicPr>
          <p:blipFill>
            <a:blip r:embed="rId7"/>
            <a:stretch>
              <a:fillRect/>
            </a:stretch>
          </p:blipFill>
          <p:spPr>
            <a:xfrm>
              <a:off x="8505226" y="1838586"/>
              <a:ext cx="966524" cy="966524"/>
            </a:xfrm>
            <a:prstGeom prst="rect">
              <a:avLst/>
            </a:prstGeom>
          </p:spPr>
        </p:pic>
        <p:grpSp>
          <p:nvGrpSpPr>
            <p:cNvPr id="44" name="Group 43">
              <a:extLst>
                <a:ext uri="{FF2B5EF4-FFF2-40B4-BE49-F238E27FC236}">
                  <a16:creationId xmlns:a16="http://schemas.microsoft.com/office/drawing/2014/main" id="{F0204E51-A6E3-E79D-5223-E41856602EBC}"/>
                </a:ext>
              </a:extLst>
            </p:cNvPr>
            <p:cNvGrpSpPr/>
            <p:nvPr/>
          </p:nvGrpSpPr>
          <p:grpSpPr>
            <a:xfrm>
              <a:off x="6733934" y="1984808"/>
              <a:ext cx="1535285" cy="815001"/>
              <a:chOff x="6586643" y="2154442"/>
              <a:chExt cx="1535285" cy="815001"/>
            </a:xfrm>
          </p:grpSpPr>
          <p:sp>
            <p:nvSpPr>
              <p:cNvPr id="7" name="Rounded Rectangle 9">
                <a:extLst>
                  <a:ext uri="{FF2B5EF4-FFF2-40B4-BE49-F238E27FC236}">
                    <a16:creationId xmlns:a16="http://schemas.microsoft.com/office/drawing/2014/main" id="{3F6C1689-DD7E-2CF3-DC6C-E3762A983401}"/>
                  </a:ext>
                </a:extLst>
              </p:cNvPr>
              <p:cNvSpPr/>
              <p:nvPr/>
            </p:nvSpPr>
            <p:spPr>
              <a:xfrm>
                <a:off x="6586643" y="2154442"/>
                <a:ext cx="1535285" cy="40551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6000" b="1" dirty="0">
                    <a:solidFill>
                      <a:srgbClr val="C00000"/>
                    </a:solidFill>
                  </a:rPr>
                  <a:t>80%</a:t>
                </a:r>
              </a:p>
            </p:txBody>
          </p:sp>
          <p:sp>
            <p:nvSpPr>
              <p:cNvPr id="20" name="Rounded Rectangle 9">
                <a:extLst>
                  <a:ext uri="{FF2B5EF4-FFF2-40B4-BE49-F238E27FC236}">
                    <a16:creationId xmlns:a16="http://schemas.microsoft.com/office/drawing/2014/main" id="{547DC95C-FB27-84B7-D4E4-7A8584E0086B}"/>
                  </a:ext>
                </a:extLst>
              </p:cNvPr>
              <p:cNvSpPr/>
              <p:nvPr/>
            </p:nvSpPr>
            <p:spPr>
              <a:xfrm>
                <a:off x="6586643" y="2563925"/>
                <a:ext cx="1535285" cy="40551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Technical Analysis</a:t>
                </a:r>
              </a:p>
            </p:txBody>
          </p:sp>
        </p:grpSp>
        <p:grpSp>
          <p:nvGrpSpPr>
            <p:cNvPr id="42" name="Group 41">
              <a:extLst>
                <a:ext uri="{FF2B5EF4-FFF2-40B4-BE49-F238E27FC236}">
                  <a16:creationId xmlns:a16="http://schemas.microsoft.com/office/drawing/2014/main" id="{B69B97C8-B263-F203-E046-4F8DF1FC12AF}"/>
                </a:ext>
              </a:extLst>
            </p:cNvPr>
            <p:cNvGrpSpPr/>
            <p:nvPr/>
          </p:nvGrpSpPr>
          <p:grpSpPr>
            <a:xfrm>
              <a:off x="9552219" y="1973804"/>
              <a:ext cx="2017932" cy="826005"/>
              <a:chOff x="9855048" y="2154442"/>
              <a:chExt cx="2017932" cy="826005"/>
            </a:xfrm>
          </p:grpSpPr>
          <p:sp>
            <p:nvSpPr>
              <p:cNvPr id="8" name="Rounded Rectangle 9">
                <a:extLst>
                  <a:ext uri="{FF2B5EF4-FFF2-40B4-BE49-F238E27FC236}">
                    <a16:creationId xmlns:a16="http://schemas.microsoft.com/office/drawing/2014/main" id="{9E0618BA-467E-AE6B-25C7-E57E1F782497}"/>
                  </a:ext>
                </a:extLst>
              </p:cNvPr>
              <p:cNvSpPr/>
              <p:nvPr/>
            </p:nvSpPr>
            <p:spPr>
              <a:xfrm>
                <a:off x="10096372" y="2154442"/>
                <a:ext cx="1535285" cy="40551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6000" b="1" dirty="0">
                    <a:solidFill>
                      <a:srgbClr val="00405C"/>
                    </a:solidFill>
                  </a:rPr>
                  <a:t>20%</a:t>
                </a:r>
              </a:p>
            </p:txBody>
          </p:sp>
          <p:sp>
            <p:nvSpPr>
              <p:cNvPr id="21" name="Rounded Rectangle 9">
                <a:extLst>
                  <a:ext uri="{FF2B5EF4-FFF2-40B4-BE49-F238E27FC236}">
                    <a16:creationId xmlns:a16="http://schemas.microsoft.com/office/drawing/2014/main" id="{1EF45AC5-B1CD-71E6-75F4-7C32352A561D}"/>
                  </a:ext>
                </a:extLst>
              </p:cNvPr>
              <p:cNvSpPr/>
              <p:nvPr/>
            </p:nvSpPr>
            <p:spPr>
              <a:xfrm>
                <a:off x="9855048" y="2552921"/>
                <a:ext cx="2017932" cy="427526"/>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Fundamental Analysis</a:t>
                </a:r>
              </a:p>
            </p:txBody>
          </p:sp>
        </p:grpSp>
      </p:grpSp>
      <p:grpSp>
        <p:nvGrpSpPr>
          <p:cNvPr id="55" name="Group 54">
            <a:extLst>
              <a:ext uri="{FF2B5EF4-FFF2-40B4-BE49-F238E27FC236}">
                <a16:creationId xmlns:a16="http://schemas.microsoft.com/office/drawing/2014/main" id="{D80CC4BC-B6B8-41A5-07BD-DA45729BC9B4}"/>
              </a:ext>
            </a:extLst>
          </p:cNvPr>
          <p:cNvGrpSpPr/>
          <p:nvPr/>
        </p:nvGrpSpPr>
        <p:grpSpPr>
          <a:xfrm>
            <a:off x="6484375" y="2755916"/>
            <a:ext cx="5173070" cy="862982"/>
            <a:chOff x="6733933" y="2755230"/>
            <a:chExt cx="5173070" cy="862982"/>
          </a:xfrm>
        </p:grpSpPr>
        <p:sp>
          <p:nvSpPr>
            <p:cNvPr id="45" name="Rounded Rectangle 9">
              <a:extLst>
                <a:ext uri="{FF2B5EF4-FFF2-40B4-BE49-F238E27FC236}">
                  <a16:creationId xmlns:a16="http://schemas.microsoft.com/office/drawing/2014/main" id="{81543AFB-2E99-F196-9A8E-2B7516CEAEF4}"/>
                </a:ext>
              </a:extLst>
            </p:cNvPr>
            <p:cNvSpPr/>
            <p:nvPr/>
          </p:nvSpPr>
          <p:spPr>
            <a:xfrm>
              <a:off x="6733933" y="2755230"/>
              <a:ext cx="5089471" cy="851083"/>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1600">
                <a:solidFill>
                  <a:schemeClr val="tx1"/>
                </a:solidFill>
              </a:endParaRPr>
            </a:p>
          </p:txBody>
        </p:sp>
        <p:sp>
          <p:nvSpPr>
            <p:cNvPr id="46" name="Rounded Rectangle 9">
              <a:extLst>
                <a:ext uri="{FF2B5EF4-FFF2-40B4-BE49-F238E27FC236}">
                  <a16:creationId xmlns:a16="http://schemas.microsoft.com/office/drawing/2014/main" id="{5D82612B-A005-F234-B1D6-7E68EE69399E}"/>
                </a:ext>
              </a:extLst>
            </p:cNvPr>
            <p:cNvSpPr/>
            <p:nvPr/>
          </p:nvSpPr>
          <p:spPr>
            <a:xfrm>
              <a:off x="7445993" y="2767129"/>
              <a:ext cx="4461010" cy="85108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400" dirty="0">
                  <a:solidFill>
                    <a:schemeClr val="tx1"/>
                  </a:solidFill>
                </a:rPr>
                <a:t>Statistics show that </a:t>
              </a:r>
              <a:r>
                <a:rPr lang="en-US" sz="1400" b="1" dirty="0">
                  <a:solidFill>
                    <a:schemeClr val="tx1"/>
                  </a:solidFill>
                </a:rPr>
                <a:t>professional traders </a:t>
              </a:r>
              <a:r>
                <a:rPr lang="en-US" sz="1400" dirty="0">
                  <a:solidFill>
                    <a:schemeClr val="tx1"/>
                  </a:solidFill>
                </a:rPr>
                <a:t>primarily rely on technical analysis when making decisions</a:t>
              </a:r>
            </a:p>
          </p:txBody>
        </p:sp>
        <p:pic>
          <p:nvPicPr>
            <p:cNvPr id="47" name="Picture 46">
              <a:extLst>
                <a:ext uri="{FF2B5EF4-FFF2-40B4-BE49-F238E27FC236}">
                  <a16:creationId xmlns:a16="http://schemas.microsoft.com/office/drawing/2014/main" id="{9EA1AE88-5F07-D9D2-5D95-DFBF340EB259}"/>
                </a:ext>
              </a:extLst>
            </p:cNvPr>
            <p:cNvPicPr>
              <a:picLocks noChangeAspect="1"/>
            </p:cNvPicPr>
            <p:nvPr/>
          </p:nvPicPr>
          <p:blipFill>
            <a:blip r:embed="rId8"/>
            <a:stretch>
              <a:fillRect/>
            </a:stretch>
          </p:blipFill>
          <p:spPr>
            <a:xfrm>
              <a:off x="6825763" y="2932741"/>
              <a:ext cx="528401" cy="528401"/>
            </a:xfrm>
            <a:prstGeom prst="rect">
              <a:avLst/>
            </a:prstGeom>
          </p:spPr>
        </p:pic>
      </p:grpSp>
      <p:sp>
        <p:nvSpPr>
          <p:cNvPr id="50" name="Rounded Rectangle 9">
            <a:extLst>
              <a:ext uri="{FF2B5EF4-FFF2-40B4-BE49-F238E27FC236}">
                <a16:creationId xmlns:a16="http://schemas.microsoft.com/office/drawing/2014/main" id="{454F46A7-FD0E-EE18-ECAD-574CA6C80278}"/>
              </a:ext>
            </a:extLst>
          </p:cNvPr>
          <p:cNvSpPr/>
          <p:nvPr/>
        </p:nvSpPr>
        <p:spPr>
          <a:xfrm>
            <a:off x="6259424" y="3688067"/>
            <a:ext cx="5932576" cy="351863"/>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sz="1600" b="1" dirty="0">
                <a:solidFill>
                  <a:schemeClr val="tx1"/>
                </a:solidFill>
              </a:rPr>
              <a:t>Stark contrast from countless sources questioning its effectiveness</a:t>
            </a:r>
          </a:p>
        </p:txBody>
      </p:sp>
      <p:pic>
        <p:nvPicPr>
          <p:cNvPr id="8194" name="Picture 2">
            <a:extLst>
              <a:ext uri="{FF2B5EF4-FFF2-40B4-BE49-F238E27FC236}">
                <a16:creationId xmlns:a16="http://schemas.microsoft.com/office/drawing/2014/main" id="{E837D665-3CD7-C92B-CC2A-B0E24580A0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4798" y="4308157"/>
            <a:ext cx="1584251" cy="44990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DC66F79-1B1E-B876-2623-A3D1143670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20400" y="4103470"/>
            <a:ext cx="1235915" cy="12359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a:extLst>
              <a:ext uri="{FF2B5EF4-FFF2-40B4-BE49-F238E27FC236}">
                <a16:creationId xmlns:a16="http://schemas.microsoft.com/office/drawing/2014/main" id="{6D44437B-4E9D-B124-B17A-E6109E67DD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8357" y="1679095"/>
            <a:ext cx="481302" cy="792992"/>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9">
            <a:extLst>
              <a:ext uri="{FF2B5EF4-FFF2-40B4-BE49-F238E27FC236}">
                <a16:creationId xmlns:a16="http://schemas.microsoft.com/office/drawing/2014/main" id="{07E02ACE-8F5C-7CFB-37F0-FC550F149AF5}"/>
              </a:ext>
            </a:extLst>
          </p:cNvPr>
          <p:cNvSpPr/>
          <p:nvPr/>
        </p:nvSpPr>
        <p:spPr>
          <a:xfrm>
            <a:off x="3459275" y="2622116"/>
            <a:ext cx="1654678" cy="1330142"/>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Using </a:t>
            </a:r>
            <a:r>
              <a:rPr lang="en-US" sz="1200" b="1" dirty="0">
                <a:solidFill>
                  <a:schemeClr val="bg1"/>
                </a:solidFill>
              </a:rPr>
              <a:t>market data to predict future price </a:t>
            </a:r>
            <a:r>
              <a:rPr lang="en-US" sz="1200" dirty="0">
                <a:solidFill>
                  <a:schemeClr val="bg1"/>
                </a:solidFill>
              </a:rPr>
              <a:t>of an investment</a:t>
            </a:r>
          </a:p>
        </p:txBody>
      </p:sp>
    </p:spTree>
    <p:extLst>
      <p:ext uri="{BB962C8B-B14F-4D97-AF65-F5344CB8AC3E}">
        <p14:creationId xmlns:p14="http://schemas.microsoft.com/office/powerpoint/2010/main" val="101146071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ABFEC844-03C5-6553-EB33-27274D9F1D2C}"/>
              </a:ext>
            </a:extLst>
          </p:cNvPr>
          <p:cNvCxnSpPr>
            <a:cxnSpLocks/>
          </p:cNvCxnSpPr>
          <p:nvPr/>
        </p:nvCxnSpPr>
        <p:spPr>
          <a:xfrm>
            <a:off x="9445526" y="2992006"/>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1CFFCCA-2804-E3E5-E066-20A526AD7543}"/>
              </a:ext>
            </a:extLst>
          </p:cNvPr>
          <p:cNvCxnSpPr>
            <a:cxnSpLocks/>
          </p:cNvCxnSpPr>
          <p:nvPr/>
        </p:nvCxnSpPr>
        <p:spPr>
          <a:xfrm>
            <a:off x="4851479" y="2793099"/>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0" name="Rounded Rectangle 9">
            <a:extLst>
              <a:ext uri="{FF2B5EF4-FFF2-40B4-BE49-F238E27FC236}">
                <a16:creationId xmlns:a16="http://schemas.microsoft.com/office/drawing/2014/main" id="{54C36E63-361E-6B88-9515-4329727ACD32}"/>
              </a:ext>
            </a:extLst>
          </p:cNvPr>
          <p:cNvSpPr/>
          <p:nvPr/>
        </p:nvSpPr>
        <p:spPr>
          <a:xfrm>
            <a:off x="4561897" y="344946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cxnSp>
        <p:nvCxnSpPr>
          <p:cNvPr id="17" name="Straight Connector 16">
            <a:extLst>
              <a:ext uri="{FF2B5EF4-FFF2-40B4-BE49-F238E27FC236}">
                <a16:creationId xmlns:a16="http://schemas.microsoft.com/office/drawing/2014/main" id="{38E1F198-1AE9-5EEC-9AAB-93DE33368B51}"/>
              </a:ext>
            </a:extLst>
          </p:cNvPr>
          <p:cNvCxnSpPr>
            <a:cxnSpLocks/>
          </p:cNvCxnSpPr>
          <p:nvPr/>
        </p:nvCxnSpPr>
        <p:spPr>
          <a:xfrm>
            <a:off x="10934282" y="1318845"/>
            <a:ext cx="0" cy="257991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4B0201-F838-56C2-2013-395B525C62F8}"/>
              </a:ext>
            </a:extLst>
          </p:cNvPr>
          <p:cNvCxnSpPr>
            <a:cxnSpLocks/>
          </p:cNvCxnSpPr>
          <p:nvPr/>
        </p:nvCxnSpPr>
        <p:spPr>
          <a:xfrm>
            <a:off x="1205803" y="3449096"/>
            <a:ext cx="0" cy="47980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6</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rot="1035709" flipH="1">
            <a:off x="10073343" y="2242802"/>
            <a:ext cx="602630" cy="1050493"/>
          </a:xfrm>
        </p:spPr>
      </p:pic>
      <p:sp>
        <p:nvSpPr>
          <p:cNvPr id="24" name="Rounded Rectangle 9">
            <a:extLst>
              <a:ext uri="{FF2B5EF4-FFF2-40B4-BE49-F238E27FC236}">
                <a16:creationId xmlns:a16="http://schemas.microsoft.com/office/drawing/2014/main" id="{62B3E502-4F3E-9266-1051-18F62B51CA96}"/>
              </a:ext>
            </a:extLst>
          </p:cNvPr>
          <p:cNvSpPr/>
          <p:nvPr/>
        </p:nvSpPr>
        <p:spPr>
          <a:xfrm>
            <a:off x="1056893"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10644700"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a:off x="2484602" y="2975445"/>
            <a:ext cx="0" cy="473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2195020" y="3469908"/>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5557" y="1282154"/>
            <a:ext cx="2058091" cy="1677538"/>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1455556" y="94715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cxnSp>
        <p:nvCxnSpPr>
          <p:cNvPr id="32" name="Straight Connector 31">
            <a:extLst>
              <a:ext uri="{FF2B5EF4-FFF2-40B4-BE49-F238E27FC236}">
                <a16:creationId xmlns:a16="http://schemas.microsoft.com/office/drawing/2014/main" id="{992A4702-444B-6370-D679-C19EDFF33252}"/>
              </a:ext>
            </a:extLst>
          </p:cNvPr>
          <p:cNvCxnSpPr>
            <a:cxnSpLocks/>
            <a:endCxn id="36" idx="0"/>
          </p:cNvCxnSpPr>
          <p:nvPr/>
        </p:nvCxnSpPr>
        <p:spPr>
          <a:xfrm>
            <a:off x="4329092" y="3469908"/>
            <a:ext cx="0" cy="264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3" name="Rounded Rectangle 9">
            <a:extLst>
              <a:ext uri="{FF2B5EF4-FFF2-40B4-BE49-F238E27FC236}">
                <a16:creationId xmlns:a16="http://schemas.microsoft.com/office/drawing/2014/main" id="{FF8F78D2-1D34-B99B-D8B6-FC9342707A49}"/>
              </a:ext>
            </a:extLst>
          </p:cNvPr>
          <p:cNvSpPr/>
          <p:nvPr/>
        </p:nvSpPr>
        <p:spPr>
          <a:xfrm>
            <a:off x="4039510" y="3192391"/>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6"/>
          <a:stretch>
            <a:fillRect/>
          </a:stretch>
        </p:blipFill>
        <p:spPr>
          <a:xfrm>
            <a:off x="3631263" y="3734559"/>
            <a:ext cx="1395658" cy="1395658"/>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3250987"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Steve Jobs – CEO again</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6866" y="1405689"/>
            <a:ext cx="2790677" cy="156975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6BE56B02-A764-150E-7921-DECD7CCA04BD}"/>
              </a:ext>
            </a:extLst>
          </p:cNvPr>
          <p:cNvCxnSpPr>
            <a:cxnSpLocks/>
          </p:cNvCxnSpPr>
          <p:nvPr/>
        </p:nvCxnSpPr>
        <p:spPr>
          <a:xfrm>
            <a:off x="6592974" y="3457042"/>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4" name="Rounded Rectangle 9">
            <a:extLst>
              <a:ext uri="{FF2B5EF4-FFF2-40B4-BE49-F238E27FC236}">
                <a16:creationId xmlns:a16="http://schemas.microsoft.com/office/drawing/2014/main" id="{69E6A346-B7AD-8D4D-B748-778B41509D77}"/>
              </a:ext>
            </a:extLst>
          </p:cNvPr>
          <p:cNvSpPr/>
          <p:nvPr/>
        </p:nvSpPr>
        <p:spPr>
          <a:xfrm>
            <a:off x="6303392" y="3179525"/>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0657" y="3839981"/>
            <a:ext cx="1524635" cy="1392184"/>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5514870"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iPhone released</a:t>
            </a:r>
          </a:p>
        </p:txBody>
      </p:sp>
      <p:sp>
        <p:nvSpPr>
          <p:cNvPr id="46" name="Rounded Rectangle 9">
            <a:extLst>
              <a:ext uri="{FF2B5EF4-FFF2-40B4-BE49-F238E27FC236}">
                <a16:creationId xmlns:a16="http://schemas.microsoft.com/office/drawing/2014/main" id="{31D81EE4-FF9C-9FC4-F5C8-9DCEFF190357}"/>
              </a:ext>
            </a:extLst>
          </p:cNvPr>
          <p:cNvSpPr/>
          <p:nvPr/>
        </p:nvSpPr>
        <p:spPr>
          <a:xfrm>
            <a:off x="3997875" y="942653"/>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iMac released</a:t>
            </a:r>
          </a:p>
        </p:txBody>
      </p:sp>
      <p:cxnSp>
        <p:nvCxnSpPr>
          <p:cNvPr id="50" name="Straight Connector 49">
            <a:extLst>
              <a:ext uri="{FF2B5EF4-FFF2-40B4-BE49-F238E27FC236}">
                <a16:creationId xmlns:a16="http://schemas.microsoft.com/office/drawing/2014/main" id="{1D628264-9436-1FDB-D577-E3DB3DA037EB}"/>
              </a:ext>
            </a:extLst>
          </p:cNvPr>
          <p:cNvCxnSpPr>
            <a:cxnSpLocks/>
          </p:cNvCxnSpPr>
          <p:nvPr/>
        </p:nvCxnSpPr>
        <p:spPr>
          <a:xfrm>
            <a:off x="7801820" y="2975445"/>
            <a:ext cx="0" cy="34927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Rounded Rectangle 9">
            <a:extLst>
              <a:ext uri="{FF2B5EF4-FFF2-40B4-BE49-F238E27FC236}">
                <a16:creationId xmlns:a16="http://schemas.microsoft.com/office/drawing/2014/main" id="{C6DACF0D-D466-BD6C-04EC-8FACC44780BA}"/>
              </a:ext>
            </a:extLst>
          </p:cNvPr>
          <p:cNvSpPr/>
          <p:nvPr/>
        </p:nvSpPr>
        <p:spPr>
          <a:xfrm>
            <a:off x="7512238" y="334552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3018" y="1261248"/>
            <a:ext cx="1676121" cy="1676121"/>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6642032" y="94470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iPad released</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9142546" y="2627823"/>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2130" y="3772684"/>
            <a:ext cx="1594108" cy="1333052"/>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9">
            <a:extLst>
              <a:ext uri="{FF2B5EF4-FFF2-40B4-BE49-F238E27FC236}">
                <a16:creationId xmlns:a16="http://schemas.microsoft.com/office/drawing/2014/main" id="{49AED211-7BD9-EE28-FBEE-DC529C783F2B}"/>
              </a:ext>
            </a:extLst>
          </p:cNvPr>
          <p:cNvSpPr/>
          <p:nvPr/>
        </p:nvSpPr>
        <p:spPr>
          <a:xfrm>
            <a:off x="8534235" y="5161539"/>
            <a:ext cx="1840423"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iPhone X released </a:t>
            </a:r>
          </a:p>
        </p:txBody>
      </p:sp>
      <p:sp>
        <p:nvSpPr>
          <p:cNvPr id="63" name="Rounded Rectangle 9">
            <a:extLst>
              <a:ext uri="{FF2B5EF4-FFF2-40B4-BE49-F238E27FC236}">
                <a16:creationId xmlns:a16="http://schemas.microsoft.com/office/drawing/2014/main" id="{6923D549-9043-C7C7-7D36-4F8C3F93C102}"/>
              </a:ext>
            </a:extLst>
          </p:cNvPr>
          <p:cNvSpPr/>
          <p:nvPr/>
        </p:nvSpPr>
        <p:spPr>
          <a:xfrm>
            <a:off x="9642012" y="3150081"/>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Tech stock boom</a:t>
            </a:r>
          </a:p>
        </p:txBody>
      </p:sp>
      <p:sp>
        <p:nvSpPr>
          <p:cNvPr id="13312" name="Rectangle 13311">
            <a:extLst>
              <a:ext uri="{FF2B5EF4-FFF2-40B4-BE49-F238E27FC236}">
                <a16:creationId xmlns:a16="http://schemas.microsoft.com/office/drawing/2014/main" id="{CED9CBCB-DB29-A5E8-8D69-D04D6242CE68}"/>
              </a:ext>
            </a:extLst>
          </p:cNvPr>
          <p:cNvSpPr/>
          <p:nvPr/>
        </p:nvSpPr>
        <p:spPr>
          <a:xfrm>
            <a:off x="1168959" y="854110"/>
            <a:ext cx="10627806" cy="4873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sp>
        <p:nvSpPr>
          <p:cNvPr id="13313" name="Oval 13312">
            <a:extLst>
              <a:ext uri="{FF2B5EF4-FFF2-40B4-BE49-F238E27FC236}">
                <a16:creationId xmlns:a16="http://schemas.microsoft.com/office/drawing/2014/main" id="{24558B86-57DA-E3CB-8B49-1ADCCC698496}"/>
              </a:ext>
            </a:extLst>
          </p:cNvPr>
          <p:cNvSpPr>
            <a:spLocks noChangeAspect="1"/>
          </p:cNvSpPr>
          <p:nvPr/>
        </p:nvSpPr>
        <p:spPr>
          <a:xfrm>
            <a:off x="1104607" y="3345529"/>
            <a:ext cx="252000" cy="25200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3397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ABFEC844-03C5-6553-EB33-27274D9F1D2C}"/>
              </a:ext>
            </a:extLst>
          </p:cNvPr>
          <p:cNvCxnSpPr>
            <a:cxnSpLocks/>
          </p:cNvCxnSpPr>
          <p:nvPr/>
        </p:nvCxnSpPr>
        <p:spPr>
          <a:xfrm>
            <a:off x="9445526" y="2992006"/>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1CFFCCA-2804-E3E5-E066-20A526AD7543}"/>
              </a:ext>
            </a:extLst>
          </p:cNvPr>
          <p:cNvCxnSpPr>
            <a:cxnSpLocks/>
          </p:cNvCxnSpPr>
          <p:nvPr/>
        </p:nvCxnSpPr>
        <p:spPr>
          <a:xfrm>
            <a:off x="4851479" y="2793099"/>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0" name="Rounded Rectangle 9">
            <a:extLst>
              <a:ext uri="{FF2B5EF4-FFF2-40B4-BE49-F238E27FC236}">
                <a16:creationId xmlns:a16="http://schemas.microsoft.com/office/drawing/2014/main" id="{54C36E63-361E-6B88-9515-4329727ACD32}"/>
              </a:ext>
            </a:extLst>
          </p:cNvPr>
          <p:cNvSpPr/>
          <p:nvPr/>
        </p:nvSpPr>
        <p:spPr>
          <a:xfrm>
            <a:off x="4561897" y="344946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cxnSp>
        <p:nvCxnSpPr>
          <p:cNvPr id="17" name="Straight Connector 16">
            <a:extLst>
              <a:ext uri="{FF2B5EF4-FFF2-40B4-BE49-F238E27FC236}">
                <a16:creationId xmlns:a16="http://schemas.microsoft.com/office/drawing/2014/main" id="{38E1F198-1AE9-5EEC-9AAB-93DE33368B51}"/>
              </a:ext>
            </a:extLst>
          </p:cNvPr>
          <p:cNvCxnSpPr>
            <a:cxnSpLocks/>
          </p:cNvCxnSpPr>
          <p:nvPr/>
        </p:nvCxnSpPr>
        <p:spPr>
          <a:xfrm>
            <a:off x="10934282" y="1318845"/>
            <a:ext cx="0" cy="257991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4B0201-F838-56C2-2013-395B525C62F8}"/>
              </a:ext>
            </a:extLst>
          </p:cNvPr>
          <p:cNvCxnSpPr>
            <a:cxnSpLocks/>
          </p:cNvCxnSpPr>
          <p:nvPr/>
        </p:nvCxnSpPr>
        <p:spPr>
          <a:xfrm>
            <a:off x="1205803" y="3449096"/>
            <a:ext cx="0" cy="47980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7</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rot="1035709" flipH="1">
            <a:off x="10073343" y="2242802"/>
            <a:ext cx="602630" cy="1050493"/>
          </a:xfrm>
        </p:spPr>
      </p:pic>
      <p:sp>
        <p:nvSpPr>
          <p:cNvPr id="24" name="Rounded Rectangle 9">
            <a:extLst>
              <a:ext uri="{FF2B5EF4-FFF2-40B4-BE49-F238E27FC236}">
                <a16:creationId xmlns:a16="http://schemas.microsoft.com/office/drawing/2014/main" id="{62B3E502-4F3E-9266-1051-18F62B51CA96}"/>
              </a:ext>
            </a:extLst>
          </p:cNvPr>
          <p:cNvSpPr/>
          <p:nvPr/>
        </p:nvSpPr>
        <p:spPr>
          <a:xfrm>
            <a:off x="1056893"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10644700"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a:off x="2484602" y="2975445"/>
            <a:ext cx="0" cy="473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2195020" y="3469908"/>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cxnSp>
        <p:nvCxnSpPr>
          <p:cNvPr id="32" name="Straight Connector 31">
            <a:extLst>
              <a:ext uri="{FF2B5EF4-FFF2-40B4-BE49-F238E27FC236}">
                <a16:creationId xmlns:a16="http://schemas.microsoft.com/office/drawing/2014/main" id="{992A4702-444B-6370-D679-C19EDFF33252}"/>
              </a:ext>
            </a:extLst>
          </p:cNvPr>
          <p:cNvCxnSpPr>
            <a:cxnSpLocks/>
            <a:endCxn id="36" idx="0"/>
          </p:cNvCxnSpPr>
          <p:nvPr/>
        </p:nvCxnSpPr>
        <p:spPr>
          <a:xfrm>
            <a:off x="4329092" y="3469908"/>
            <a:ext cx="0" cy="264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3" name="Rounded Rectangle 9">
            <a:extLst>
              <a:ext uri="{FF2B5EF4-FFF2-40B4-BE49-F238E27FC236}">
                <a16:creationId xmlns:a16="http://schemas.microsoft.com/office/drawing/2014/main" id="{FF8F78D2-1D34-B99B-D8B6-FC9342707A49}"/>
              </a:ext>
            </a:extLst>
          </p:cNvPr>
          <p:cNvSpPr/>
          <p:nvPr/>
        </p:nvSpPr>
        <p:spPr>
          <a:xfrm>
            <a:off x="4039510" y="3192391"/>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5"/>
          <a:stretch>
            <a:fillRect/>
          </a:stretch>
        </p:blipFill>
        <p:spPr>
          <a:xfrm>
            <a:off x="3631263" y="3734559"/>
            <a:ext cx="1395658" cy="1395658"/>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3250987"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Steve Jobs – CEO again</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6866" y="1405689"/>
            <a:ext cx="2790677" cy="156975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6BE56B02-A764-150E-7921-DECD7CCA04BD}"/>
              </a:ext>
            </a:extLst>
          </p:cNvPr>
          <p:cNvCxnSpPr>
            <a:cxnSpLocks/>
          </p:cNvCxnSpPr>
          <p:nvPr/>
        </p:nvCxnSpPr>
        <p:spPr>
          <a:xfrm>
            <a:off x="6592974" y="3457042"/>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4" name="Rounded Rectangle 9">
            <a:extLst>
              <a:ext uri="{FF2B5EF4-FFF2-40B4-BE49-F238E27FC236}">
                <a16:creationId xmlns:a16="http://schemas.microsoft.com/office/drawing/2014/main" id="{69E6A346-B7AD-8D4D-B748-778B41509D77}"/>
              </a:ext>
            </a:extLst>
          </p:cNvPr>
          <p:cNvSpPr/>
          <p:nvPr/>
        </p:nvSpPr>
        <p:spPr>
          <a:xfrm>
            <a:off x="6303392" y="3179525"/>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657" y="3839981"/>
            <a:ext cx="1524635" cy="1392184"/>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5514870"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iPhone released</a:t>
            </a:r>
          </a:p>
        </p:txBody>
      </p:sp>
      <p:sp>
        <p:nvSpPr>
          <p:cNvPr id="46" name="Rounded Rectangle 9">
            <a:extLst>
              <a:ext uri="{FF2B5EF4-FFF2-40B4-BE49-F238E27FC236}">
                <a16:creationId xmlns:a16="http://schemas.microsoft.com/office/drawing/2014/main" id="{31D81EE4-FF9C-9FC4-F5C8-9DCEFF190357}"/>
              </a:ext>
            </a:extLst>
          </p:cNvPr>
          <p:cNvSpPr/>
          <p:nvPr/>
        </p:nvSpPr>
        <p:spPr>
          <a:xfrm>
            <a:off x="3997875" y="942653"/>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iMac released</a:t>
            </a:r>
          </a:p>
        </p:txBody>
      </p:sp>
      <p:cxnSp>
        <p:nvCxnSpPr>
          <p:cNvPr id="50" name="Straight Connector 49">
            <a:extLst>
              <a:ext uri="{FF2B5EF4-FFF2-40B4-BE49-F238E27FC236}">
                <a16:creationId xmlns:a16="http://schemas.microsoft.com/office/drawing/2014/main" id="{1D628264-9436-1FDB-D577-E3DB3DA037EB}"/>
              </a:ext>
            </a:extLst>
          </p:cNvPr>
          <p:cNvCxnSpPr>
            <a:cxnSpLocks/>
          </p:cNvCxnSpPr>
          <p:nvPr/>
        </p:nvCxnSpPr>
        <p:spPr>
          <a:xfrm>
            <a:off x="7801820" y="2975445"/>
            <a:ext cx="0" cy="34927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Rounded Rectangle 9">
            <a:extLst>
              <a:ext uri="{FF2B5EF4-FFF2-40B4-BE49-F238E27FC236}">
                <a16:creationId xmlns:a16="http://schemas.microsoft.com/office/drawing/2014/main" id="{C6DACF0D-D466-BD6C-04EC-8FACC44780BA}"/>
              </a:ext>
            </a:extLst>
          </p:cNvPr>
          <p:cNvSpPr/>
          <p:nvPr/>
        </p:nvSpPr>
        <p:spPr>
          <a:xfrm>
            <a:off x="7512238" y="334552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3018" y="1261248"/>
            <a:ext cx="1676121" cy="1676121"/>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6642032" y="94470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iPad released</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9142546" y="2627823"/>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2130" y="3772684"/>
            <a:ext cx="1594108" cy="1333052"/>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9">
            <a:extLst>
              <a:ext uri="{FF2B5EF4-FFF2-40B4-BE49-F238E27FC236}">
                <a16:creationId xmlns:a16="http://schemas.microsoft.com/office/drawing/2014/main" id="{49AED211-7BD9-EE28-FBEE-DC529C783F2B}"/>
              </a:ext>
            </a:extLst>
          </p:cNvPr>
          <p:cNvSpPr/>
          <p:nvPr/>
        </p:nvSpPr>
        <p:spPr>
          <a:xfrm>
            <a:off x="8534235" y="5161539"/>
            <a:ext cx="1840423"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iPhone X released </a:t>
            </a:r>
          </a:p>
        </p:txBody>
      </p:sp>
      <p:sp>
        <p:nvSpPr>
          <p:cNvPr id="63" name="Rounded Rectangle 9">
            <a:extLst>
              <a:ext uri="{FF2B5EF4-FFF2-40B4-BE49-F238E27FC236}">
                <a16:creationId xmlns:a16="http://schemas.microsoft.com/office/drawing/2014/main" id="{6923D549-9043-C7C7-7D36-4F8C3F93C102}"/>
              </a:ext>
            </a:extLst>
          </p:cNvPr>
          <p:cNvSpPr/>
          <p:nvPr/>
        </p:nvSpPr>
        <p:spPr>
          <a:xfrm>
            <a:off x="9642012" y="3150081"/>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Tech stock boom</a:t>
            </a:r>
          </a:p>
        </p:txBody>
      </p:sp>
      <p:sp>
        <p:nvSpPr>
          <p:cNvPr id="13312" name="Rectangle 13311">
            <a:extLst>
              <a:ext uri="{FF2B5EF4-FFF2-40B4-BE49-F238E27FC236}">
                <a16:creationId xmlns:a16="http://schemas.microsoft.com/office/drawing/2014/main" id="{CED9CBCB-DB29-A5E8-8D69-D04D6242CE68}"/>
              </a:ext>
            </a:extLst>
          </p:cNvPr>
          <p:cNvSpPr/>
          <p:nvPr/>
        </p:nvSpPr>
        <p:spPr>
          <a:xfrm>
            <a:off x="3250987" y="854110"/>
            <a:ext cx="8545778" cy="4873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sp>
        <p:nvSpPr>
          <p:cNvPr id="13313" name="Oval 13312">
            <a:extLst>
              <a:ext uri="{FF2B5EF4-FFF2-40B4-BE49-F238E27FC236}">
                <a16:creationId xmlns:a16="http://schemas.microsoft.com/office/drawing/2014/main" id="{24558B86-57DA-E3CB-8B49-1ADCCC698496}"/>
              </a:ext>
            </a:extLst>
          </p:cNvPr>
          <p:cNvSpPr>
            <a:spLocks noChangeAspect="1"/>
          </p:cNvSpPr>
          <p:nvPr/>
        </p:nvSpPr>
        <p:spPr>
          <a:xfrm>
            <a:off x="2380610" y="3295345"/>
            <a:ext cx="252000" cy="25200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55557" y="1282154"/>
            <a:ext cx="2058091" cy="1677538"/>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1455556" y="94715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spTree>
    <p:extLst>
      <p:ext uri="{BB962C8B-B14F-4D97-AF65-F5344CB8AC3E}">
        <p14:creationId xmlns:p14="http://schemas.microsoft.com/office/powerpoint/2010/main" val="423206397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9">
            <a:extLst>
              <a:ext uri="{FF2B5EF4-FFF2-40B4-BE49-F238E27FC236}">
                <a16:creationId xmlns:a16="http://schemas.microsoft.com/office/drawing/2014/main" id="{69E6A346-B7AD-8D4D-B748-778B41509D77}"/>
              </a:ext>
            </a:extLst>
          </p:cNvPr>
          <p:cNvSpPr/>
          <p:nvPr/>
        </p:nvSpPr>
        <p:spPr>
          <a:xfrm>
            <a:off x="6303392" y="3179525"/>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cxnSp>
        <p:nvCxnSpPr>
          <p:cNvPr id="54" name="Straight Connector 53">
            <a:extLst>
              <a:ext uri="{FF2B5EF4-FFF2-40B4-BE49-F238E27FC236}">
                <a16:creationId xmlns:a16="http://schemas.microsoft.com/office/drawing/2014/main" id="{ABFEC844-03C5-6553-EB33-27274D9F1D2C}"/>
              </a:ext>
            </a:extLst>
          </p:cNvPr>
          <p:cNvCxnSpPr>
            <a:cxnSpLocks/>
          </p:cNvCxnSpPr>
          <p:nvPr/>
        </p:nvCxnSpPr>
        <p:spPr>
          <a:xfrm>
            <a:off x="9445526" y="2992006"/>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E1F198-1AE9-5EEC-9AAB-93DE33368B51}"/>
              </a:ext>
            </a:extLst>
          </p:cNvPr>
          <p:cNvCxnSpPr>
            <a:cxnSpLocks/>
          </p:cNvCxnSpPr>
          <p:nvPr/>
        </p:nvCxnSpPr>
        <p:spPr>
          <a:xfrm>
            <a:off x="10934282" y="1318845"/>
            <a:ext cx="0" cy="257991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4B0201-F838-56C2-2013-395B525C62F8}"/>
              </a:ext>
            </a:extLst>
          </p:cNvPr>
          <p:cNvCxnSpPr>
            <a:cxnSpLocks/>
          </p:cNvCxnSpPr>
          <p:nvPr/>
        </p:nvCxnSpPr>
        <p:spPr>
          <a:xfrm>
            <a:off x="1205803" y="3449096"/>
            <a:ext cx="0" cy="47980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8</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rot="1035709" flipH="1">
            <a:off x="10073343" y="2242802"/>
            <a:ext cx="602630" cy="1050493"/>
          </a:xfrm>
        </p:spPr>
      </p:pic>
      <p:sp>
        <p:nvSpPr>
          <p:cNvPr id="24" name="Rounded Rectangle 9">
            <a:extLst>
              <a:ext uri="{FF2B5EF4-FFF2-40B4-BE49-F238E27FC236}">
                <a16:creationId xmlns:a16="http://schemas.microsoft.com/office/drawing/2014/main" id="{62B3E502-4F3E-9266-1051-18F62B51CA96}"/>
              </a:ext>
            </a:extLst>
          </p:cNvPr>
          <p:cNvSpPr/>
          <p:nvPr/>
        </p:nvSpPr>
        <p:spPr>
          <a:xfrm>
            <a:off x="1056893"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10644700"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a:off x="2484602" y="2975445"/>
            <a:ext cx="0" cy="473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2195020" y="3469908"/>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cxnSp>
        <p:nvCxnSpPr>
          <p:cNvPr id="32" name="Straight Connector 31">
            <a:extLst>
              <a:ext uri="{FF2B5EF4-FFF2-40B4-BE49-F238E27FC236}">
                <a16:creationId xmlns:a16="http://schemas.microsoft.com/office/drawing/2014/main" id="{992A4702-444B-6370-D679-C19EDFF33252}"/>
              </a:ext>
            </a:extLst>
          </p:cNvPr>
          <p:cNvCxnSpPr>
            <a:cxnSpLocks/>
            <a:endCxn id="36" idx="0"/>
          </p:cNvCxnSpPr>
          <p:nvPr/>
        </p:nvCxnSpPr>
        <p:spPr>
          <a:xfrm>
            <a:off x="4329092" y="3469908"/>
            <a:ext cx="0" cy="264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5"/>
          <a:stretch>
            <a:fillRect/>
          </a:stretch>
        </p:blipFill>
        <p:spPr>
          <a:xfrm>
            <a:off x="3631263" y="3734559"/>
            <a:ext cx="1395658" cy="1395658"/>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3250987"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Steve Jobs – CEO again</a:t>
            </a:r>
          </a:p>
        </p:txBody>
      </p:sp>
      <p:cxnSp>
        <p:nvCxnSpPr>
          <p:cNvPr id="43" name="Straight Connector 42">
            <a:extLst>
              <a:ext uri="{FF2B5EF4-FFF2-40B4-BE49-F238E27FC236}">
                <a16:creationId xmlns:a16="http://schemas.microsoft.com/office/drawing/2014/main" id="{6BE56B02-A764-150E-7921-DECD7CCA04BD}"/>
              </a:ext>
            </a:extLst>
          </p:cNvPr>
          <p:cNvCxnSpPr>
            <a:cxnSpLocks/>
          </p:cNvCxnSpPr>
          <p:nvPr/>
        </p:nvCxnSpPr>
        <p:spPr>
          <a:xfrm>
            <a:off x="6592974" y="3457042"/>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0657" y="3839981"/>
            <a:ext cx="1524635" cy="1392184"/>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5514870"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iPhone released</a:t>
            </a:r>
          </a:p>
        </p:txBody>
      </p:sp>
      <p:cxnSp>
        <p:nvCxnSpPr>
          <p:cNvPr id="50" name="Straight Connector 49">
            <a:extLst>
              <a:ext uri="{FF2B5EF4-FFF2-40B4-BE49-F238E27FC236}">
                <a16:creationId xmlns:a16="http://schemas.microsoft.com/office/drawing/2014/main" id="{1D628264-9436-1FDB-D577-E3DB3DA037EB}"/>
              </a:ext>
            </a:extLst>
          </p:cNvPr>
          <p:cNvCxnSpPr>
            <a:cxnSpLocks/>
          </p:cNvCxnSpPr>
          <p:nvPr/>
        </p:nvCxnSpPr>
        <p:spPr>
          <a:xfrm>
            <a:off x="7801820" y="2975445"/>
            <a:ext cx="0" cy="34927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Rounded Rectangle 9">
            <a:extLst>
              <a:ext uri="{FF2B5EF4-FFF2-40B4-BE49-F238E27FC236}">
                <a16:creationId xmlns:a16="http://schemas.microsoft.com/office/drawing/2014/main" id="{C6DACF0D-D466-BD6C-04EC-8FACC44780BA}"/>
              </a:ext>
            </a:extLst>
          </p:cNvPr>
          <p:cNvSpPr/>
          <p:nvPr/>
        </p:nvSpPr>
        <p:spPr>
          <a:xfrm>
            <a:off x="7512238" y="334552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3018" y="1261248"/>
            <a:ext cx="1676121" cy="1676121"/>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6642032" y="94470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iPad released</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9142546" y="2627823"/>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2130" y="3772684"/>
            <a:ext cx="1594108" cy="1333052"/>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9">
            <a:extLst>
              <a:ext uri="{FF2B5EF4-FFF2-40B4-BE49-F238E27FC236}">
                <a16:creationId xmlns:a16="http://schemas.microsoft.com/office/drawing/2014/main" id="{49AED211-7BD9-EE28-FBEE-DC529C783F2B}"/>
              </a:ext>
            </a:extLst>
          </p:cNvPr>
          <p:cNvSpPr/>
          <p:nvPr/>
        </p:nvSpPr>
        <p:spPr>
          <a:xfrm>
            <a:off x="8534235" y="5161539"/>
            <a:ext cx="1840423"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iPhone X released </a:t>
            </a:r>
          </a:p>
        </p:txBody>
      </p:sp>
      <p:sp>
        <p:nvSpPr>
          <p:cNvPr id="63" name="Rounded Rectangle 9">
            <a:extLst>
              <a:ext uri="{FF2B5EF4-FFF2-40B4-BE49-F238E27FC236}">
                <a16:creationId xmlns:a16="http://schemas.microsoft.com/office/drawing/2014/main" id="{6923D549-9043-C7C7-7D36-4F8C3F93C102}"/>
              </a:ext>
            </a:extLst>
          </p:cNvPr>
          <p:cNvSpPr/>
          <p:nvPr/>
        </p:nvSpPr>
        <p:spPr>
          <a:xfrm>
            <a:off x="9642012" y="3150081"/>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Tech stock boom</a:t>
            </a:r>
          </a:p>
        </p:txBody>
      </p:sp>
      <p:sp>
        <p:nvSpPr>
          <p:cNvPr id="13312" name="Rectangle 13311">
            <a:extLst>
              <a:ext uri="{FF2B5EF4-FFF2-40B4-BE49-F238E27FC236}">
                <a16:creationId xmlns:a16="http://schemas.microsoft.com/office/drawing/2014/main" id="{CED9CBCB-DB29-A5E8-8D69-D04D6242CE68}"/>
              </a:ext>
            </a:extLst>
          </p:cNvPr>
          <p:cNvSpPr/>
          <p:nvPr/>
        </p:nvSpPr>
        <p:spPr>
          <a:xfrm>
            <a:off x="5508853" y="854110"/>
            <a:ext cx="6287911" cy="4873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5557" y="1282154"/>
            <a:ext cx="2058091" cy="1677538"/>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1455556" y="94715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cxnSp>
        <p:nvCxnSpPr>
          <p:cNvPr id="39" name="Straight Connector 38">
            <a:extLst>
              <a:ext uri="{FF2B5EF4-FFF2-40B4-BE49-F238E27FC236}">
                <a16:creationId xmlns:a16="http://schemas.microsoft.com/office/drawing/2014/main" id="{81CFFCCA-2804-E3E5-E066-20A526AD7543}"/>
              </a:ext>
            </a:extLst>
          </p:cNvPr>
          <p:cNvCxnSpPr>
            <a:cxnSpLocks/>
          </p:cNvCxnSpPr>
          <p:nvPr/>
        </p:nvCxnSpPr>
        <p:spPr>
          <a:xfrm>
            <a:off x="4851479" y="2793099"/>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0" name="Rounded Rectangle 9">
            <a:extLst>
              <a:ext uri="{FF2B5EF4-FFF2-40B4-BE49-F238E27FC236}">
                <a16:creationId xmlns:a16="http://schemas.microsoft.com/office/drawing/2014/main" id="{54C36E63-361E-6B88-9515-4329727ACD32}"/>
              </a:ext>
            </a:extLst>
          </p:cNvPr>
          <p:cNvSpPr/>
          <p:nvPr/>
        </p:nvSpPr>
        <p:spPr>
          <a:xfrm>
            <a:off x="4561897" y="344946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sp>
        <p:nvSpPr>
          <p:cNvPr id="33" name="Rounded Rectangle 9">
            <a:extLst>
              <a:ext uri="{FF2B5EF4-FFF2-40B4-BE49-F238E27FC236}">
                <a16:creationId xmlns:a16="http://schemas.microsoft.com/office/drawing/2014/main" id="{FF8F78D2-1D34-B99B-D8B6-FC9342707A49}"/>
              </a:ext>
            </a:extLst>
          </p:cNvPr>
          <p:cNvSpPr/>
          <p:nvPr/>
        </p:nvSpPr>
        <p:spPr>
          <a:xfrm>
            <a:off x="4039510" y="3192391"/>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6866" y="1405689"/>
            <a:ext cx="2790677" cy="1569756"/>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9">
            <a:extLst>
              <a:ext uri="{FF2B5EF4-FFF2-40B4-BE49-F238E27FC236}">
                <a16:creationId xmlns:a16="http://schemas.microsoft.com/office/drawing/2014/main" id="{31D81EE4-FF9C-9FC4-F5C8-9DCEFF190357}"/>
              </a:ext>
            </a:extLst>
          </p:cNvPr>
          <p:cNvSpPr/>
          <p:nvPr/>
        </p:nvSpPr>
        <p:spPr>
          <a:xfrm>
            <a:off x="3997875" y="942653"/>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iMac released</a:t>
            </a:r>
          </a:p>
        </p:txBody>
      </p:sp>
      <p:sp>
        <p:nvSpPr>
          <p:cNvPr id="13313" name="Oval 13312">
            <a:extLst>
              <a:ext uri="{FF2B5EF4-FFF2-40B4-BE49-F238E27FC236}">
                <a16:creationId xmlns:a16="http://schemas.microsoft.com/office/drawing/2014/main" id="{24558B86-57DA-E3CB-8B49-1ADCCC698496}"/>
              </a:ext>
            </a:extLst>
          </p:cNvPr>
          <p:cNvSpPr>
            <a:spLocks noChangeAspect="1"/>
          </p:cNvSpPr>
          <p:nvPr/>
        </p:nvSpPr>
        <p:spPr>
          <a:xfrm>
            <a:off x="4721529" y="3282531"/>
            <a:ext cx="252000" cy="25200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4564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ABFEC844-03C5-6553-EB33-27274D9F1D2C}"/>
              </a:ext>
            </a:extLst>
          </p:cNvPr>
          <p:cNvCxnSpPr>
            <a:cxnSpLocks/>
          </p:cNvCxnSpPr>
          <p:nvPr/>
        </p:nvCxnSpPr>
        <p:spPr>
          <a:xfrm>
            <a:off x="9445526" y="2992006"/>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E1F198-1AE9-5EEC-9AAB-93DE33368B51}"/>
              </a:ext>
            </a:extLst>
          </p:cNvPr>
          <p:cNvCxnSpPr>
            <a:cxnSpLocks/>
          </p:cNvCxnSpPr>
          <p:nvPr/>
        </p:nvCxnSpPr>
        <p:spPr>
          <a:xfrm>
            <a:off x="10934282" y="1318845"/>
            <a:ext cx="0" cy="2579915"/>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4B0201-F838-56C2-2013-395B525C62F8}"/>
              </a:ext>
            </a:extLst>
          </p:cNvPr>
          <p:cNvCxnSpPr>
            <a:cxnSpLocks/>
          </p:cNvCxnSpPr>
          <p:nvPr/>
        </p:nvCxnSpPr>
        <p:spPr>
          <a:xfrm>
            <a:off x="1205803" y="3449096"/>
            <a:ext cx="0" cy="479809"/>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6ADCFC-B85F-2001-1908-8616A4E52769}"/>
              </a:ext>
            </a:extLst>
          </p:cNvPr>
          <p:cNvSpPr>
            <a:spLocks noGrp="1"/>
          </p:cNvSpPr>
          <p:nvPr>
            <p:ph type="title"/>
          </p:nvPr>
        </p:nvSpPr>
        <p:spPr/>
        <p:txBody>
          <a:bodyPr/>
          <a:lstStyle/>
          <a:p>
            <a:r>
              <a:rPr lang="en-US" dirty="0"/>
              <a:t>Our Data: Apple – </a:t>
            </a:r>
            <a:r>
              <a:rPr lang="en-US" i="1" dirty="0"/>
              <a:t>Think Different </a:t>
            </a:r>
            <a:r>
              <a:rPr lang="en-US" dirty="0"/>
              <a:t>stock prices from 1980 to 2023</a:t>
            </a:r>
            <a:endParaRPr lang="en-SG" i="1" dirty="0"/>
          </a:p>
        </p:txBody>
      </p:sp>
      <p:sp>
        <p:nvSpPr>
          <p:cNvPr id="3" name="Slide Number Placeholder 2">
            <a:extLst>
              <a:ext uri="{FF2B5EF4-FFF2-40B4-BE49-F238E27FC236}">
                <a16:creationId xmlns:a16="http://schemas.microsoft.com/office/drawing/2014/main" id="{E9F4F6FE-BAF2-9F14-1A4F-F8815F417508}"/>
              </a:ext>
            </a:extLst>
          </p:cNvPr>
          <p:cNvSpPr>
            <a:spLocks noGrp="1"/>
          </p:cNvSpPr>
          <p:nvPr>
            <p:ph type="sldNum" sz="quarter" idx="12"/>
          </p:nvPr>
        </p:nvSpPr>
        <p:spPr/>
        <p:txBody>
          <a:bodyPr/>
          <a:lstStyle/>
          <a:p>
            <a:fld id="{3EBFDD7E-5B5F-4327-8588-9680ADE11BC9}" type="slidenum">
              <a:rPr lang="en-SG" smtClean="0"/>
              <a:pPr/>
              <a:t>9</a:t>
            </a:fld>
            <a:endParaRPr lang="en-SG"/>
          </a:p>
        </p:txBody>
      </p:sp>
      <p:pic>
        <p:nvPicPr>
          <p:cNvPr id="61" name="Content Placeholder 60" descr="Arrow: Clockwise curve with solid fill">
            <a:extLst>
              <a:ext uri="{FF2B5EF4-FFF2-40B4-BE49-F238E27FC236}">
                <a16:creationId xmlns:a16="http://schemas.microsoft.com/office/drawing/2014/main" id="{78A86F24-A438-C437-0898-28A90FC499C2}"/>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rot="1035709" flipH="1">
            <a:off x="10073343" y="2242802"/>
            <a:ext cx="602630" cy="1050493"/>
          </a:xfrm>
        </p:spPr>
      </p:pic>
      <p:sp>
        <p:nvSpPr>
          <p:cNvPr id="24" name="Rounded Rectangle 9">
            <a:extLst>
              <a:ext uri="{FF2B5EF4-FFF2-40B4-BE49-F238E27FC236}">
                <a16:creationId xmlns:a16="http://schemas.microsoft.com/office/drawing/2014/main" id="{62B3E502-4F3E-9266-1051-18F62B51CA96}"/>
              </a:ext>
            </a:extLst>
          </p:cNvPr>
          <p:cNvSpPr/>
          <p:nvPr/>
        </p:nvSpPr>
        <p:spPr>
          <a:xfrm>
            <a:off x="1056893"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1980</a:t>
            </a:r>
          </a:p>
        </p:txBody>
      </p:sp>
      <p:sp>
        <p:nvSpPr>
          <p:cNvPr id="25" name="Rounded Rectangle 9">
            <a:extLst>
              <a:ext uri="{FF2B5EF4-FFF2-40B4-BE49-F238E27FC236}">
                <a16:creationId xmlns:a16="http://schemas.microsoft.com/office/drawing/2014/main" id="{2C988AA2-2B7B-C634-979B-A099459080EE}"/>
              </a:ext>
            </a:extLst>
          </p:cNvPr>
          <p:cNvSpPr/>
          <p:nvPr/>
        </p:nvSpPr>
        <p:spPr>
          <a:xfrm>
            <a:off x="10644700" y="3929724"/>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2023</a:t>
            </a:r>
          </a:p>
        </p:txBody>
      </p:sp>
      <p:cxnSp>
        <p:nvCxnSpPr>
          <p:cNvPr id="26" name="Straight Connector 25">
            <a:extLst>
              <a:ext uri="{FF2B5EF4-FFF2-40B4-BE49-F238E27FC236}">
                <a16:creationId xmlns:a16="http://schemas.microsoft.com/office/drawing/2014/main" id="{7BA674BC-0945-384F-F8DC-BD87950BE3E8}"/>
              </a:ext>
            </a:extLst>
          </p:cNvPr>
          <p:cNvCxnSpPr>
            <a:cxnSpLocks/>
          </p:cNvCxnSpPr>
          <p:nvPr/>
        </p:nvCxnSpPr>
        <p:spPr>
          <a:xfrm>
            <a:off x="2484602" y="2975445"/>
            <a:ext cx="0" cy="473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2F08F7B-C4A5-8887-1E92-BDDB0B812028}"/>
              </a:ext>
            </a:extLst>
          </p:cNvPr>
          <p:cNvSpPr/>
          <p:nvPr/>
        </p:nvSpPr>
        <p:spPr>
          <a:xfrm>
            <a:off x="2195020" y="3469908"/>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1984</a:t>
            </a:r>
          </a:p>
        </p:txBody>
      </p:sp>
      <p:cxnSp>
        <p:nvCxnSpPr>
          <p:cNvPr id="32" name="Straight Connector 31">
            <a:extLst>
              <a:ext uri="{FF2B5EF4-FFF2-40B4-BE49-F238E27FC236}">
                <a16:creationId xmlns:a16="http://schemas.microsoft.com/office/drawing/2014/main" id="{992A4702-444B-6370-D679-C19EDFF33252}"/>
              </a:ext>
            </a:extLst>
          </p:cNvPr>
          <p:cNvCxnSpPr>
            <a:cxnSpLocks/>
            <a:endCxn id="36" idx="0"/>
          </p:cNvCxnSpPr>
          <p:nvPr/>
        </p:nvCxnSpPr>
        <p:spPr>
          <a:xfrm>
            <a:off x="4329092" y="3469908"/>
            <a:ext cx="0" cy="264651"/>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302E65F4-A0C9-FDAD-587C-494914FE0C3C}"/>
              </a:ext>
            </a:extLst>
          </p:cNvPr>
          <p:cNvPicPr>
            <a:picLocks noChangeAspect="1"/>
          </p:cNvPicPr>
          <p:nvPr/>
        </p:nvPicPr>
        <p:blipFill>
          <a:blip r:embed="rId5"/>
          <a:stretch>
            <a:fillRect/>
          </a:stretch>
        </p:blipFill>
        <p:spPr>
          <a:xfrm>
            <a:off x="3631263" y="3734559"/>
            <a:ext cx="1395658" cy="1395658"/>
          </a:xfrm>
          <a:prstGeom prst="rect">
            <a:avLst/>
          </a:prstGeom>
        </p:spPr>
      </p:pic>
      <p:sp>
        <p:nvSpPr>
          <p:cNvPr id="37" name="Rounded Rectangle 9">
            <a:extLst>
              <a:ext uri="{FF2B5EF4-FFF2-40B4-BE49-F238E27FC236}">
                <a16:creationId xmlns:a16="http://schemas.microsoft.com/office/drawing/2014/main" id="{85DAB234-306E-1E69-78CC-8385276FA9D4}"/>
              </a:ext>
            </a:extLst>
          </p:cNvPr>
          <p:cNvSpPr/>
          <p:nvPr/>
        </p:nvSpPr>
        <p:spPr>
          <a:xfrm>
            <a:off x="3250987"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Steve Jobs – CEO again</a:t>
            </a:r>
          </a:p>
        </p:txBody>
      </p:sp>
      <p:cxnSp>
        <p:nvCxnSpPr>
          <p:cNvPr id="43" name="Straight Connector 42">
            <a:extLst>
              <a:ext uri="{FF2B5EF4-FFF2-40B4-BE49-F238E27FC236}">
                <a16:creationId xmlns:a16="http://schemas.microsoft.com/office/drawing/2014/main" id="{6BE56B02-A764-150E-7921-DECD7CCA04BD}"/>
              </a:ext>
            </a:extLst>
          </p:cNvPr>
          <p:cNvCxnSpPr>
            <a:cxnSpLocks/>
          </p:cNvCxnSpPr>
          <p:nvPr/>
        </p:nvCxnSpPr>
        <p:spPr>
          <a:xfrm>
            <a:off x="6592974" y="3457042"/>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3322" name="Picture 10" descr="iPhone (1st generation) - Full Phone Information | iGotOffer">
            <a:extLst>
              <a:ext uri="{FF2B5EF4-FFF2-40B4-BE49-F238E27FC236}">
                <a16:creationId xmlns:a16="http://schemas.microsoft.com/office/drawing/2014/main" id="{870DDA29-FB60-4B53-C1AD-A3638BB74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0657" y="3839981"/>
            <a:ext cx="1524635" cy="1392184"/>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
            <a:extLst>
              <a:ext uri="{FF2B5EF4-FFF2-40B4-BE49-F238E27FC236}">
                <a16:creationId xmlns:a16="http://schemas.microsoft.com/office/drawing/2014/main" id="{2097B0DD-3E5F-16B3-29A2-5058FF2C03B9}"/>
              </a:ext>
            </a:extLst>
          </p:cNvPr>
          <p:cNvSpPr/>
          <p:nvPr/>
        </p:nvSpPr>
        <p:spPr>
          <a:xfrm>
            <a:off x="5514870" y="5161539"/>
            <a:ext cx="2156209"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iPhone released</a:t>
            </a:r>
          </a:p>
        </p:txBody>
      </p:sp>
      <p:sp>
        <p:nvSpPr>
          <p:cNvPr id="55" name="Rounded Rectangle 9">
            <a:extLst>
              <a:ext uri="{FF2B5EF4-FFF2-40B4-BE49-F238E27FC236}">
                <a16:creationId xmlns:a16="http://schemas.microsoft.com/office/drawing/2014/main" id="{542E6FB9-9737-02CC-7CA8-D7037410E357}"/>
              </a:ext>
            </a:extLst>
          </p:cNvPr>
          <p:cNvSpPr/>
          <p:nvPr/>
        </p:nvSpPr>
        <p:spPr>
          <a:xfrm>
            <a:off x="9142546" y="2627823"/>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2017</a:t>
            </a:r>
          </a:p>
        </p:txBody>
      </p:sp>
      <p:pic>
        <p:nvPicPr>
          <p:cNvPr id="13326" name="Picture 14" descr="iPhone X: Reviews, Issues">
            <a:extLst>
              <a:ext uri="{FF2B5EF4-FFF2-40B4-BE49-F238E27FC236}">
                <a16:creationId xmlns:a16="http://schemas.microsoft.com/office/drawing/2014/main" id="{CC7C7A70-646E-D9CB-4CC7-DCD2A03789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2130" y="3772684"/>
            <a:ext cx="1594108" cy="1333052"/>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9">
            <a:extLst>
              <a:ext uri="{FF2B5EF4-FFF2-40B4-BE49-F238E27FC236}">
                <a16:creationId xmlns:a16="http://schemas.microsoft.com/office/drawing/2014/main" id="{49AED211-7BD9-EE28-FBEE-DC529C783F2B}"/>
              </a:ext>
            </a:extLst>
          </p:cNvPr>
          <p:cNvSpPr/>
          <p:nvPr/>
        </p:nvSpPr>
        <p:spPr>
          <a:xfrm>
            <a:off x="8534235" y="5161539"/>
            <a:ext cx="1840423"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iPhone X released </a:t>
            </a:r>
          </a:p>
        </p:txBody>
      </p:sp>
      <p:sp>
        <p:nvSpPr>
          <p:cNvPr id="63" name="Rounded Rectangle 9">
            <a:extLst>
              <a:ext uri="{FF2B5EF4-FFF2-40B4-BE49-F238E27FC236}">
                <a16:creationId xmlns:a16="http://schemas.microsoft.com/office/drawing/2014/main" id="{6923D549-9043-C7C7-7D36-4F8C3F93C102}"/>
              </a:ext>
            </a:extLst>
          </p:cNvPr>
          <p:cNvSpPr/>
          <p:nvPr/>
        </p:nvSpPr>
        <p:spPr>
          <a:xfrm>
            <a:off x="9642012" y="3150081"/>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Tech stock boom</a:t>
            </a:r>
          </a:p>
        </p:txBody>
      </p:sp>
      <p:sp>
        <p:nvSpPr>
          <p:cNvPr id="13312" name="Rectangle 13311">
            <a:extLst>
              <a:ext uri="{FF2B5EF4-FFF2-40B4-BE49-F238E27FC236}">
                <a16:creationId xmlns:a16="http://schemas.microsoft.com/office/drawing/2014/main" id="{CED9CBCB-DB29-A5E8-8D69-D04D6242CE68}"/>
              </a:ext>
            </a:extLst>
          </p:cNvPr>
          <p:cNvSpPr/>
          <p:nvPr/>
        </p:nvSpPr>
        <p:spPr>
          <a:xfrm>
            <a:off x="8497154" y="854110"/>
            <a:ext cx="3299610" cy="4873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EAEF7677-54A2-5F6E-B842-397E89985B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044" t="18650" r="3308" b="15193"/>
          <a:stretch/>
        </p:blipFill>
        <p:spPr bwMode="auto">
          <a:xfrm>
            <a:off x="1145512" y="1054368"/>
            <a:ext cx="9877530" cy="24449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A3860942-29AC-8ABA-9646-B4FB4E2CA1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5557" y="1282154"/>
            <a:ext cx="2058091" cy="1677538"/>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9">
            <a:extLst>
              <a:ext uri="{FF2B5EF4-FFF2-40B4-BE49-F238E27FC236}">
                <a16:creationId xmlns:a16="http://schemas.microsoft.com/office/drawing/2014/main" id="{C5950716-55FA-8F5A-B50B-F01898624161}"/>
              </a:ext>
            </a:extLst>
          </p:cNvPr>
          <p:cNvSpPr/>
          <p:nvPr/>
        </p:nvSpPr>
        <p:spPr>
          <a:xfrm>
            <a:off x="1455556" y="94715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Birth of Macintosh</a:t>
            </a:r>
          </a:p>
        </p:txBody>
      </p:sp>
      <p:cxnSp>
        <p:nvCxnSpPr>
          <p:cNvPr id="39" name="Straight Connector 38">
            <a:extLst>
              <a:ext uri="{FF2B5EF4-FFF2-40B4-BE49-F238E27FC236}">
                <a16:creationId xmlns:a16="http://schemas.microsoft.com/office/drawing/2014/main" id="{81CFFCCA-2804-E3E5-E066-20A526AD7543}"/>
              </a:ext>
            </a:extLst>
          </p:cNvPr>
          <p:cNvCxnSpPr>
            <a:cxnSpLocks/>
          </p:cNvCxnSpPr>
          <p:nvPr/>
        </p:nvCxnSpPr>
        <p:spPr>
          <a:xfrm>
            <a:off x="4851479" y="2793099"/>
            <a:ext cx="0" cy="6355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0" name="Rounded Rectangle 9">
            <a:extLst>
              <a:ext uri="{FF2B5EF4-FFF2-40B4-BE49-F238E27FC236}">
                <a16:creationId xmlns:a16="http://schemas.microsoft.com/office/drawing/2014/main" id="{54C36E63-361E-6B88-9515-4329727ACD32}"/>
              </a:ext>
            </a:extLst>
          </p:cNvPr>
          <p:cNvSpPr/>
          <p:nvPr/>
        </p:nvSpPr>
        <p:spPr>
          <a:xfrm>
            <a:off x="4561897" y="344946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1998</a:t>
            </a:r>
          </a:p>
        </p:txBody>
      </p:sp>
      <p:sp>
        <p:nvSpPr>
          <p:cNvPr id="33" name="Rounded Rectangle 9">
            <a:extLst>
              <a:ext uri="{FF2B5EF4-FFF2-40B4-BE49-F238E27FC236}">
                <a16:creationId xmlns:a16="http://schemas.microsoft.com/office/drawing/2014/main" id="{FF8F78D2-1D34-B99B-D8B6-FC9342707A49}"/>
              </a:ext>
            </a:extLst>
          </p:cNvPr>
          <p:cNvSpPr/>
          <p:nvPr/>
        </p:nvSpPr>
        <p:spPr>
          <a:xfrm>
            <a:off x="4039510" y="3192391"/>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1997</a:t>
            </a:r>
          </a:p>
        </p:txBody>
      </p:sp>
      <p:pic>
        <p:nvPicPr>
          <p:cNvPr id="13320" name="Picture 8" descr="History of the iMac - YouTube">
            <a:extLst>
              <a:ext uri="{FF2B5EF4-FFF2-40B4-BE49-F238E27FC236}">
                <a16:creationId xmlns:a16="http://schemas.microsoft.com/office/drawing/2014/main" id="{0E9FBBCE-85A8-04F8-1341-D074C61540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6866" y="1405689"/>
            <a:ext cx="2790677" cy="1569756"/>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9">
            <a:extLst>
              <a:ext uri="{FF2B5EF4-FFF2-40B4-BE49-F238E27FC236}">
                <a16:creationId xmlns:a16="http://schemas.microsoft.com/office/drawing/2014/main" id="{31D81EE4-FF9C-9FC4-F5C8-9DCEFF190357}"/>
              </a:ext>
            </a:extLst>
          </p:cNvPr>
          <p:cNvSpPr/>
          <p:nvPr/>
        </p:nvSpPr>
        <p:spPr>
          <a:xfrm>
            <a:off x="3997875" y="942653"/>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iMac released</a:t>
            </a:r>
          </a:p>
        </p:txBody>
      </p:sp>
      <p:sp>
        <p:nvSpPr>
          <p:cNvPr id="44" name="Rounded Rectangle 9">
            <a:extLst>
              <a:ext uri="{FF2B5EF4-FFF2-40B4-BE49-F238E27FC236}">
                <a16:creationId xmlns:a16="http://schemas.microsoft.com/office/drawing/2014/main" id="{69E6A346-B7AD-8D4D-B748-778B41509D77}"/>
              </a:ext>
            </a:extLst>
          </p:cNvPr>
          <p:cNvSpPr/>
          <p:nvPr/>
        </p:nvSpPr>
        <p:spPr>
          <a:xfrm>
            <a:off x="6303392" y="3179525"/>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2007</a:t>
            </a:r>
          </a:p>
        </p:txBody>
      </p:sp>
      <p:cxnSp>
        <p:nvCxnSpPr>
          <p:cNvPr id="50" name="Straight Connector 49">
            <a:extLst>
              <a:ext uri="{FF2B5EF4-FFF2-40B4-BE49-F238E27FC236}">
                <a16:creationId xmlns:a16="http://schemas.microsoft.com/office/drawing/2014/main" id="{1D628264-9436-1FDB-D577-E3DB3DA037EB}"/>
              </a:ext>
            </a:extLst>
          </p:cNvPr>
          <p:cNvCxnSpPr>
            <a:cxnSpLocks/>
          </p:cNvCxnSpPr>
          <p:nvPr/>
        </p:nvCxnSpPr>
        <p:spPr>
          <a:xfrm>
            <a:off x="7801820" y="2975445"/>
            <a:ext cx="0" cy="34927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Rounded Rectangle 9">
            <a:extLst>
              <a:ext uri="{FF2B5EF4-FFF2-40B4-BE49-F238E27FC236}">
                <a16:creationId xmlns:a16="http://schemas.microsoft.com/office/drawing/2014/main" id="{C6DACF0D-D466-BD6C-04EC-8FACC44780BA}"/>
              </a:ext>
            </a:extLst>
          </p:cNvPr>
          <p:cNvSpPr/>
          <p:nvPr/>
        </p:nvSpPr>
        <p:spPr>
          <a:xfrm>
            <a:off x="7512238" y="3345529"/>
            <a:ext cx="579164" cy="26465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sz="1400" b="1" dirty="0">
                <a:solidFill>
                  <a:schemeClr val="tx1"/>
                </a:solidFill>
              </a:rPr>
              <a:t>2010</a:t>
            </a:r>
          </a:p>
        </p:txBody>
      </p:sp>
      <p:pic>
        <p:nvPicPr>
          <p:cNvPr id="13324" name="Picture 12" descr="Ipad - Free technology icons">
            <a:extLst>
              <a:ext uri="{FF2B5EF4-FFF2-40B4-BE49-F238E27FC236}">
                <a16:creationId xmlns:a16="http://schemas.microsoft.com/office/drawing/2014/main" id="{FC55BF52-BDB6-FF31-F113-D828F5BD19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3018" y="1261248"/>
            <a:ext cx="1676121" cy="1676121"/>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9">
            <a:extLst>
              <a:ext uri="{FF2B5EF4-FFF2-40B4-BE49-F238E27FC236}">
                <a16:creationId xmlns:a16="http://schemas.microsoft.com/office/drawing/2014/main" id="{EA91E56A-01E3-A7A6-3FB9-9A2207CD4F7A}"/>
              </a:ext>
            </a:extLst>
          </p:cNvPr>
          <p:cNvSpPr/>
          <p:nvPr/>
        </p:nvSpPr>
        <p:spPr>
          <a:xfrm>
            <a:off x="6642032" y="944700"/>
            <a:ext cx="2058092" cy="303682"/>
          </a:xfrm>
          <a:prstGeom prst="roundRect">
            <a:avLst/>
          </a:prstGeom>
          <a:solidFill>
            <a:srgbClr val="BD4F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First iPad released</a:t>
            </a:r>
          </a:p>
        </p:txBody>
      </p:sp>
      <p:sp>
        <p:nvSpPr>
          <p:cNvPr id="13313" name="Oval 13312">
            <a:extLst>
              <a:ext uri="{FF2B5EF4-FFF2-40B4-BE49-F238E27FC236}">
                <a16:creationId xmlns:a16="http://schemas.microsoft.com/office/drawing/2014/main" id="{24558B86-57DA-E3CB-8B49-1ADCCC698496}"/>
              </a:ext>
            </a:extLst>
          </p:cNvPr>
          <p:cNvSpPr>
            <a:spLocks noChangeAspect="1"/>
          </p:cNvSpPr>
          <p:nvPr/>
        </p:nvSpPr>
        <p:spPr>
          <a:xfrm>
            <a:off x="7694092" y="3212350"/>
            <a:ext cx="252000" cy="25200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02288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2644</TotalTime>
  <Words>5955</Words>
  <Application>Microsoft Macintosh PowerPoint</Application>
  <PresentationFormat>Widescreen</PresentationFormat>
  <Paragraphs>742</Paragraphs>
  <Slides>47</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-apple-system</vt:lpstr>
      <vt:lpstr>Arial</vt:lpstr>
      <vt:lpstr>Arial</vt:lpstr>
      <vt:lpstr>Calibri</vt:lpstr>
      <vt:lpstr>Calibri Light</vt:lpstr>
      <vt:lpstr>Helvetica Neue</vt:lpstr>
      <vt:lpstr>Segoe UI</vt:lpstr>
      <vt:lpstr>Söhne</vt:lpstr>
      <vt:lpstr>var(--notebook-cell-output-font-family)</vt:lpstr>
      <vt:lpstr>Office Theme</vt:lpstr>
      <vt:lpstr>Trading with Ease SC1015: Mini Project</vt:lpstr>
      <vt:lpstr>PowerPoint Presentation</vt:lpstr>
      <vt:lpstr>The Problem: Investors do not know how effective technical indicators truly are in determining future price action</vt:lpstr>
      <vt:lpstr>The Problem: Investors do not know how effective technical indicators truly are in determining future price action</vt:lpstr>
      <vt:lpstr>The Problem: Investors do not know how effective technical indicators truly are in determining future price action</vt:lpstr>
      <vt:lpstr>Our Data: Apple – Think Different stock prices from 1980 to 2023</vt:lpstr>
      <vt:lpstr>Our Data: Apple – Think Different stock prices from 1980 to 2023</vt:lpstr>
      <vt:lpstr>Our Data: Apple – Think Different stock prices from 1980 to 2023</vt:lpstr>
      <vt:lpstr>Our Data: Apple – Think Different stock prices from 1980 to 2023</vt:lpstr>
      <vt:lpstr>Our Data: Apple – Think Different stock prices from 1980 to 2023</vt:lpstr>
      <vt:lpstr>Our Data: Apple – Think Different stock prices from 1980 to 2023</vt:lpstr>
      <vt:lpstr>Our Data: Apple – Think Different stock prices from 1980 to 2023</vt:lpstr>
      <vt:lpstr>Our Data: Apple – Think Different stock prices from 1980 to 2023</vt:lpstr>
      <vt:lpstr>Our Data: Apple – Think Different stock prices from 1980 to 2023</vt:lpstr>
      <vt:lpstr>Our Data: Apple – Think Different stock prices from 1980 to 2023</vt:lpstr>
      <vt:lpstr>Our Data: Apple – Think Different stock prices from 1980 to 2023</vt:lpstr>
      <vt:lpstr>PowerPoint Presentation</vt:lpstr>
      <vt:lpstr>Tech Stack: Main libraries and tools used</vt:lpstr>
      <vt:lpstr>Data Cleaning: Cleaning the dataset to be ready for use</vt:lpstr>
      <vt:lpstr>Data Preparation: Preparing the dataset to be used for technical indicators analysis and modelling</vt:lpstr>
      <vt:lpstr>Data Preparation: Preparing the dataset to be used for technical indicators analysis and modelling</vt:lpstr>
      <vt:lpstr>Data Preparation: Preparing the dataset to be used for technical indicators analysis and modelling</vt:lpstr>
      <vt:lpstr>Data Preparation: Calculating the indicators based off the dataset</vt:lpstr>
      <vt:lpstr>Data Preparation: Calculating the indicators based off the dataset</vt:lpstr>
      <vt:lpstr>Data Preparation: Calculating the indicators based off the dataset</vt:lpstr>
      <vt:lpstr>Data Preparation: Calculating the indicators based off the dataset</vt:lpstr>
      <vt:lpstr>PowerPoint Presentation</vt:lpstr>
      <vt:lpstr>Statistical Analysis</vt:lpstr>
      <vt:lpstr>Time Series Analysis: General increasing trend in Opening Price and Closing Price</vt:lpstr>
      <vt:lpstr>Correlation Analysis</vt:lpstr>
      <vt:lpstr>PowerPoint Presentation</vt:lpstr>
      <vt:lpstr>Regression Models: We trained the data for each indicator and predicted the closing price based on the test data to find the accuracy of prediction</vt:lpstr>
      <vt:lpstr>Regression Models: We trained the data for each indicator and predicted the closing price based on the test data to find the accuracy of prediction</vt:lpstr>
      <vt:lpstr>Using a combination of technical indicators together may be able to better predict price action</vt:lpstr>
      <vt:lpstr>There is a vast sea of ML models that can potentially be chosen </vt:lpstr>
      <vt:lpstr>There is a vast sea of ML models that can potentially be chosen </vt:lpstr>
      <vt:lpstr>There is a vast sea of ML models that can potentially be chosen </vt:lpstr>
      <vt:lpstr>There is a vast sea of ML models that can potentially be chosen </vt:lpstr>
      <vt:lpstr>There is a vast sea of ML models that can potentially be chosen </vt:lpstr>
      <vt:lpstr>We primarily tested four key ML models chosen based on available resources and relevance to decisions</vt:lpstr>
      <vt:lpstr>How did we apply these ML models solve the problem?</vt:lpstr>
      <vt:lpstr>We primarily tested four key ML models chosen based on available resources and relevance to decisions</vt:lpstr>
      <vt:lpstr>We primarily tested four key ML models chosen based on available resources and relevance to decisions</vt:lpstr>
      <vt:lpstr>However, investing should never be done purely relying on technical indicators</vt:lpstr>
      <vt:lpstr>PowerPoint Presentation</vt:lpstr>
      <vt:lpstr>How can we provide more insightful recommendations to investors on the right time to buy and sell stocks?</vt:lpstr>
      <vt:lpstr>Conclusion &amp; Final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Trading with Ease SC1015: Mini Project</dc:title>
  <dc:creator>#PRASAD SHUBHANGAM RAJESH#</dc:creator>
  <cp:lastModifiedBy>#PRASAD SHUBHANGAM RAJESH#</cp:lastModifiedBy>
  <cp:revision>2</cp:revision>
  <dcterms:created xsi:type="dcterms:W3CDTF">2023-04-21T18:16:17Z</dcterms:created>
  <dcterms:modified xsi:type="dcterms:W3CDTF">2023-04-23T14:20:38Z</dcterms:modified>
</cp:coreProperties>
</file>